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74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5" r:id="rId23"/>
    <p:sldId id="281" r:id="rId24"/>
    <p:sldId id="276" r:id="rId25"/>
    <p:sldId id="282" r:id="rId26"/>
    <p:sldId id="277" r:id="rId27"/>
    <p:sldId id="283" r:id="rId28"/>
    <p:sldId id="278" r:id="rId29"/>
    <p:sldId id="284" r:id="rId30"/>
    <p:sldId id="27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ΣΥΣΤΗΜΑ ΕΞΥΠΝΩΝ ΦΑΝΑΡΙΩΝ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pPr marL="0" indent="0" algn="ctr">
              <a:buNone/>
            </a:pPr>
            <a:r>
              <a:rPr lang="el-G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ΑΘΑΝΑΣΙΟΥ ΒΑΣΙΛΕΙΟΣ ΕΥΑΓΓΕΛΟΣ - 19390005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35" y="1653660"/>
            <a:ext cx="3698333" cy="348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84" y="2056647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Light (</a:t>
            </a:r>
            <a:r>
              <a:rPr lang="el-GR" b="1" dirty="0" smtClean="0"/>
              <a:t>Φανάρι)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Ορίζει τα φανάρια που ανήκουν σε κάθε διασταύρωση.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5604"/>
              </p:ext>
            </p:extLst>
          </p:nvPr>
        </p:nvGraphicFramePr>
        <p:xfrm>
          <a:off x="838200" y="2499218"/>
          <a:ext cx="8127999" cy="286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el-GR" sz="1200" b="1" dirty="0"/>
                        <a:t>Πεδίο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 dirty="0"/>
                        <a:t>Τύπος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Περιγραφή</a:t>
                      </a:r>
                      <a:endParaRPr lang="el-G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TrafficLightID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Μοναδικό αναγνωριστικό φαναριού.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IntersectionID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Συσχέτιση με τη διασταύρωση στην οποία ανήκει.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r>
                        <a:rPr lang="en-US" sz="120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Κατεύθυνση του φαναριού (π.χ., Βόρεια, Νότια).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Τύπος φαναριού (π.χ., Πεζών, Οχημάτων).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Virtual Sensor (</a:t>
            </a:r>
            <a:r>
              <a:rPr lang="el-GR" b="1" dirty="0" smtClean="0"/>
              <a:t>Εικονικός Αισθητήρας)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την ύπαρξη οχημάτων και άλλων δεδομένων κυκλοφορίας.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30881"/>
              </p:ext>
            </p:extLst>
          </p:nvPr>
        </p:nvGraphicFramePr>
        <p:xfrm>
          <a:off x="838200" y="2314142"/>
          <a:ext cx="8127999" cy="337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Αναγνωριστικό του αισθητήρα.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IntersectionID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Ανήκει σε διασταύρωση.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TrafficLightID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Ανήκει σε συγκεκριμένο φανάρι.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 αισθητήρα (π.χ., κάμερα, radar).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Κατάσταση λειτουργίας του αισθητήρα.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Vehicle</a:t>
            </a:r>
            <a:r>
              <a:rPr lang="el-GR" b="1" dirty="0" smtClean="0"/>
              <a:t> </a:t>
            </a:r>
            <a:r>
              <a:rPr lang="en-US" b="1" dirty="0" smtClean="0"/>
              <a:t>(</a:t>
            </a:r>
            <a:r>
              <a:rPr lang="el-GR" b="1" dirty="0" smtClean="0"/>
              <a:t>Όχημα)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στοιχεία των οχημάτων που αναγνωρίζονται από το σύστημα.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19133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VehicleID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Αναγνωριστικό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LicensePlate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Πινακίδα κυκλοφορίας.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Κατηγορία οχήματος (π.χ., Ι.Χ., Λεωφορείο).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isEmergency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BOOLEAN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 είναι όχημα έκτακτης ανάγκης.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Department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Υπηρεσία στην οποία ανήκει (αν ισχύει).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Color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Χρώμα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Make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Κατασκευαστής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Μοντέλο οχήματος.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3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Vehicle</a:t>
            </a:r>
            <a:r>
              <a:rPr lang="el-GR" b="1" dirty="0" smtClean="0"/>
              <a:t> </a:t>
            </a:r>
            <a:r>
              <a:rPr lang="en-US" b="1" dirty="0" smtClean="0"/>
              <a:t>Detection (</a:t>
            </a:r>
            <a:r>
              <a:rPr lang="el-GR" b="1" dirty="0" smtClean="0"/>
              <a:t>Ανίχνευση Οχημάτων)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πότε και πού ανιχνεύθηκε ένα όχημα.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83527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DetectionID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ανίχνευσης.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Συσχετίζεται με αισθητήρα.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 ανίχνευσης.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Speed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Ταχύτητα οχήματος.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Λωρίδα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δεδομένα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VehicleID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όχημα.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Data (</a:t>
            </a:r>
            <a:r>
              <a:rPr lang="el-GR" b="1" dirty="0" smtClean="0"/>
              <a:t>Δεδομένα Κυκλοφορίας)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δεδομένα κυκλοφορίας που συλλέγονται από αισθητήρες.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6619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καταγραφής δεδομένων.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VehicleCount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Αριθμός οχημάτων στη διασταύρωση.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AverageSpeed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Μέση ταχύτητα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CongestionLevel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Επίπεδο κυκλοφοριακής συμφόρησης.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Αισθητήρας που κατέγραψε τα δεδομένα.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IntersectionID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Διασταύρωση στην οποία αναφέρονται.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Signal Plan (</a:t>
            </a:r>
            <a:r>
              <a:rPr lang="el-GR" b="1" dirty="0" smtClean="0"/>
              <a:t>Σχέδιο Σηματοδότησης)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Αποθηκεύει προκαθορισμένα σχέδια σηματοδότησης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36182"/>
              </p:ext>
            </p:extLst>
          </p:nvPr>
        </p:nvGraphicFramePr>
        <p:xfrm>
          <a:off x="838199" y="2314141"/>
          <a:ext cx="8530389" cy="29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4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σχεδίου σηματοδότησης.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 σχεδίου.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Duration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Διάρκεια εφαρμογής του σχεδίου.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Synchronization (</a:t>
            </a:r>
            <a:r>
              <a:rPr lang="el-GR" b="1" dirty="0" smtClean="0"/>
              <a:t>Συγχρονισμός Κυκλοφορίας)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Ρυθμίζει τον συγχρονισμό φωτεινής σηματοδότησης.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4023"/>
              </p:ext>
            </p:extLst>
          </p:nvPr>
        </p:nvGraphicFramePr>
        <p:xfrm>
          <a:off x="838199" y="2314141"/>
          <a:ext cx="8530389" cy="29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4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SyncID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συγχρονισμού.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LinkedIntersections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Συνδεδεμένες διασταυρώσεις.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5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AI Decision Log (</a:t>
            </a:r>
            <a:r>
              <a:rPr lang="el-GR" b="1" dirty="0" smtClean="0"/>
              <a:t>Αποφάσεις </a:t>
            </a:r>
            <a:r>
              <a:rPr lang="en-US" b="1" dirty="0" smtClean="0"/>
              <a:t>AI</a:t>
            </a:r>
            <a:r>
              <a:rPr lang="el-GR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 πίνακας χρησιμεύει για την ιστορική ανάλυση των αποφάσεων AI και τη βελτιστοποίηση του συστήματος βασισμένη σε πραγματικά δεδομένα.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50552"/>
              </p:ext>
            </p:extLst>
          </p:nvPr>
        </p:nvGraphicFramePr>
        <p:xfrm>
          <a:off x="838199" y="2314142"/>
          <a:ext cx="9460834" cy="309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69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206369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04809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DecisionID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απόφασης.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RecommendedAction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Προτεινόμενη ενέργεια AI.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ConfidenceLevel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Εμπιστοσύνη του AI στην απόφαση.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TriggeringEvent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Συμβάν που προκάλεσε την απόφαση.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δεδομένα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06470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4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(</a:t>
            </a:r>
            <a:r>
              <a:rPr lang="el-GR" b="1" dirty="0" smtClean="0"/>
              <a:t>Χρήστης)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 πίνακας επιτρέπει τον έλεγχο πρόσβασης και διατηρεί δεδομένα σχετικά με την αυθεντικοποίηση των χρηστών.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06247"/>
              </p:ext>
            </p:extLst>
          </p:nvPr>
        </p:nvGraphicFramePr>
        <p:xfrm>
          <a:off x="838199" y="2314142"/>
          <a:ext cx="9460834" cy="31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69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206369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04809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Μοναδικό αναγνωριστικό χρήστη.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Username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Όνομα χρήστη για login.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PasswordHash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Κρυπτογραφημένος κωδικός πρόσβασης.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Email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Ηλεκτρονική διεύθυνση χρήστη.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Ρόλος χρήστη (συσχετίζεται με τον πίνακα User Role).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CreatedAt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Ημερομηνία δημιουργίας του λογαριασμού.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06470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LastLogin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Τελευταία είσοδος του χρήστη.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4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Log (</a:t>
            </a:r>
            <a:r>
              <a:rPr lang="el-GR" b="1" dirty="0"/>
              <a:t>Καταγραφή Δραστηριοτήτων Χρήστη</a:t>
            </a:r>
            <a:r>
              <a:rPr lang="el-GR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Χρησιμοποιείται για </a:t>
            </a:r>
            <a:r>
              <a:rPr lang="el-GR" sz="1400" dirty="0" smtClean="0"/>
              <a:t>τον έλεγχο ενεργειών των χρηστών του συστήματος.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43761"/>
              </p:ext>
            </p:extLst>
          </p:nvPr>
        </p:nvGraphicFramePr>
        <p:xfrm>
          <a:off x="838199" y="2314140"/>
          <a:ext cx="8626644" cy="315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654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923654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7933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LogID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καταγραφής.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Ο χρήστης που πραγματοποίησε την ενέργεια.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Ο ρόλος του χρήστη εκείνη τη στιγμή.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ActionType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 της ενέργειας (π.χ., "Αλλαγή διάρκειας πράσινου φαναριού").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83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στιγμή εκτέλεσης της ενέργειας.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5" y="440574"/>
            <a:ext cx="10058400" cy="57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Role (</a:t>
            </a:r>
            <a:r>
              <a:rPr lang="el-GR" b="1" dirty="0" smtClean="0"/>
              <a:t>Ρόλοι Χρηστών)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Ελέγχει τι μπορεί να κάνει κάθε </a:t>
            </a:r>
            <a:r>
              <a:rPr lang="el-GR" sz="1400" dirty="0" smtClean="0"/>
              <a:t>ρόλος </a:t>
            </a:r>
            <a:r>
              <a:rPr lang="el-GR" sz="1400" dirty="0"/>
              <a:t>στο σύστημα</a:t>
            </a:r>
            <a:r>
              <a:rPr lang="el-GR" sz="1400" dirty="0" smtClean="0"/>
              <a:t>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8019"/>
              </p:ext>
            </p:extLst>
          </p:nvPr>
        </p:nvGraphicFramePr>
        <p:xfrm>
          <a:off x="838199" y="2314142"/>
          <a:ext cx="6717632" cy="30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671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276671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164290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20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ρόλου.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Όνομα ρόλου (π.χ., "Διαχειριστής", "Τεχνικός", "Αναλυτής").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Permissions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Δικαιώματα που σχετίζονται με τον ρόλο (π.χ., "Μπορεί να αλλάξει ρυθμίσεις σηματοδότησης").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Δομή Διασταυρώσεων &amp; </a:t>
            </a:r>
            <a:r>
              <a:rPr lang="el-GR" b="1" dirty="0" smtClean="0"/>
              <a:t>Φαναριών</a:t>
            </a:r>
            <a:endParaRPr lang="el-G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98" y="2385753"/>
            <a:ext cx="4379846" cy="41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Δομή Διασταυρώσεων &amp; Φαναριών</a:t>
            </a:r>
          </a:p>
          <a:p>
            <a:pPr lvl="1"/>
            <a:r>
              <a:rPr lang="en-US" b="1" dirty="0" smtClean="0"/>
              <a:t>Intersection </a:t>
            </a:r>
            <a:r>
              <a:rPr lang="en-US" b="1" dirty="0" smtClean="0">
                <a:sym typeface="Wingdings" panose="05000000000000000000" pitchFamily="2" charset="2"/>
              </a:rPr>
              <a:t> Traffic Light (1:N)</a:t>
            </a:r>
          </a:p>
          <a:p>
            <a:pPr lvl="2"/>
            <a:r>
              <a:rPr lang="el-GR" sz="2400" dirty="0"/>
              <a:t>Μία διασταύρωση (</a:t>
            </a:r>
            <a:r>
              <a:rPr lang="en-US" sz="2400" dirty="0"/>
              <a:t>Intersection) </a:t>
            </a:r>
            <a:r>
              <a:rPr lang="el-GR" sz="2400" dirty="0"/>
              <a:t>μπορεί να έχει πολλά φανάρια (</a:t>
            </a:r>
            <a:r>
              <a:rPr lang="en-US" sz="2400" dirty="0"/>
              <a:t>Traffic Light).</a:t>
            </a:r>
          </a:p>
          <a:p>
            <a:pPr lvl="2"/>
            <a:r>
              <a:rPr lang="el-GR" sz="2400" dirty="0"/>
              <a:t>Κάθε φανάρι ανήκει σε μία διασταύρωση.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IntersectionID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Traffic Light.</a:t>
            </a:r>
          </a:p>
          <a:p>
            <a:pPr lvl="1"/>
            <a:r>
              <a:rPr lang="en-US" b="1" dirty="0"/>
              <a:t>Intersection → Traffic Synchronization (1:N</a:t>
            </a:r>
            <a:r>
              <a:rPr lang="en-US" b="1" dirty="0" smtClean="0"/>
              <a:t>)</a:t>
            </a:r>
          </a:p>
          <a:p>
            <a:pPr lvl="2"/>
            <a:r>
              <a:rPr lang="el-GR" sz="2400" dirty="0"/>
              <a:t>Κάθε διασταύρωση μπορεί να συμμετέχει σε πολλαπλές διαδικασίες συγχρονισμού φαναριών (Traffic Synchronization).</a:t>
            </a:r>
          </a:p>
          <a:p>
            <a:pPr lvl="2"/>
            <a:r>
              <a:rPr lang="el-GR" sz="2400" dirty="0"/>
              <a:t>Ξένο Κλειδί (FK): SyncID στο Intersection.</a:t>
            </a:r>
          </a:p>
          <a:p>
            <a:pPr lvl="2"/>
            <a:endParaRPr lang="el-G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30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Δεδομένα Κυκλοφορίας &amp; Αισθητήρες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32" y="2402378"/>
            <a:ext cx="4504536" cy="42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b="1" dirty="0" smtClean="0"/>
              <a:t>Δεδομένα Κυκλοφορίας &amp; Αισθητήρες</a:t>
            </a:r>
          </a:p>
          <a:p>
            <a:pPr lvl="1"/>
            <a:r>
              <a:rPr lang="en-US" b="1" dirty="0" smtClean="0"/>
              <a:t>Virtual Sensor → Traffic Data (1:N)</a:t>
            </a:r>
            <a:endParaRPr lang="el-GR" b="1" dirty="0" smtClean="0"/>
          </a:p>
          <a:p>
            <a:pPr lvl="2"/>
            <a:r>
              <a:rPr lang="el-GR" sz="2400" dirty="0"/>
              <a:t>Κάθε εικονικός αισθητήρας (</a:t>
            </a:r>
            <a:r>
              <a:rPr lang="en-US" sz="2400" dirty="0"/>
              <a:t>Virtual Sensor) </a:t>
            </a:r>
            <a:r>
              <a:rPr lang="el-GR" sz="2400" dirty="0"/>
              <a:t>συλλέγει δεδομένα (</a:t>
            </a:r>
            <a:r>
              <a:rPr lang="en-US" sz="2400" dirty="0"/>
              <a:t>Traffic Data).</a:t>
            </a:r>
          </a:p>
          <a:p>
            <a:pPr lvl="2"/>
            <a:r>
              <a:rPr lang="el-GR" sz="2400" dirty="0"/>
              <a:t>Πολλά </a:t>
            </a:r>
            <a:r>
              <a:rPr lang="en-US" sz="2400" dirty="0"/>
              <a:t>Traffic Data </a:t>
            </a:r>
            <a:r>
              <a:rPr lang="el-GR" sz="2400" dirty="0"/>
              <a:t>μπορούν να σχετίζονται με έναν αισθητήρα.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VirtualSensorID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Traffic Data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lvl="1"/>
            <a:r>
              <a:rPr lang="en-US" sz="2800" b="1" dirty="0"/>
              <a:t>Virtual Sensor → Vehicle Detection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αισθητήρας μπορεί να ανιχνεύσει πολλαπλά οχήματα μέσω της οντότητας </a:t>
            </a:r>
            <a:r>
              <a:rPr lang="en-US" sz="2400" dirty="0"/>
              <a:t>Vehicle Detection.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VirtualSensorID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Vehicle Detection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lvl="1"/>
            <a:r>
              <a:rPr lang="en-US" sz="2800" b="1" dirty="0"/>
              <a:t>Intersection → Traffic Data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διασταύρωση (Intersection) μπορεί να έχει πολλαπλά σύνολα δεδομένων κυκλοφορίας (Traffic Data) που συλλέγονται σε διαφορετικές χρονικές στιγμές</a:t>
            </a:r>
            <a:r>
              <a:rPr lang="el-GR" sz="2400" dirty="0" smtClean="0"/>
              <a:t>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 smtClean="0"/>
              <a:t>IntersectionID</a:t>
            </a:r>
            <a:r>
              <a:rPr lang="en-US" sz="2400" dirty="0" smtClean="0"/>
              <a:t> </a:t>
            </a:r>
            <a:r>
              <a:rPr lang="el-GR" sz="2400" dirty="0"/>
              <a:t>στο </a:t>
            </a:r>
            <a:r>
              <a:rPr lang="en-US" sz="2400" dirty="0" smtClean="0"/>
              <a:t>Traffic Data</a:t>
            </a:r>
            <a:endParaRPr lang="el-G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00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Ανίχνευση Οχημάτων</a:t>
            </a:r>
            <a:endParaRPr lang="el-G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92" y="2283896"/>
            <a:ext cx="4571038" cy="43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Ανίχνευση Οχημάτων</a:t>
            </a:r>
          </a:p>
          <a:p>
            <a:pPr lvl="1"/>
            <a:r>
              <a:rPr lang="en-US" sz="2800" b="1" dirty="0"/>
              <a:t>Vehicle → Vehicle Detection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Ένα όχημα (Vehicle) μπορεί να ανιχνευθεί πολλές φορές από διαφορετικούς αισθητήρες.</a:t>
            </a:r>
          </a:p>
          <a:p>
            <a:pPr lvl="2"/>
            <a:r>
              <a:rPr lang="el-GR" sz="2400" dirty="0"/>
              <a:t>Ξένο Κλειδί (FK): VehicleID στο Vehicle Detection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Vehicle Detection → Traffic Data (</a:t>
            </a:r>
            <a:r>
              <a:rPr lang="en-US" sz="2800" b="1" dirty="0" smtClean="0"/>
              <a:t>1:N)</a:t>
            </a:r>
            <a:r>
              <a:rPr lang="el-GR" sz="2800" b="1" dirty="0" smtClean="0"/>
              <a:t> </a:t>
            </a:r>
          </a:p>
          <a:p>
            <a:pPr lvl="2"/>
            <a:r>
              <a:rPr lang="el-GR" sz="2400" dirty="0"/>
              <a:t>Κάθε ανίχνευση συσχετίζεται με τα δεδομένα κυκλοφορίας της χρονικής στιγμής.</a:t>
            </a:r>
          </a:p>
          <a:p>
            <a:pPr lvl="2"/>
            <a:r>
              <a:rPr lang="el-GR" sz="2400" dirty="0"/>
              <a:t>Ξένο Κλειδί (FK): TrafficDataID στο Vehicle Detection.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39774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Σύστημα Διαχείρισης Σηματοδότησης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37" y="2335876"/>
            <a:ext cx="4562726" cy="43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b="1" dirty="0" smtClean="0"/>
              <a:t>Σύστημα Διαχείρισης Σηματοδότησης</a:t>
            </a:r>
          </a:p>
          <a:p>
            <a:pPr lvl="1"/>
            <a:r>
              <a:rPr lang="it-IT" sz="2800" b="1" dirty="0"/>
              <a:t>Traffic Data → AI Decision Log (1:N</a:t>
            </a:r>
            <a:r>
              <a:rPr lang="it-IT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Τα δεδομένα κυκλοφορίας χρησιμοποιούνται για τη λήψη πολλαπλών αποφάσεων AI.</a:t>
            </a:r>
          </a:p>
          <a:p>
            <a:pPr lvl="2"/>
            <a:r>
              <a:rPr lang="el-GR" sz="2400" dirty="0"/>
              <a:t>Ξένο Κλειδί (FK): TrafficDataID στο AI Decision Log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Signal Plan → Traffic Light (1:N</a:t>
            </a:r>
            <a:r>
              <a:rPr lang="en-US" sz="2800" b="1" dirty="0" smtClean="0"/>
              <a:t>)</a:t>
            </a:r>
            <a:r>
              <a:rPr lang="el-GR" sz="2800" b="1" dirty="0" smtClean="0"/>
              <a:t> ?</a:t>
            </a:r>
          </a:p>
          <a:p>
            <a:pPr lvl="2"/>
            <a:r>
              <a:rPr lang="el-GR" sz="2400" dirty="0"/>
              <a:t>Ένα Signal Plan μπορεί να συνδέεται με πολλά Traffic Data, καθώς κάθε σχέδιο σηματοδότησης μπορεί να εφαρμόζεται σε διαφορετικές χρονικές στιγμές και σε διαφορετικές συνθήκες κυκλοφορίας</a:t>
            </a:r>
            <a:r>
              <a:rPr lang="el-GR" sz="2400" dirty="0" smtClean="0"/>
              <a:t>.</a:t>
            </a:r>
          </a:p>
          <a:p>
            <a:pPr lvl="2"/>
            <a:r>
              <a:rPr lang="el-GR" sz="2400" dirty="0"/>
              <a:t>Κάθε εγγραφή Traffic Data αντιστοιχεί σε ένα Signal Plan, δηλαδή τα δεδομένα κυκλοφορίας συλλέγονται ενώ εφαρμόζεται ένα συγκεκριμένο σχέδιο σηματοδότησης.</a:t>
            </a:r>
          </a:p>
          <a:p>
            <a:pPr lvl="2"/>
            <a:r>
              <a:rPr lang="el-GR" sz="2400" dirty="0" smtClean="0"/>
              <a:t>Ξένο Κλειδί (</a:t>
            </a:r>
            <a:r>
              <a:rPr lang="en-US" sz="2400" dirty="0" smtClean="0"/>
              <a:t>FK): </a:t>
            </a:r>
            <a:r>
              <a:rPr lang="en-US" sz="2400" dirty="0" err="1" smtClean="0"/>
              <a:t>PlanID</a:t>
            </a:r>
            <a:r>
              <a:rPr lang="en-US" sz="2400" dirty="0" smtClean="0"/>
              <a:t> </a:t>
            </a:r>
            <a:r>
              <a:rPr lang="el-GR" sz="2400" dirty="0" smtClean="0"/>
              <a:t>στο </a:t>
            </a:r>
            <a:r>
              <a:rPr lang="en-US" sz="2400" dirty="0" smtClean="0"/>
              <a:t>Traffic Light.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17608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Διαχείριση Χρηστών</a:t>
            </a:r>
            <a:endParaRPr lang="el-G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32" y="2360814"/>
            <a:ext cx="4504536" cy="42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4" y="141316"/>
            <a:ext cx="11086662" cy="63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b="1" dirty="0" smtClean="0"/>
              <a:t>Διαχείριση Χρηστών</a:t>
            </a:r>
          </a:p>
          <a:p>
            <a:pPr lvl="1"/>
            <a:r>
              <a:rPr lang="en-US" sz="2800" b="1" dirty="0"/>
              <a:t>User → User Log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Ένας χρήστης (User) μπορεί να έχει πολλαπλές καταγραφές ενεργειών στο User Log.</a:t>
            </a:r>
          </a:p>
          <a:p>
            <a:pPr lvl="2"/>
            <a:r>
              <a:rPr lang="el-GR" sz="2400" dirty="0"/>
              <a:t>Ξένο Κλειδί (FK): UserID στο User Log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User → User Role (N:1</a:t>
            </a:r>
            <a:r>
              <a:rPr lang="en-US" sz="2800" b="1" dirty="0" smtClean="0"/>
              <a:t>)</a:t>
            </a:r>
            <a:r>
              <a:rPr lang="el-GR" sz="2800" b="1" dirty="0" smtClean="0"/>
              <a:t> </a:t>
            </a:r>
          </a:p>
          <a:p>
            <a:pPr lvl="2"/>
            <a:r>
              <a:rPr lang="el-GR" sz="2400" dirty="0"/>
              <a:t>Κάθε χρήστης έχει έναν ρόλο (User Role).</a:t>
            </a:r>
          </a:p>
          <a:p>
            <a:pPr lvl="2"/>
            <a:r>
              <a:rPr lang="el-GR" sz="2400" dirty="0"/>
              <a:t>Ένας ρόλος μπορεί να ανατίθεται σε πολλούς χρήστες.</a:t>
            </a:r>
          </a:p>
          <a:p>
            <a:pPr lvl="2"/>
            <a:r>
              <a:rPr lang="el-GR" sz="2400" dirty="0"/>
              <a:t>Ξένο Κλειδί (FK): RoleID στο User</a:t>
            </a:r>
            <a:r>
              <a:rPr lang="el-GR" sz="2400" dirty="0" smtClean="0"/>
              <a:t>.</a:t>
            </a:r>
          </a:p>
          <a:p>
            <a:pPr lvl="1"/>
            <a:r>
              <a:rPr lang="pt-BR" sz="2800" b="1" dirty="0"/>
              <a:t>User Log → User Role (N:1</a:t>
            </a:r>
            <a:r>
              <a:rPr lang="pt-BR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καταγραφή ενεργειών (User Log) σχετίζεται με τον ρόλο του χρήστη εκείνη τη στιγμή.</a:t>
            </a:r>
          </a:p>
          <a:p>
            <a:pPr lvl="2"/>
            <a:r>
              <a:rPr lang="el-GR" sz="2400" dirty="0"/>
              <a:t>Ξένο Κλειδί (FK): RoleID στο User Log.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1296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l-G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l-G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Σας ευχαριστώ για την προσοχή σας.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322230"/>
            <a:ext cx="10515600" cy="6012068"/>
          </a:xfrm>
        </p:spPr>
      </p:pic>
    </p:spTree>
    <p:extLst>
      <p:ext uri="{BB962C8B-B14F-4D97-AF65-F5344CB8AC3E}">
        <p14:creationId xmlns:p14="http://schemas.microsoft.com/office/powerpoint/2010/main" val="13007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5" y="314538"/>
            <a:ext cx="10515600" cy="6012069"/>
          </a:xfrm>
        </p:spPr>
      </p:pic>
    </p:spTree>
    <p:extLst>
      <p:ext uri="{BB962C8B-B14F-4D97-AF65-F5344CB8AC3E}">
        <p14:creationId xmlns:p14="http://schemas.microsoft.com/office/powerpoint/2010/main" val="35922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/>
          <a:lstStyle/>
          <a:p>
            <a:r>
              <a:rPr lang="en-US" b="1" dirty="0" smtClean="0"/>
              <a:t>Conceptual Level – </a:t>
            </a:r>
            <a:r>
              <a:rPr lang="el-GR" b="1" dirty="0" smtClean="0"/>
              <a:t>Αντίληψη Συστήματος</a:t>
            </a:r>
          </a:p>
          <a:p>
            <a:pPr lvl="1"/>
            <a:r>
              <a:rPr lang="en-US" b="1" dirty="0" smtClean="0"/>
              <a:t>Cloud Architecture Diagram (WHERE – Network)</a:t>
            </a:r>
          </a:p>
          <a:p>
            <a:pPr lvl="2"/>
            <a:r>
              <a:rPr lang="el-GR" dirty="0" smtClean="0"/>
              <a:t>Το σύστημα βασίζεται σε </a:t>
            </a:r>
            <a:r>
              <a:rPr lang="el-GR" b="1" dirty="0" smtClean="0"/>
              <a:t>Υπολογιστική Νέφους (Cloud Computing)</a:t>
            </a:r>
            <a:r>
              <a:rPr lang="el-GR" dirty="0" smtClean="0"/>
              <a:t> και </a:t>
            </a:r>
            <a:r>
              <a:rPr lang="el-GR" b="1" dirty="0" smtClean="0"/>
              <a:t>Εικονικοποίηση Περιεκτών (</a:t>
            </a:r>
            <a:r>
              <a:rPr lang="el-GR" b="1" dirty="0" smtClean="0"/>
              <a:t>Container-</a:t>
            </a:r>
            <a:r>
              <a:rPr lang="en-US" b="1" dirty="0" smtClean="0"/>
              <a:t>based Virtualization</a:t>
            </a:r>
            <a:r>
              <a:rPr lang="el-GR" b="1" dirty="0" smtClean="0"/>
              <a:t>)</a:t>
            </a:r>
            <a:r>
              <a:rPr lang="el-GR" dirty="0" smtClean="0"/>
              <a:t>.</a:t>
            </a:r>
            <a:endParaRPr lang="el-GR" dirty="0" smtClean="0"/>
          </a:p>
          <a:p>
            <a:pPr lvl="2"/>
            <a:r>
              <a:rPr lang="el-GR" dirty="0" smtClean="0"/>
              <a:t>Το διάγραμμα αποτυπώνει </a:t>
            </a:r>
            <a:r>
              <a:rPr lang="el-GR" b="1" dirty="0" smtClean="0"/>
              <a:t>τη δομή των data centers, τα IoT gateways, τα API endpoints και τις συνδέσεις με το edge computing.</a:t>
            </a:r>
          </a:p>
          <a:p>
            <a:pPr lvl="2"/>
            <a:r>
              <a:rPr lang="el-GR" dirty="0" smtClean="0"/>
              <a:t>Χρησιμοποιείται για τον σχεδιασμό των υποδομών </a:t>
            </a:r>
            <a:r>
              <a:rPr lang="el-GR" b="1" dirty="0" smtClean="0"/>
              <a:t>Kubernetes/Docker Swarm</a:t>
            </a:r>
            <a:r>
              <a:rPr lang="el-GR" dirty="0" smtClean="0"/>
              <a:t>.</a:t>
            </a:r>
          </a:p>
          <a:p>
            <a:pPr lvl="1"/>
            <a:r>
              <a:rPr lang="en-US" b="1" dirty="0" smtClean="0"/>
              <a:t>UML Use Case Diagram (WHO – People)</a:t>
            </a:r>
          </a:p>
          <a:p>
            <a:pPr lvl="2"/>
            <a:r>
              <a:rPr lang="el-GR" dirty="0" smtClean="0"/>
              <a:t>Παρουσιάζει </a:t>
            </a:r>
            <a:r>
              <a:rPr lang="el-GR" b="1" dirty="0" smtClean="0"/>
              <a:t>τους ρόλους των χρηστών</a:t>
            </a:r>
            <a:r>
              <a:rPr lang="el-GR" dirty="0" smtClean="0"/>
              <a:t> στο σύστημα</a:t>
            </a:r>
            <a:endParaRPr lang="en-US" dirty="0" smtClean="0"/>
          </a:p>
          <a:p>
            <a:pPr lvl="3"/>
            <a:r>
              <a:rPr lang="el-GR" b="1" dirty="0" smtClean="0"/>
              <a:t>Διαχειριστές συστήματος:</a:t>
            </a:r>
            <a:r>
              <a:rPr lang="el-GR" dirty="0" smtClean="0"/>
              <a:t> Ρυθμίζουν τις μικροϋπηρεσίες.</a:t>
            </a:r>
            <a:endParaRPr lang="en-US" dirty="0" smtClean="0"/>
          </a:p>
          <a:p>
            <a:pPr lvl="3"/>
            <a:r>
              <a:rPr lang="el-GR" b="1" dirty="0" smtClean="0"/>
              <a:t>Πολίτες/οδηγοί:</a:t>
            </a:r>
            <a:r>
              <a:rPr lang="el-GR" dirty="0" smtClean="0"/>
              <a:t> Λαμβάνουν πληροφορίες από το έξυπνο σύστημα</a:t>
            </a:r>
            <a:endParaRPr lang="en-US" dirty="0" smtClean="0"/>
          </a:p>
          <a:p>
            <a:pPr lvl="3"/>
            <a:r>
              <a:rPr lang="el-GR" b="1" dirty="0" smtClean="0"/>
              <a:t>AI Engine:</a:t>
            </a:r>
            <a:r>
              <a:rPr lang="el-GR" dirty="0" smtClean="0"/>
              <a:t> Επεξεργάζεται κυκλοφοριακά δεδομένα και προτείνει ενέργειες.</a:t>
            </a:r>
            <a:endParaRPr lang="en-US" dirty="0" smtClean="0"/>
          </a:p>
          <a:p>
            <a:pPr lvl="3"/>
            <a:r>
              <a:rPr lang="el-GR" b="1" dirty="0" smtClean="0"/>
              <a:t>Δήμοι και Κυκλοφοριακές Αρχές:</a:t>
            </a:r>
            <a:r>
              <a:rPr lang="el-GR" dirty="0" smtClean="0"/>
              <a:t> Παρακολουθούν στατιστικά στοιχεία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4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Logical Level – </a:t>
            </a:r>
            <a:r>
              <a:rPr lang="el-GR" b="1" dirty="0" smtClean="0"/>
              <a:t>Λογική Υλοποίησης</a:t>
            </a:r>
            <a:endParaRPr lang="en-US" b="1" dirty="0" smtClean="0"/>
          </a:p>
          <a:p>
            <a:pPr lvl="1"/>
            <a:r>
              <a:rPr lang="en-US" b="1" dirty="0" smtClean="0"/>
              <a:t>Database Schema Diagram (WHAT – Data)</a:t>
            </a:r>
          </a:p>
          <a:p>
            <a:pPr lvl="2"/>
            <a:r>
              <a:rPr lang="el-GR" dirty="0" smtClean="0"/>
              <a:t>Το σύστημα διαχειρίζεται δεδομένα από</a:t>
            </a:r>
            <a:endParaRPr lang="en-US" dirty="0" smtClean="0"/>
          </a:p>
          <a:p>
            <a:pPr lvl="3"/>
            <a:r>
              <a:rPr lang="el-GR" dirty="0" smtClean="0"/>
              <a:t>Αισθητήρες (</a:t>
            </a:r>
            <a:r>
              <a:rPr lang="en-US" dirty="0" smtClean="0"/>
              <a:t>Virtual Sensors)</a:t>
            </a:r>
          </a:p>
          <a:p>
            <a:pPr lvl="3"/>
            <a:r>
              <a:rPr lang="el-GR" dirty="0" smtClean="0"/>
              <a:t>Οχήματα (</a:t>
            </a:r>
            <a:r>
              <a:rPr lang="en-US" dirty="0" smtClean="0"/>
              <a:t>Vehicle Detection)</a:t>
            </a:r>
          </a:p>
          <a:p>
            <a:pPr lvl="3"/>
            <a:r>
              <a:rPr lang="el-GR" dirty="0" smtClean="0"/>
              <a:t>Ιστορικό αποφάσεων </a:t>
            </a:r>
            <a:r>
              <a:rPr lang="en-US" dirty="0" smtClean="0"/>
              <a:t>AI (AI Decision Log)</a:t>
            </a:r>
          </a:p>
          <a:p>
            <a:pPr lvl="3"/>
            <a:r>
              <a:rPr lang="el-GR" dirty="0" smtClean="0"/>
              <a:t>Χρήστες &amp; διαχειριστές (User, User Log)</a:t>
            </a:r>
            <a:endParaRPr lang="en-US" dirty="0" smtClean="0"/>
          </a:p>
          <a:p>
            <a:pPr lvl="2"/>
            <a:r>
              <a:rPr lang="it-IT" dirty="0" smtClean="0"/>
              <a:t>Το </a:t>
            </a:r>
            <a:r>
              <a:rPr lang="it-IT" b="1" dirty="0" smtClean="0"/>
              <a:t>Database Schema Diagram</a:t>
            </a:r>
            <a:r>
              <a:rPr lang="it-IT" dirty="0" smtClean="0"/>
              <a:t> ορίζει</a:t>
            </a:r>
            <a:endParaRPr lang="el-GR" dirty="0" smtClean="0"/>
          </a:p>
          <a:p>
            <a:pPr lvl="3"/>
            <a:r>
              <a:rPr lang="el-GR" dirty="0" smtClean="0"/>
              <a:t>Σχέσεις μεταξύ των πινάκων</a:t>
            </a:r>
          </a:p>
          <a:p>
            <a:pPr lvl="3"/>
            <a:r>
              <a:rPr lang="el-GR" dirty="0" smtClean="0"/>
              <a:t>Κλειδιά και συσχετίσεις</a:t>
            </a:r>
          </a:p>
          <a:p>
            <a:pPr lvl="3"/>
            <a:r>
              <a:rPr lang="el-GR" dirty="0" smtClean="0"/>
              <a:t>Ενδεικτικούς τύπους δεδομένων (π.χ. INT, VARCHAR, BOOLEAN)</a:t>
            </a:r>
          </a:p>
          <a:p>
            <a:pPr lvl="1"/>
            <a:r>
              <a:rPr lang="en-US" b="1" dirty="0" err="1" smtClean="0"/>
              <a:t>Microservices</a:t>
            </a:r>
            <a:r>
              <a:rPr lang="en-US" b="1" dirty="0" smtClean="0"/>
              <a:t> Architecture Diagram (HOW – Function)</a:t>
            </a:r>
          </a:p>
          <a:p>
            <a:pPr lvl="2"/>
            <a:r>
              <a:rPr lang="el-GR" dirty="0" smtClean="0"/>
              <a:t>Το σύστημα βασίζεται στην </a:t>
            </a:r>
            <a:r>
              <a:rPr lang="el-GR" b="1" dirty="0" smtClean="0"/>
              <a:t>αρχιτεκτονική μικροϋπηρεσιών (Microservices Architecture)</a:t>
            </a:r>
            <a:r>
              <a:rPr lang="el-GR" dirty="0" smtClean="0"/>
              <a:t>. </a:t>
            </a:r>
            <a:endParaRPr lang="en-US" dirty="0" smtClean="0"/>
          </a:p>
          <a:p>
            <a:pPr lvl="2"/>
            <a:r>
              <a:rPr lang="el-GR" dirty="0" smtClean="0"/>
              <a:t>Το διάγραμμα αυτό δείχνει:</a:t>
            </a:r>
            <a:endParaRPr lang="en-US" dirty="0" smtClean="0"/>
          </a:p>
          <a:p>
            <a:pPr lvl="3"/>
            <a:r>
              <a:rPr lang="el-GR" dirty="0" smtClean="0"/>
              <a:t>Ποιες μικροϋπηρεσίες υλοποιούνται (</a:t>
            </a:r>
            <a:r>
              <a:rPr lang="en-US" dirty="0" smtClean="0"/>
              <a:t>Traffic Data Processing, AI Decision Engine, Real-time API, User Management).</a:t>
            </a:r>
          </a:p>
          <a:p>
            <a:pPr lvl="3"/>
            <a:r>
              <a:rPr lang="el-GR" dirty="0" smtClean="0"/>
              <a:t>Πώς επικοινωνούν μεταξύ τους (REST API, WebSockets, gRPC).</a:t>
            </a:r>
            <a:endParaRPr lang="en-US" dirty="0"/>
          </a:p>
          <a:p>
            <a:pPr lvl="3"/>
            <a:r>
              <a:rPr lang="el-GR" dirty="0" smtClean="0"/>
              <a:t>Πώς γίνεται η διαχείριση του </a:t>
            </a:r>
            <a:r>
              <a:rPr lang="en-US" dirty="0" smtClean="0"/>
              <a:t>Docker </a:t>
            </a:r>
            <a:r>
              <a:rPr lang="el-GR" dirty="0" smtClean="0"/>
              <a:t>και του </a:t>
            </a:r>
            <a:r>
              <a:rPr lang="en-US" dirty="0" smtClean="0"/>
              <a:t>Kubernetes/Docker Swarm </a:t>
            </a:r>
            <a:r>
              <a:rPr lang="el-GR" dirty="0" smtClean="0"/>
              <a:t>για </a:t>
            </a:r>
            <a:r>
              <a:rPr lang="en-US" dirty="0" smtClean="0"/>
              <a:t>container orchestration.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06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5" y="124691"/>
            <a:ext cx="7069970" cy="6670278"/>
          </a:xfrm>
        </p:spPr>
      </p:pic>
    </p:spTree>
    <p:extLst>
      <p:ext uri="{BB962C8B-B14F-4D97-AF65-F5344CB8AC3E}">
        <p14:creationId xmlns:p14="http://schemas.microsoft.com/office/powerpoint/2010/main" val="2773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Intersection (</a:t>
            </a:r>
            <a:r>
              <a:rPr lang="el-GR" b="1" dirty="0" smtClean="0"/>
              <a:t>Διασταύρωση)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Αποθηκεύει πληροφορίες για κάθε διασταύρωση στο σύστημα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1088"/>
              </p:ext>
            </p:extLst>
          </p:nvPr>
        </p:nvGraphicFramePr>
        <p:xfrm>
          <a:off x="838200" y="2499218"/>
          <a:ext cx="81279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 sz="1200" b="1" dirty="0"/>
                        <a:t>Πεδίο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Τύπος</a:t>
                      </a:r>
                      <a:endParaRPr lang="el-G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Περιγραφή</a:t>
                      </a:r>
                      <a:endParaRPr lang="el-G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IntersectionID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Μοναδικό αναγνωριστικό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Όνομα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Τοποθεσία της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SyncID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 (FK)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Αναφορά</a:t>
                      </a:r>
                      <a:r>
                        <a:rPr lang="el-GR" sz="1200" baseline="0" dirty="0" smtClean="0"/>
                        <a:t> στον συγχρονισμό κυκλοφορίας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1717</Words>
  <Application>Microsoft Office PowerPoint</Application>
  <PresentationFormat>Widescreen</PresentationFormat>
  <Paragraphs>452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ΣΥΣΤΗΜΑ ΕΞΥΠΝΩΝ ΦΑΝΑΡΙΩΝ</vt:lpstr>
      <vt:lpstr>PowerPoint Presentation</vt:lpstr>
      <vt:lpstr>PowerPoint Presentation</vt:lpstr>
      <vt:lpstr>PowerPoint Presentation</vt:lpstr>
      <vt:lpstr>PowerPoint Presentation</vt:lpstr>
      <vt:lpstr>Γιατί επιλέξαμε αυτά τα διαγράμματα;</vt:lpstr>
      <vt:lpstr>Γιατί επιλέξαμε αυτά τα διαγράμματα;</vt:lpstr>
      <vt:lpstr>PowerPoint Presentation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billath131908@gmail.com</dc:creator>
  <cp:lastModifiedBy>billath131908@gmail.com</cp:lastModifiedBy>
  <cp:revision>36</cp:revision>
  <dcterms:created xsi:type="dcterms:W3CDTF">2025-02-26T06:21:39Z</dcterms:created>
  <dcterms:modified xsi:type="dcterms:W3CDTF">2025-02-27T16:26:32Z</dcterms:modified>
</cp:coreProperties>
</file>