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9" r:id="rId5"/>
    <p:sldId id="260" r:id="rId6"/>
    <p:sldId id="261" r:id="rId7"/>
    <p:sldId id="258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FAF3-4BF0-4EBE-AF03-EDB583BD7E9E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0A6-A80D-4120-B234-66050F95C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1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FAF3-4BF0-4EBE-AF03-EDB583BD7E9E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0A6-A80D-4120-B234-66050F95C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4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FAF3-4BF0-4EBE-AF03-EDB583BD7E9E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0A6-A80D-4120-B234-66050F95C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FAF3-4BF0-4EBE-AF03-EDB583BD7E9E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0A6-A80D-4120-B234-66050F95C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5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FAF3-4BF0-4EBE-AF03-EDB583BD7E9E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0A6-A80D-4120-B234-66050F95C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44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FAF3-4BF0-4EBE-AF03-EDB583BD7E9E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0A6-A80D-4120-B234-66050F95C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9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FAF3-4BF0-4EBE-AF03-EDB583BD7E9E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0A6-A80D-4120-B234-66050F95C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1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FAF3-4BF0-4EBE-AF03-EDB583BD7E9E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0A6-A80D-4120-B234-66050F95C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FAF3-4BF0-4EBE-AF03-EDB583BD7E9E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0A6-A80D-4120-B234-66050F95C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FAF3-4BF0-4EBE-AF03-EDB583BD7E9E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0A6-A80D-4120-B234-66050F95C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5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FAF3-4BF0-4EBE-AF03-EDB583BD7E9E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2B0A6-A80D-4120-B234-66050F95C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5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4FAF3-4BF0-4EBE-AF03-EDB583BD7E9E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2B0A6-A80D-4120-B234-66050F95C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2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05" y="440574"/>
            <a:ext cx="10058400" cy="572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0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Database Schema Diagram (Logical/DATA)</a:t>
            </a:r>
            <a:r>
              <a:rPr lang="el-GR" b="1" dirty="0" smtClean="0"/>
              <a:t/>
            </a:r>
            <a:br>
              <a:rPr lang="el-GR" b="1" dirty="0" smtClean="0"/>
            </a:br>
            <a:r>
              <a:rPr lang="el-GR" b="1" dirty="0" smtClean="0"/>
              <a:t>ΠΙΝΑΚΕΣ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Virtual Sensor (</a:t>
            </a:r>
            <a:r>
              <a:rPr lang="el-GR" b="1" dirty="0" smtClean="0"/>
              <a:t>Εικονικός Αισθητήρας)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l-GR" sz="1800" b="1" dirty="0" smtClean="0"/>
          </a:p>
          <a:p>
            <a:pPr marL="0" indent="0">
              <a:buNone/>
            </a:pPr>
            <a:r>
              <a:rPr lang="el-GR" sz="1400" b="1" dirty="0" smtClean="0"/>
              <a:t>Ρόλος</a:t>
            </a:r>
            <a:r>
              <a:rPr lang="el-GR" sz="1400" dirty="0" smtClean="0"/>
              <a:t> </a:t>
            </a:r>
            <a:r>
              <a:rPr lang="el-GR" sz="1400" dirty="0" smtClean="0">
                <a:sym typeface="Wingdings" panose="05000000000000000000" pitchFamily="2" charset="2"/>
              </a:rPr>
              <a:t> </a:t>
            </a:r>
            <a:r>
              <a:rPr lang="el-GR" sz="1400" dirty="0"/>
              <a:t>Καταγράφει την ύπαρξη οχημάτων και άλλων δεδομένων κυκλοφορίας.</a:t>
            </a:r>
            <a:endParaRPr lang="el-GR" sz="1400" dirty="0" smtClean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930881"/>
              </p:ext>
            </p:extLst>
          </p:nvPr>
        </p:nvGraphicFramePr>
        <p:xfrm>
          <a:off x="838200" y="2314142"/>
          <a:ext cx="8127999" cy="3374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648964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274798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96069663"/>
                    </a:ext>
                  </a:extLst>
                </a:gridCol>
              </a:tblGrid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Πεδίο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Τύπος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Περιγραφή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9218281"/>
                  </a:ext>
                </a:extLst>
              </a:tr>
              <a:tr h="5088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VirtualSensorID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INT (PK)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Αναγνωριστικό του αισθητήρα.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0808702"/>
                  </a:ext>
                </a:extLst>
              </a:tr>
              <a:tr h="7269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IntersectionID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INT (FK)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Ανήκει σε διασταύρωση.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9902990"/>
                  </a:ext>
                </a:extLst>
              </a:tr>
              <a:tr h="7269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TrafficLightID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INT (FK)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Ανήκει σε συγκεκριμένο φανάρι.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0669078"/>
                  </a:ext>
                </a:extLst>
              </a:tr>
              <a:tr h="5088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Type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VARCHAR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Τύπος αισθητήρα (π.χ., κάμερα, radar).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9389858"/>
                  </a:ext>
                </a:extLst>
              </a:tr>
              <a:tr h="5088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Status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VARCHAR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Κατάσταση λειτουργίας του αισθητήρα.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8982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59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Database Schema Diagram (Logical/DATA)</a:t>
            </a:r>
            <a:r>
              <a:rPr lang="el-GR" b="1" dirty="0" smtClean="0"/>
              <a:t/>
            </a:r>
            <a:br>
              <a:rPr lang="el-GR" b="1" dirty="0" smtClean="0"/>
            </a:br>
            <a:r>
              <a:rPr lang="el-GR" b="1" dirty="0" smtClean="0"/>
              <a:t>ΠΙΝΑΚΕΣ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Vehicle</a:t>
            </a:r>
            <a:r>
              <a:rPr lang="el-GR" b="1" dirty="0" smtClean="0"/>
              <a:t> </a:t>
            </a:r>
            <a:r>
              <a:rPr lang="en-US" b="1" dirty="0" smtClean="0"/>
              <a:t>(</a:t>
            </a:r>
            <a:r>
              <a:rPr lang="el-GR" b="1" dirty="0" smtClean="0"/>
              <a:t>Όχημα)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l-GR" sz="1800" b="1" dirty="0" smtClean="0"/>
          </a:p>
          <a:p>
            <a:pPr marL="0" indent="0">
              <a:buNone/>
            </a:pPr>
            <a:r>
              <a:rPr lang="el-GR" sz="1400" b="1" dirty="0" smtClean="0"/>
              <a:t>Ρόλος</a:t>
            </a:r>
            <a:r>
              <a:rPr lang="el-GR" sz="1400" dirty="0" smtClean="0"/>
              <a:t> </a:t>
            </a:r>
            <a:r>
              <a:rPr lang="el-GR" sz="1400" dirty="0" smtClean="0">
                <a:sym typeface="Wingdings" panose="05000000000000000000" pitchFamily="2" charset="2"/>
              </a:rPr>
              <a:t> </a:t>
            </a:r>
            <a:r>
              <a:rPr lang="el-GR" sz="1400" dirty="0"/>
              <a:t>Καταγράφει στοιχεία των οχημάτων που αναγνωρίζονται από το σύστημα.</a:t>
            </a:r>
            <a:endParaRPr lang="el-GR" sz="1400" dirty="0" smtClean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019133"/>
              </p:ext>
            </p:extLst>
          </p:nvPr>
        </p:nvGraphicFramePr>
        <p:xfrm>
          <a:off x="838200" y="2314143"/>
          <a:ext cx="10359189" cy="3043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3063">
                  <a:extLst>
                    <a:ext uri="{9D8B030D-6E8A-4147-A177-3AD203B41FA5}">
                      <a16:colId xmlns:a16="http://schemas.microsoft.com/office/drawing/2014/main" val="4164896431"/>
                    </a:ext>
                  </a:extLst>
                </a:gridCol>
                <a:gridCol w="3453063">
                  <a:extLst>
                    <a:ext uri="{9D8B030D-6E8A-4147-A177-3AD203B41FA5}">
                      <a16:colId xmlns:a16="http://schemas.microsoft.com/office/drawing/2014/main" val="3327479852"/>
                    </a:ext>
                  </a:extLst>
                </a:gridCol>
                <a:gridCol w="3453063">
                  <a:extLst>
                    <a:ext uri="{9D8B030D-6E8A-4147-A177-3AD203B41FA5}">
                      <a16:colId xmlns:a16="http://schemas.microsoft.com/office/drawing/2014/main" val="2796069663"/>
                    </a:ext>
                  </a:extLst>
                </a:gridCol>
              </a:tblGrid>
              <a:tr h="2444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Πεδίο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Τύπος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Περιγραφή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9218281"/>
                  </a:ext>
                </a:extLst>
              </a:tr>
              <a:tr h="3160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VehicleID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INT (PK)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Αναγνωριστικό οχήματος.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0808702"/>
                  </a:ext>
                </a:extLst>
              </a:tr>
              <a:tr h="4515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LicensePlate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VARCHAR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Πινακίδα κυκλοφορίας.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9902990"/>
                  </a:ext>
                </a:extLst>
              </a:tr>
              <a:tr h="4515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Type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VARCHAR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Κατηγορία οχήματος (π.χ., Ι.Χ., Λεωφορείο).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0669078"/>
                  </a:ext>
                </a:extLst>
              </a:tr>
              <a:tr h="3160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isEmergency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BOOLEAN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Αν είναι όχημα έκτακτης ανάγκης.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9389858"/>
                  </a:ext>
                </a:extLst>
              </a:tr>
              <a:tr h="3160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Department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VARCHAR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Υπηρεσία στην οποία ανήκει (αν ισχύει).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8982232"/>
                  </a:ext>
                </a:extLst>
              </a:tr>
              <a:tr h="3160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Color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VARCHAR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Χρώμα οχήματος.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9462264"/>
                  </a:ext>
                </a:extLst>
              </a:tr>
              <a:tr h="3160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Make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VARCHAR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Κατασκευαστής οχήματος.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2231073"/>
                  </a:ext>
                </a:extLst>
              </a:tr>
              <a:tr h="3160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Model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VARCHAR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Μοντέλο οχήματος.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6512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35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Database Schema Diagram (Logical/DATA)</a:t>
            </a:r>
            <a:r>
              <a:rPr lang="el-GR" b="1" dirty="0" smtClean="0"/>
              <a:t/>
            </a:r>
            <a:br>
              <a:rPr lang="el-GR" b="1" dirty="0" smtClean="0"/>
            </a:br>
            <a:r>
              <a:rPr lang="el-GR" b="1" dirty="0" smtClean="0"/>
              <a:t>ΠΙΝΑΚΕΣ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Vehicle</a:t>
            </a:r>
            <a:r>
              <a:rPr lang="el-GR" b="1" dirty="0" smtClean="0"/>
              <a:t> </a:t>
            </a:r>
            <a:r>
              <a:rPr lang="en-US" b="1" dirty="0" smtClean="0"/>
              <a:t>Detection (</a:t>
            </a:r>
            <a:r>
              <a:rPr lang="el-GR" b="1" dirty="0" smtClean="0"/>
              <a:t>Ανίχνευση Οχημάτων)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l-GR" sz="1800" b="1" dirty="0" smtClean="0"/>
          </a:p>
          <a:p>
            <a:pPr marL="0" indent="0">
              <a:buNone/>
            </a:pPr>
            <a:r>
              <a:rPr lang="el-GR" sz="1400" b="1" dirty="0" smtClean="0"/>
              <a:t>Ρόλος</a:t>
            </a:r>
            <a:r>
              <a:rPr lang="el-GR" sz="1400" dirty="0" smtClean="0"/>
              <a:t> </a:t>
            </a:r>
            <a:r>
              <a:rPr lang="el-GR" sz="1400" dirty="0" smtClean="0">
                <a:sym typeface="Wingdings" panose="05000000000000000000" pitchFamily="2" charset="2"/>
              </a:rPr>
              <a:t> </a:t>
            </a:r>
            <a:r>
              <a:rPr lang="el-GR" sz="1400" dirty="0"/>
              <a:t>Καταγράφει πότε και πού ανιχνεύθηκε ένα όχημα.</a:t>
            </a:r>
            <a:endParaRPr lang="el-GR" sz="1400" dirty="0" smtClean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583527"/>
              </p:ext>
            </p:extLst>
          </p:nvPr>
        </p:nvGraphicFramePr>
        <p:xfrm>
          <a:off x="838200" y="2314143"/>
          <a:ext cx="10359189" cy="3043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3063">
                  <a:extLst>
                    <a:ext uri="{9D8B030D-6E8A-4147-A177-3AD203B41FA5}">
                      <a16:colId xmlns:a16="http://schemas.microsoft.com/office/drawing/2014/main" val="4164896431"/>
                    </a:ext>
                  </a:extLst>
                </a:gridCol>
                <a:gridCol w="3453063">
                  <a:extLst>
                    <a:ext uri="{9D8B030D-6E8A-4147-A177-3AD203B41FA5}">
                      <a16:colId xmlns:a16="http://schemas.microsoft.com/office/drawing/2014/main" val="3327479852"/>
                    </a:ext>
                  </a:extLst>
                </a:gridCol>
                <a:gridCol w="3453063">
                  <a:extLst>
                    <a:ext uri="{9D8B030D-6E8A-4147-A177-3AD203B41FA5}">
                      <a16:colId xmlns:a16="http://schemas.microsoft.com/office/drawing/2014/main" val="2796069663"/>
                    </a:ext>
                  </a:extLst>
                </a:gridCol>
              </a:tblGrid>
              <a:tr h="2444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Πεδίο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Τύπος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Περιγραφή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9218281"/>
                  </a:ext>
                </a:extLst>
              </a:tr>
              <a:tr h="3160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DetectionID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 (PK)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Αναγνωριστικό ανίχνευσης.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0808702"/>
                  </a:ext>
                </a:extLst>
              </a:tr>
              <a:tr h="4515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VirtualSensorID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 (FK)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Συσχετίζεται με αισθητήρα.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9902990"/>
                  </a:ext>
                </a:extLst>
              </a:tr>
              <a:tr h="4515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Timestamp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DATETIME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Χρονική σήμανση ανίχνευσης.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0669078"/>
                  </a:ext>
                </a:extLst>
              </a:tr>
              <a:tr h="3160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Speed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FLOAT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Ταχύτητα οχήματος.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9389858"/>
                  </a:ext>
                </a:extLst>
              </a:tr>
              <a:tr h="3160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Lane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Λωρίδα κυκλοφορίας.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8982232"/>
                  </a:ext>
                </a:extLst>
              </a:tr>
              <a:tr h="3160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TrafficDataID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 (FK)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Συσχετισμός με δεδομένα κυκλοφορίας.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9462264"/>
                  </a:ext>
                </a:extLst>
              </a:tr>
              <a:tr h="3160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VehicleID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 (FK)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Συσχετισμός με όχημα.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2231073"/>
                  </a:ext>
                </a:extLst>
              </a:tr>
              <a:tr h="3160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PlanID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 (FK)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Συσχετισμός με σχέδιο σηματοδότησης.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6512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77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Database Schema Diagram (Logical/DATA)</a:t>
            </a:r>
            <a:r>
              <a:rPr lang="el-GR" b="1" dirty="0" smtClean="0"/>
              <a:t/>
            </a:r>
            <a:br>
              <a:rPr lang="el-GR" b="1" dirty="0" smtClean="0"/>
            </a:br>
            <a:r>
              <a:rPr lang="el-GR" b="1" dirty="0" smtClean="0"/>
              <a:t>ΠΙΝΑΚΕΣ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Traffic Data (</a:t>
            </a:r>
            <a:r>
              <a:rPr lang="el-GR" b="1" dirty="0" smtClean="0"/>
              <a:t>Δεδομένα Κυκλοφορίας)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l-GR" sz="1800" b="1" dirty="0" smtClean="0"/>
          </a:p>
          <a:p>
            <a:pPr marL="0" indent="0">
              <a:buNone/>
            </a:pPr>
            <a:r>
              <a:rPr lang="el-GR" sz="1400" b="1" dirty="0" smtClean="0"/>
              <a:t>Ρόλος</a:t>
            </a:r>
            <a:r>
              <a:rPr lang="el-GR" sz="1400" dirty="0" smtClean="0"/>
              <a:t> </a:t>
            </a:r>
            <a:r>
              <a:rPr lang="el-GR" sz="1400" dirty="0" smtClean="0">
                <a:sym typeface="Wingdings" panose="05000000000000000000" pitchFamily="2" charset="2"/>
              </a:rPr>
              <a:t> </a:t>
            </a:r>
            <a:r>
              <a:rPr lang="el-GR" sz="1400" dirty="0"/>
              <a:t>Καταγράφει δεδομένα κυκλοφορίας που συλλέγονται από αισθητήρες.</a:t>
            </a:r>
            <a:endParaRPr lang="el-GR" sz="1400" dirty="0" smtClean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796619"/>
              </p:ext>
            </p:extLst>
          </p:nvPr>
        </p:nvGraphicFramePr>
        <p:xfrm>
          <a:off x="838200" y="2314143"/>
          <a:ext cx="10359189" cy="3043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3063">
                  <a:extLst>
                    <a:ext uri="{9D8B030D-6E8A-4147-A177-3AD203B41FA5}">
                      <a16:colId xmlns:a16="http://schemas.microsoft.com/office/drawing/2014/main" val="4164896431"/>
                    </a:ext>
                  </a:extLst>
                </a:gridCol>
                <a:gridCol w="3453063">
                  <a:extLst>
                    <a:ext uri="{9D8B030D-6E8A-4147-A177-3AD203B41FA5}">
                      <a16:colId xmlns:a16="http://schemas.microsoft.com/office/drawing/2014/main" val="3327479852"/>
                    </a:ext>
                  </a:extLst>
                </a:gridCol>
                <a:gridCol w="3453063">
                  <a:extLst>
                    <a:ext uri="{9D8B030D-6E8A-4147-A177-3AD203B41FA5}">
                      <a16:colId xmlns:a16="http://schemas.microsoft.com/office/drawing/2014/main" val="2796069663"/>
                    </a:ext>
                  </a:extLst>
                </a:gridCol>
              </a:tblGrid>
              <a:tr h="2444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Πεδίο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Τύπος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Περιγραφή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9218281"/>
                  </a:ext>
                </a:extLst>
              </a:tr>
              <a:tr h="3160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TrafficDataID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 (PK)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Αναγνωριστικό καταγραφής δεδομένων.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0808702"/>
                  </a:ext>
                </a:extLst>
              </a:tr>
              <a:tr h="4515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Timestamp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DATETIME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Χρονική σήμανση.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9902990"/>
                  </a:ext>
                </a:extLst>
              </a:tr>
              <a:tr h="4515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VehicleCount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Αριθμός οχημάτων στη διασταύρωση.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0669078"/>
                  </a:ext>
                </a:extLst>
              </a:tr>
              <a:tr h="3160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AverageSpeed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FLOAT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Μέση ταχύτητα κυκλοφορίας.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9389858"/>
                  </a:ext>
                </a:extLst>
              </a:tr>
              <a:tr h="3160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CongestionLevel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VARCHAR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Επίπεδο κυκλοφοριακής συμφόρησης.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8982232"/>
                  </a:ext>
                </a:extLst>
              </a:tr>
              <a:tr h="3160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VirtualSensorID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 (FK)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Αισθητήρας που κατέγραψε τα δεδομένα.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9462264"/>
                  </a:ext>
                </a:extLst>
              </a:tr>
              <a:tr h="3160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IntersectionID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 (FK)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Διασταύρωση στην οποία αναφέρονται.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2231073"/>
                  </a:ext>
                </a:extLst>
              </a:tr>
              <a:tr h="3160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PlanID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 (FK)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Συσχετισμός με σχέδιο σηματοδότησης.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6512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235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Database Schema Diagram (Logical/DATA)</a:t>
            </a:r>
            <a:r>
              <a:rPr lang="el-GR" b="1" dirty="0" smtClean="0"/>
              <a:t/>
            </a:r>
            <a:br>
              <a:rPr lang="el-GR" b="1" dirty="0" smtClean="0"/>
            </a:br>
            <a:r>
              <a:rPr lang="el-GR" b="1" dirty="0" smtClean="0"/>
              <a:t>ΠΙΝΑΚΕΣ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Signal Plan (</a:t>
            </a:r>
            <a:r>
              <a:rPr lang="el-GR" b="1" dirty="0" smtClean="0"/>
              <a:t>Σχέδιο Σηματοδότησης)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r>
              <a:rPr lang="el-GR" sz="1400" b="1" dirty="0" smtClean="0"/>
              <a:t>Ρόλος</a:t>
            </a:r>
            <a:r>
              <a:rPr lang="el-GR" sz="1400" dirty="0" smtClean="0"/>
              <a:t> </a:t>
            </a:r>
            <a:r>
              <a:rPr lang="el-GR" sz="1400" dirty="0" smtClean="0">
                <a:sym typeface="Wingdings" panose="05000000000000000000" pitchFamily="2" charset="2"/>
              </a:rPr>
              <a:t> </a:t>
            </a:r>
            <a:r>
              <a:rPr lang="el-GR" sz="1400" dirty="0"/>
              <a:t>Αποθηκεύει προκαθορισμένα σχέδια σηματοδότησης</a:t>
            </a:r>
            <a:endParaRPr lang="el-GR" sz="1400" dirty="0" smtClean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336182"/>
              </p:ext>
            </p:extLst>
          </p:nvPr>
        </p:nvGraphicFramePr>
        <p:xfrm>
          <a:off x="838199" y="2314141"/>
          <a:ext cx="8530389" cy="2931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463">
                  <a:extLst>
                    <a:ext uri="{9D8B030D-6E8A-4147-A177-3AD203B41FA5}">
                      <a16:colId xmlns:a16="http://schemas.microsoft.com/office/drawing/2014/main" val="4164896431"/>
                    </a:ext>
                  </a:extLst>
                </a:gridCol>
                <a:gridCol w="2843463">
                  <a:extLst>
                    <a:ext uri="{9D8B030D-6E8A-4147-A177-3AD203B41FA5}">
                      <a16:colId xmlns:a16="http://schemas.microsoft.com/office/drawing/2014/main" val="3327479852"/>
                    </a:ext>
                  </a:extLst>
                </a:gridCol>
                <a:gridCol w="2843463">
                  <a:extLst>
                    <a:ext uri="{9D8B030D-6E8A-4147-A177-3AD203B41FA5}">
                      <a16:colId xmlns:a16="http://schemas.microsoft.com/office/drawing/2014/main" val="2796069663"/>
                    </a:ext>
                  </a:extLst>
                </a:gridCol>
              </a:tblGrid>
              <a:tr h="6009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Πεδίο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Τύπος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Περιγραφή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9218281"/>
                  </a:ext>
                </a:extLst>
              </a:tr>
              <a:tr h="7769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PlanID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 (PK)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Αναγνωριστικό σχεδίου σηματοδότησης.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9462264"/>
                  </a:ext>
                </a:extLst>
              </a:tr>
              <a:tr h="7769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Description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TEXT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Περιγραφή σχεδίου.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2231073"/>
                  </a:ext>
                </a:extLst>
              </a:tr>
              <a:tr h="7769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Duration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Διάρκεια εφαρμογής του σχεδίου.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6512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0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Database Schema Diagram (Logical/DATA)</a:t>
            </a:r>
            <a:r>
              <a:rPr lang="el-GR" b="1" dirty="0" smtClean="0"/>
              <a:t/>
            </a:r>
            <a:br>
              <a:rPr lang="el-GR" b="1" dirty="0" smtClean="0"/>
            </a:br>
            <a:r>
              <a:rPr lang="el-GR" b="1" dirty="0" smtClean="0"/>
              <a:t>ΠΙΝΑΚΕΣ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Traffic Synchronization (</a:t>
            </a:r>
            <a:r>
              <a:rPr lang="el-GR" b="1" dirty="0" smtClean="0"/>
              <a:t>Συγχρονισμός Κυκλοφορίας)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r>
              <a:rPr lang="el-GR" sz="1400" b="1" dirty="0" smtClean="0"/>
              <a:t>Ρόλος</a:t>
            </a:r>
            <a:r>
              <a:rPr lang="el-GR" sz="1400" dirty="0" smtClean="0"/>
              <a:t> </a:t>
            </a:r>
            <a:r>
              <a:rPr lang="el-GR" sz="1400" dirty="0" smtClean="0">
                <a:sym typeface="Wingdings" panose="05000000000000000000" pitchFamily="2" charset="2"/>
              </a:rPr>
              <a:t> </a:t>
            </a:r>
            <a:r>
              <a:rPr lang="el-GR" sz="1400" dirty="0"/>
              <a:t>Ρυθμίζει τον συγχρονισμό φωτεινής σηματοδότησης.</a:t>
            </a:r>
            <a:endParaRPr lang="el-GR" sz="1400" dirty="0" smtClean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054023"/>
              </p:ext>
            </p:extLst>
          </p:nvPr>
        </p:nvGraphicFramePr>
        <p:xfrm>
          <a:off x="838199" y="2314141"/>
          <a:ext cx="8530389" cy="2931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463">
                  <a:extLst>
                    <a:ext uri="{9D8B030D-6E8A-4147-A177-3AD203B41FA5}">
                      <a16:colId xmlns:a16="http://schemas.microsoft.com/office/drawing/2014/main" val="4164896431"/>
                    </a:ext>
                  </a:extLst>
                </a:gridCol>
                <a:gridCol w="2843463">
                  <a:extLst>
                    <a:ext uri="{9D8B030D-6E8A-4147-A177-3AD203B41FA5}">
                      <a16:colId xmlns:a16="http://schemas.microsoft.com/office/drawing/2014/main" val="3327479852"/>
                    </a:ext>
                  </a:extLst>
                </a:gridCol>
                <a:gridCol w="2843463">
                  <a:extLst>
                    <a:ext uri="{9D8B030D-6E8A-4147-A177-3AD203B41FA5}">
                      <a16:colId xmlns:a16="http://schemas.microsoft.com/office/drawing/2014/main" val="2796069663"/>
                    </a:ext>
                  </a:extLst>
                </a:gridCol>
              </a:tblGrid>
              <a:tr h="6009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Πεδίο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Τύπος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Περιγραφή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9218281"/>
                  </a:ext>
                </a:extLst>
              </a:tr>
              <a:tr h="7769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SyncID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 (PK)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Αναγνωριστικό συγχρονισμού.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9462264"/>
                  </a:ext>
                </a:extLst>
              </a:tr>
              <a:tr h="7769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Timestamp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DATETIME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Χρονική σήμανση.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2231073"/>
                  </a:ext>
                </a:extLst>
              </a:tr>
              <a:tr h="7769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LinkedIntersections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TEXT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Συνδεδεμένες διασταυρώσεις.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6512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58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Database Schema Diagram (Logical/DATA)</a:t>
            </a:r>
            <a:r>
              <a:rPr lang="el-GR" b="1" dirty="0" smtClean="0"/>
              <a:t/>
            </a:r>
            <a:br>
              <a:rPr lang="el-GR" b="1" dirty="0" smtClean="0"/>
            </a:br>
            <a:r>
              <a:rPr lang="el-GR" b="1" dirty="0" smtClean="0"/>
              <a:t>ΠΙΝΑΚΕΣ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AI Decision Log (</a:t>
            </a:r>
            <a:r>
              <a:rPr lang="el-GR" b="1" dirty="0" smtClean="0"/>
              <a:t>Αποφάσεις </a:t>
            </a:r>
            <a:r>
              <a:rPr lang="en-US" b="1" dirty="0" smtClean="0"/>
              <a:t>AI</a:t>
            </a:r>
            <a:r>
              <a:rPr lang="el-GR" b="1" dirty="0" smtClean="0"/>
              <a:t>)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r>
              <a:rPr lang="el-GR" sz="1400" b="1" dirty="0" smtClean="0"/>
              <a:t>Ρόλος</a:t>
            </a:r>
            <a:r>
              <a:rPr lang="el-GR" sz="1400" dirty="0" smtClean="0"/>
              <a:t> </a:t>
            </a:r>
            <a:r>
              <a:rPr lang="el-GR" sz="1400" dirty="0" smtClean="0">
                <a:sym typeface="Wingdings" panose="05000000000000000000" pitchFamily="2" charset="2"/>
              </a:rPr>
              <a:t> </a:t>
            </a:r>
            <a:r>
              <a:rPr lang="el-GR" sz="1400" dirty="0"/>
              <a:t>Ο πίνακας χρησιμεύει για την ιστορική ανάλυση των αποφάσεων AI και τη βελτιστοποίηση του συστήματος βασισμένη σε πραγματικά δεδομένα.</a:t>
            </a:r>
            <a:endParaRPr lang="el-GR" sz="1400" dirty="0" smtClean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450552"/>
              </p:ext>
            </p:extLst>
          </p:nvPr>
        </p:nvGraphicFramePr>
        <p:xfrm>
          <a:off x="838199" y="2314142"/>
          <a:ext cx="9460834" cy="3092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6369">
                  <a:extLst>
                    <a:ext uri="{9D8B030D-6E8A-4147-A177-3AD203B41FA5}">
                      <a16:colId xmlns:a16="http://schemas.microsoft.com/office/drawing/2014/main" val="4164896431"/>
                    </a:ext>
                  </a:extLst>
                </a:gridCol>
                <a:gridCol w="3206369">
                  <a:extLst>
                    <a:ext uri="{9D8B030D-6E8A-4147-A177-3AD203B41FA5}">
                      <a16:colId xmlns:a16="http://schemas.microsoft.com/office/drawing/2014/main" val="3327479852"/>
                    </a:ext>
                  </a:extLst>
                </a:gridCol>
                <a:gridCol w="3048096">
                  <a:extLst>
                    <a:ext uri="{9D8B030D-6E8A-4147-A177-3AD203B41FA5}">
                      <a16:colId xmlns:a16="http://schemas.microsoft.com/office/drawing/2014/main" val="2796069663"/>
                    </a:ext>
                  </a:extLst>
                </a:gridCol>
              </a:tblGrid>
              <a:tr h="3076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Πεδίο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Τύπος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Περιγραφή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9218281"/>
                  </a:ext>
                </a:extLst>
              </a:tr>
              <a:tr h="3977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DecisionID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 (PK)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Αναγνωριστικό απόφασης.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9462264"/>
                  </a:ext>
                </a:extLst>
              </a:tr>
              <a:tr h="3977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Timestamp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DATETIME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Χρονική σήμανση.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2231073"/>
                  </a:ext>
                </a:extLst>
              </a:tr>
              <a:tr h="3977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RecommendedAction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TEXT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Προτεινόμενη ενέργεια AI.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6512663"/>
                  </a:ext>
                </a:extLst>
              </a:tr>
              <a:tr h="3977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ConfidenceLevel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FLOAT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Εμπιστοσύνη του AI στην απόφαση.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4164333"/>
                  </a:ext>
                </a:extLst>
              </a:tr>
              <a:tr h="3977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TriggeringEvent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TEXT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Συμβάν που προκάλεσε την απόφαση.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4821631"/>
                  </a:ext>
                </a:extLst>
              </a:tr>
              <a:tr h="3977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TrafficDataID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 (FK)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Συσχετισμός με δεδομένα κυκλοφορίας.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9606470"/>
                  </a:ext>
                </a:extLst>
              </a:tr>
              <a:tr h="3977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PlanID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 (FK)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Συσχετισμός με σχέδιο σηματοδότησης.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8347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56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Database Schema Diagram (Logical/DATA)</a:t>
            </a:r>
            <a:r>
              <a:rPr lang="el-GR" b="1" dirty="0" smtClean="0"/>
              <a:t/>
            </a:r>
            <a:br>
              <a:rPr lang="el-GR" b="1" dirty="0" smtClean="0"/>
            </a:br>
            <a:r>
              <a:rPr lang="el-GR" b="1" dirty="0" smtClean="0"/>
              <a:t>ΠΙΝΑΚΕΣ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User (</a:t>
            </a:r>
            <a:r>
              <a:rPr lang="el-GR" b="1" dirty="0" smtClean="0"/>
              <a:t>Χρήστης)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r>
              <a:rPr lang="el-GR" sz="1400" b="1" dirty="0" smtClean="0"/>
              <a:t>Ρόλος</a:t>
            </a:r>
            <a:r>
              <a:rPr lang="el-GR" sz="1400" dirty="0" smtClean="0"/>
              <a:t> </a:t>
            </a:r>
            <a:r>
              <a:rPr lang="el-GR" sz="1400" dirty="0" smtClean="0">
                <a:sym typeface="Wingdings" panose="05000000000000000000" pitchFamily="2" charset="2"/>
              </a:rPr>
              <a:t> </a:t>
            </a:r>
            <a:r>
              <a:rPr lang="el-GR" sz="1400" dirty="0"/>
              <a:t>Ο πίνακας επιτρέπει τον έλεγχο πρόσβασης και διατηρεί δεδομένα σχετικά με την αυθεντικοποίηση των χρηστών.</a:t>
            </a:r>
            <a:endParaRPr lang="el-GR" sz="1400" dirty="0" smtClean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006247"/>
              </p:ext>
            </p:extLst>
          </p:nvPr>
        </p:nvGraphicFramePr>
        <p:xfrm>
          <a:off x="838199" y="2314142"/>
          <a:ext cx="9460834" cy="3114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6369">
                  <a:extLst>
                    <a:ext uri="{9D8B030D-6E8A-4147-A177-3AD203B41FA5}">
                      <a16:colId xmlns:a16="http://schemas.microsoft.com/office/drawing/2014/main" val="4164896431"/>
                    </a:ext>
                  </a:extLst>
                </a:gridCol>
                <a:gridCol w="3206369">
                  <a:extLst>
                    <a:ext uri="{9D8B030D-6E8A-4147-A177-3AD203B41FA5}">
                      <a16:colId xmlns:a16="http://schemas.microsoft.com/office/drawing/2014/main" val="3327479852"/>
                    </a:ext>
                  </a:extLst>
                </a:gridCol>
                <a:gridCol w="3048096">
                  <a:extLst>
                    <a:ext uri="{9D8B030D-6E8A-4147-A177-3AD203B41FA5}">
                      <a16:colId xmlns:a16="http://schemas.microsoft.com/office/drawing/2014/main" val="2796069663"/>
                    </a:ext>
                  </a:extLst>
                </a:gridCol>
              </a:tblGrid>
              <a:tr h="3076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Πεδίο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Τύπος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Περιγραφή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9218281"/>
                  </a:ext>
                </a:extLst>
              </a:tr>
              <a:tr h="3977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UserID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 (PK)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Μοναδικό αναγνωριστικό χρήστη.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9462264"/>
                  </a:ext>
                </a:extLst>
              </a:tr>
              <a:tr h="3977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Username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VARCHAR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Όνομα χρήστη για login.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2231073"/>
                  </a:ext>
                </a:extLst>
              </a:tr>
              <a:tr h="3977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PasswordHash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VARCHAR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Κρυπτογραφημένος κωδικός πρόσβασης.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6512663"/>
                  </a:ext>
                </a:extLst>
              </a:tr>
              <a:tr h="3977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Email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VARCHAR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Ηλεκτρονική διεύθυνση χρήστη.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4164333"/>
                  </a:ext>
                </a:extLst>
              </a:tr>
              <a:tr h="3977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RoleID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 (FK)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Ρόλος χρήστη (συσχετίζεται με τον πίνακα User Role).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4821631"/>
                  </a:ext>
                </a:extLst>
              </a:tr>
              <a:tr h="3977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CreatedAt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DATETIME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Ημερομηνία δημιουργίας του λογαριασμού.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9606470"/>
                  </a:ext>
                </a:extLst>
              </a:tr>
              <a:tr h="3977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LastLogin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DATETIME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Τελευταία είσοδος του χρήστη.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8347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91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Database Schema Diagram (Logical/DATA)</a:t>
            </a:r>
            <a:r>
              <a:rPr lang="el-GR" b="1" dirty="0" smtClean="0"/>
              <a:t/>
            </a:r>
            <a:br>
              <a:rPr lang="el-GR" b="1" dirty="0" smtClean="0"/>
            </a:br>
            <a:r>
              <a:rPr lang="el-GR" b="1" dirty="0" smtClean="0"/>
              <a:t>ΠΙΝΑΚΕΣ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User Log (</a:t>
            </a:r>
            <a:r>
              <a:rPr lang="el-GR" b="1" dirty="0"/>
              <a:t>Καταγραφή Δραστηριοτήτων Χρήστη</a:t>
            </a:r>
            <a:r>
              <a:rPr lang="el-GR" b="1" dirty="0" smtClean="0"/>
              <a:t>)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r>
              <a:rPr lang="el-GR" sz="1400" b="1" dirty="0" smtClean="0"/>
              <a:t>Ρόλος</a:t>
            </a:r>
            <a:r>
              <a:rPr lang="el-GR" sz="1400" dirty="0" smtClean="0"/>
              <a:t> </a:t>
            </a:r>
            <a:r>
              <a:rPr lang="el-GR" sz="1400" dirty="0" smtClean="0">
                <a:sym typeface="Wingdings" panose="05000000000000000000" pitchFamily="2" charset="2"/>
              </a:rPr>
              <a:t> </a:t>
            </a:r>
            <a:r>
              <a:rPr lang="el-GR" sz="1400" dirty="0"/>
              <a:t>Χρησιμοποιείται για </a:t>
            </a:r>
            <a:r>
              <a:rPr lang="el-GR" sz="1400" dirty="0" smtClean="0"/>
              <a:t>τον έλεγχο ενεργειών των χρηστών του συστήματος.</a:t>
            </a:r>
            <a:endParaRPr lang="el-GR" sz="1400" dirty="0" smtClean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343761"/>
              </p:ext>
            </p:extLst>
          </p:nvPr>
        </p:nvGraphicFramePr>
        <p:xfrm>
          <a:off x="838199" y="2314140"/>
          <a:ext cx="8626644" cy="3156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3654">
                  <a:extLst>
                    <a:ext uri="{9D8B030D-6E8A-4147-A177-3AD203B41FA5}">
                      <a16:colId xmlns:a16="http://schemas.microsoft.com/office/drawing/2014/main" val="4164896431"/>
                    </a:ext>
                  </a:extLst>
                </a:gridCol>
                <a:gridCol w="2923654">
                  <a:extLst>
                    <a:ext uri="{9D8B030D-6E8A-4147-A177-3AD203B41FA5}">
                      <a16:colId xmlns:a16="http://schemas.microsoft.com/office/drawing/2014/main" val="3327479852"/>
                    </a:ext>
                  </a:extLst>
                </a:gridCol>
                <a:gridCol w="2779336">
                  <a:extLst>
                    <a:ext uri="{9D8B030D-6E8A-4147-A177-3AD203B41FA5}">
                      <a16:colId xmlns:a16="http://schemas.microsoft.com/office/drawing/2014/main" val="2796069663"/>
                    </a:ext>
                  </a:extLst>
                </a:gridCol>
              </a:tblGrid>
              <a:tr h="3765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Πεδίο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Τύπος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Περιγραφή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9218281"/>
                  </a:ext>
                </a:extLst>
              </a:tr>
              <a:tr h="4868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LogID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 (PK)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Αναγνωριστικό καταγραφής.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9462264"/>
                  </a:ext>
                </a:extLst>
              </a:tr>
              <a:tr h="4868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UserID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 (FK)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Ο χρήστης που πραγματοποίησε την ενέργεια.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2231073"/>
                  </a:ext>
                </a:extLst>
              </a:tr>
              <a:tr h="4868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RoleID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 (FK)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Ο ρόλος του χρήστη εκείνη τη στιγμή.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6512663"/>
                  </a:ext>
                </a:extLst>
              </a:tr>
              <a:tr h="4868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ActionType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TEXT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Περιγραφή της ενέργειας (π.χ., "Αλλαγή διάρκειας πράσινου φαναριού").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4164333"/>
                  </a:ext>
                </a:extLst>
              </a:tr>
              <a:tr h="8322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Timestamp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DATETIME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Χρονική στιγμή εκτέλεσης της ενέργειας.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4821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10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Database Schema Diagram (Logical/DATA)</a:t>
            </a:r>
            <a:r>
              <a:rPr lang="el-GR" b="1" dirty="0" smtClean="0"/>
              <a:t/>
            </a:r>
            <a:br>
              <a:rPr lang="el-GR" b="1" dirty="0" smtClean="0"/>
            </a:br>
            <a:r>
              <a:rPr lang="el-GR" b="1" dirty="0" smtClean="0"/>
              <a:t>ΠΙΝΑΚΕΣ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User Role (</a:t>
            </a:r>
            <a:r>
              <a:rPr lang="el-GR" b="1" dirty="0" smtClean="0"/>
              <a:t>Ρόλοι Χρηστών)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sz="1400" b="1" dirty="0" smtClean="0"/>
          </a:p>
          <a:p>
            <a:pPr marL="0" indent="0">
              <a:buNone/>
            </a:pPr>
            <a:r>
              <a:rPr lang="el-GR" sz="1400" b="1" dirty="0" smtClean="0"/>
              <a:t>Ρόλος</a:t>
            </a:r>
            <a:r>
              <a:rPr lang="el-GR" sz="1400" dirty="0" smtClean="0"/>
              <a:t> </a:t>
            </a:r>
            <a:r>
              <a:rPr lang="el-GR" sz="1400" dirty="0" smtClean="0">
                <a:sym typeface="Wingdings" panose="05000000000000000000" pitchFamily="2" charset="2"/>
              </a:rPr>
              <a:t> </a:t>
            </a:r>
            <a:r>
              <a:rPr lang="el-GR" sz="1400" dirty="0"/>
              <a:t>Ελέγχει τι μπορεί να κάνει κάθε </a:t>
            </a:r>
            <a:r>
              <a:rPr lang="el-GR" sz="1400" dirty="0" smtClean="0"/>
              <a:t>ρόλος </a:t>
            </a:r>
            <a:r>
              <a:rPr lang="el-GR" sz="1400" dirty="0"/>
              <a:t>στο σύστημα</a:t>
            </a:r>
            <a:r>
              <a:rPr lang="el-GR" sz="1400" dirty="0" smtClean="0"/>
              <a:t>.</a:t>
            </a:r>
            <a:endParaRPr lang="el-GR" sz="1400" dirty="0" smtClean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08019"/>
              </p:ext>
            </p:extLst>
          </p:nvPr>
        </p:nvGraphicFramePr>
        <p:xfrm>
          <a:off x="838199" y="2314142"/>
          <a:ext cx="6717632" cy="306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6671">
                  <a:extLst>
                    <a:ext uri="{9D8B030D-6E8A-4147-A177-3AD203B41FA5}">
                      <a16:colId xmlns:a16="http://schemas.microsoft.com/office/drawing/2014/main" val="4164896431"/>
                    </a:ext>
                  </a:extLst>
                </a:gridCol>
                <a:gridCol w="2276671">
                  <a:extLst>
                    <a:ext uri="{9D8B030D-6E8A-4147-A177-3AD203B41FA5}">
                      <a16:colId xmlns:a16="http://schemas.microsoft.com/office/drawing/2014/main" val="3327479852"/>
                    </a:ext>
                  </a:extLst>
                </a:gridCol>
                <a:gridCol w="2164290">
                  <a:extLst>
                    <a:ext uri="{9D8B030D-6E8A-4147-A177-3AD203B41FA5}">
                      <a16:colId xmlns:a16="http://schemas.microsoft.com/office/drawing/2014/main" val="2796069663"/>
                    </a:ext>
                  </a:extLst>
                </a:gridCol>
              </a:tblGrid>
              <a:tr h="6206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Πεδίο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Τύπος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Περιγραφή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9218281"/>
                  </a:ext>
                </a:extLst>
              </a:tr>
              <a:tr h="8024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RoleID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INT (PK)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Αναγνωριστικό ρόλου.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9462264"/>
                  </a:ext>
                </a:extLst>
              </a:tr>
              <a:tr h="8024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Name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VARCHAR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Όνομα ρόλου (π.χ., "Διαχειριστής", "Τεχνικός", "Αναλυτής").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2231073"/>
                  </a:ext>
                </a:extLst>
              </a:tr>
              <a:tr h="8024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Permissions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TEXT</a:t>
                      </a:r>
                      <a:endParaRPr lang="en-US" sz="12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l-GR" sz="120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Δικαιώματα που σχετίζονται με τον ρόλο (π.χ., "Μπορεί να αλλάξει ρυθμίσεις σηματοδότησης").</a:t>
                      </a:r>
                      <a:endParaRPr lang="en-US" sz="120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6512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90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64" y="141316"/>
            <a:ext cx="11086662" cy="630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6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Database Schema Diagram (Logical/DATA)</a:t>
            </a:r>
            <a:r>
              <a:rPr lang="el-GR" b="1" dirty="0" smtClean="0"/>
              <a:t/>
            </a:r>
            <a:br>
              <a:rPr lang="el-GR" b="1" dirty="0" smtClean="0"/>
            </a:br>
            <a:r>
              <a:rPr lang="el-GR" b="1" dirty="0" smtClean="0"/>
              <a:t>ΣΥΣΧΕΤΙΣΕΙΣ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b="1" dirty="0" smtClean="0"/>
              <a:t>Δομή Διασταυρώσεων &amp; Φαναριών</a:t>
            </a:r>
          </a:p>
          <a:p>
            <a:pPr lvl="1"/>
            <a:r>
              <a:rPr lang="en-US" b="1" dirty="0" smtClean="0"/>
              <a:t>Intersection </a:t>
            </a:r>
            <a:r>
              <a:rPr lang="en-US" b="1" dirty="0" smtClean="0">
                <a:sym typeface="Wingdings" panose="05000000000000000000" pitchFamily="2" charset="2"/>
              </a:rPr>
              <a:t> Traffic Light (1:N)</a:t>
            </a:r>
          </a:p>
          <a:p>
            <a:pPr lvl="2"/>
            <a:r>
              <a:rPr lang="el-GR" sz="2400" dirty="0"/>
              <a:t>Μία διασταύρωση (</a:t>
            </a:r>
            <a:r>
              <a:rPr lang="en-US" sz="2400" dirty="0"/>
              <a:t>Intersection) </a:t>
            </a:r>
            <a:r>
              <a:rPr lang="el-GR" sz="2400" dirty="0"/>
              <a:t>μπορεί να έχει πολλά φανάρια (</a:t>
            </a:r>
            <a:r>
              <a:rPr lang="en-US" sz="2400" dirty="0"/>
              <a:t>Traffic Light).</a:t>
            </a:r>
          </a:p>
          <a:p>
            <a:pPr lvl="2"/>
            <a:r>
              <a:rPr lang="el-GR" sz="2400" dirty="0"/>
              <a:t>Κάθε φανάρι ανήκει σε μία διασταύρωση.</a:t>
            </a:r>
          </a:p>
          <a:p>
            <a:pPr lvl="2"/>
            <a:r>
              <a:rPr lang="el-GR" sz="2400" dirty="0"/>
              <a:t>Ξένο Κλειδί (</a:t>
            </a:r>
            <a:r>
              <a:rPr lang="en-US" sz="2400" dirty="0"/>
              <a:t>FK): </a:t>
            </a:r>
            <a:r>
              <a:rPr lang="en-US" sz="2400" dirty="0" err="1"/>
              <a:t>IntersectionID</a:t>
            </a:r>
            <a:r>
              <a:rPr lang="en-US" sz="2400" dirty="0"/>
              <a:t> </a:t>
            </a:r>
            <a:r>
              <a:rPr lang="el-GR" sz="2400" dirty="0"/>
              <a:t>στο </a:t>
            </a:r>
            <a:r>
              <a:rPr lang="en-US" sz="2400" dirty="0"/>
              <a:t>Traffic Light.</a:t>
            </a:r>
          </a:p>
          <a:p>
            <a:pPr lvl="1"/>
            <a:r>
              <a:rPr lang="en-US" b="1" dirty="0"/>
              <a:t>Intersection → Traffic Synchronization (1:N</a:t>
            </a:r>
            <a:r>
              <a:rPr lang="en-US" b="1" dirty="0" smtClean="0"/>
              <a:t>)</a:t>
            </a:r>
          </a:p>
          <a:p>
            <a:pPr lvl="2"/>
            <a:r>
              <a:rPr lang="el-GR" sz="2400" dirty="0"/>
              <a:t>Κάθε διασταύρωση μπορεί να συμμετέχει σε πολλαπλές διαδικασίες συγχρονισμού φαναριών (Traffic Synchronization).</a:t>
            </a:r>
          </a:p>
          <a:p>
            <a:pPr lvl="2"/>
            <a:r>
              <a:rPr lang="el-GR" sz="2400" dirty="0"/>
              <a:t>Ξένο Κλειδί (FK): SyncID στο Intersection.</a:t>
            </a:r>
          </a:p>
          <a:p>
            <a:pPr lvl="2"/>
            <a:endParaRPr lang="el-GR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153074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Database Schema Diagram (Logical/DATA)</a:t>
            </a:r>
            <a:r>
              <a:rPr lang="el-GR" b="1" dirty="0" smtClean="0"/>
              <a:t/>
            </a:r>
            <a:br>
              <a:rPr lang="el-GR" b="1" dirty="0" smtClean="0"/>
            </a:br>
            <a:r>
              <a:rPr lang="el-GR" b="1" dirty="0" smtClean="0"/>
              <a:t>ΣΥΣΧΕΤΙΣΕΙΣ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l-GR" b="1" dirty="0" smtClean="0"/>
              <a:t>Δεδομένα Κυκλοφορίας &amp; Αισθητήρες</a:t>
            </a:r>
          </a:p>
          <a:p>
            <a:pPr lvl="1"/>
            <a:r>
              <a:rPr lang="en-US" b="1" dirty="0" smtClean="0"/>
              <a:t>Virtual Sensor → Traffic Data (1:N)</a:t>
            </a:r>
            <a:endParaRPr lang="el-GR" b="1" dirty="0" smtClean="0"/>
          </a:p>
          <a:p>
            <a:pPr lvl="2"/>
            <a:r>
              <a:rPr lang="el-GR" sz="2400" dirty="0"/>
              <a:t>Κάθε εικονικός αισθητήρας (</a:t>
            </a:r>
            <a:r>
              <a:rPr lang="en-US" sz="2400" dirty="0"/>
              <a:t>Virtual Sensor) </a:t>
            </a:r>
            <a:r>
              <a:rPr lang="el-GR" sz="2400" dirty="0"/>
              <a:t>συλλέγει δεδομένα (</a:t>
            </a:r>
            <a:r>
              <a:rPr lang="en-US" sz="2400" dirty="0"/>
              <a:t>Traffic Data).</a:t>
            </a:r>
          </a:p>
          <a:p>
            <a:pPr lvl="2"/>
            <a:r>
              <a:rPr lang="el-GR" sz="2400" dirty="0"/>
              <a:t>Πολλά </a:t>
            </a:r>
            <a:r>
              <a:rPr lang="en-US" sz="2400" dirty="0"/>
              <a:t>Traffic Data </a:t>
            </a:r>
            <a:r>
              <a:rPr lang="el-GR" sz="2400" dirty="0"/>
              <a:t>μπορούν να σχετίζονται με έναν αισθητήρα.</a:t>
            </a:r>
          </a:p>
          <a:p>
            <a:pPr lvl="2"/>
            <a:r>
              <a:rPr lang="el-GR" sz="2400" dirty="0"/>
              <a:t>Ξένο Κλειδί (</a:t>
            </a:r>
            <a:r>
              <a:rPr lang="en-US" sz="2400" dirty="0"/>
              <a:t>FK): </a:t>
            </a:r>
            <a:r>
              <a:rPr lang="en-US" sz="2400" dirty="0" err="1"/>
              <a:t>VirtualSensorID</a:t>
            </a:r>
            <a:r>
              <a:rPr lang="en-US" sz="2400" dirty="0"/>
              <a:t> </a:t>
            </a:r>
            <a:r>
              <a:rPr lang="el-GR" sz="2400" dirty="0"/>
              <a:t>στο </a:t>
            </a:r>
            <a:r>
              <a:rPr lang="en-US" sz="2400" dirty="0"/>
              <a:t>Traffic Data</a:t>
            </a:r>
            <a:r>
              <a:rPr lang="en-US" sz="2400" dirty="0" smtClean="0"/>
              <a:t>.</a:t>
            </a:r>
            <a:endParaRPr lang="el-GR" sz="2400" dirty="0" smtClean="0"/>
          </a:p>
          <a:p>
            <a:pPr lvl="1"/>
            <a:r>
              <a:rPr lang="en-US" sz="2800" b="1" dirty="0"/>
              <a:t>Virtual Sensor → Vehicle Detection (1:N</a:t>
            </a:r>
            <a:r>
              <a:rPr lang="en-US" sz="2800" b="1" dirty="0" smtClean="0"/>
              <a:t>)</a:t>
            </a:r>
            <a:endParaRPr lang="el-GR" sz="2800" b="1" dirty="0" smtClean="0"/>
          </a:p>
          <a:p>
            <a:pPr lvl="2"/>
            <a:r>
              <a:rPr lang="el-GR" sz="2400" dirty="0"/>
              <a:t>Κάθε αισθητήρας μπορεί να ανιχνεύσει πολλαπλά οχήματα μέσω της οντότητας </a:t>
            </a:r>
            <a:r>
              <a:rPr lang="en-US" sz="2400" dirty="0"/>
              <a:t>Vehicle Detection.</a:t>
            </a:r>
          </a:p>
          <a:p>
            <a:pPr lvl="2"/>
            <a:r>
              <a:rPr lang="el-GR" sz="2400" dirty="0"/>
              <a:t>Ξένο Κλειδί (</a:t>
            </a:r>
            <a:r>
              <a:rPr lang="en-US" sz="2400" dirty="0"/>
              <a:t>FK): </a:t>
            </a:r>
            <a:r>
              <a:rPr lang="en-US" sz="2400" dirty="0" err="1"/>
              <a:t>VirtualSensorID</a:t>
            </a:r>
            <a:r>
              <a:rPr lang="en-US" sz="2400" dirty="0"/>
              <a:t> </a:t>
            </a:r>
            <a:r>
              <a:rPr lang="el-GR" sz="2400" dirty="0"/>
              <a:t>στο </a:t>
            </a:r>
            <a:r>
              <a:rPr lang="en-US" sz="2400" dirty="0"/>
              <a:t>Vehicle Detection</a:t>
            </a:r>
            <a:r>
              <a:rPr lang="en-US" sz="2400" dirty="0" smtClean="0"/>
              <a:t>.</a:t>
            </a:r>
            <a:endParaRPr lang="el-GR" sz="2400" dirty="0" smtClean="0"/>
          </a:p>
          <a:p>
            <a:pPr lvl="1"/>
            <a:r>
              <a:rPr lang="en-US" sz="2800" b="1" dirty="0"/>
              <a:t>Intersection → Traffic Data (1:N</a:t>
            </a:r>
            <a:r>
              <a:rPr lang="en-US" sz="2800" b="1" dirty="0" smtClean="0"/>
              <a:t>)</a:t>
            </a:r>
            <a:endParaRPr lang="el-GR" sz="2800" b="1" dirty="0" smtClean="0"/>
          </a:p>
          <a:p>
            <a:pPr lvl="2"/>
            <a:r>
              <a:rPr lang="el-GR" sz="2400" dirty="0"/>
              <a:t>Κάθε διασταύρωση (Intersection) μπορεί να έχει πολλαπλά σύνολα δεδομένων κυκλοφορίας (Traffic Data) που συλλέγονται σε διαφορετικές χρονικές στιγμές</a:t>
            </a:r>
            <a:r>
              <a:rPr lang="el-GR" sz="2400" dirty="0" smtClean="0"/>
              <a:t>.</a:t>
            </a:r>
          </a:p>
          <a:p>
            <a:pPr lvl="2"/>
            <a:r>
              <a:rPr lang="el-GR" sz="2400" dirty="0"/>
              <a:t>Ξένο Κλειδί (</a:t>
            </a:r>
            <a:r>
              <a:rPr lang="en-US" sz="2400" dirty="0"/>
              <a:t>FK): </a:t>
            </a:r>
            <a:r>
              <a:rPr lang="en-US" sz="2400" dirty="0" err="1" smtClean="0"/>
              <a:t>IntersectionID</a:t>
            </a:r>
            <a:r>
              <a:rPr lang="en-US" sz="2400" dirty="0" smtClean="0"/>
              <a:t> </a:t>
            </a:r>
            <a:r>
              <a:rPr lang="el-GR" sz="2400" dirty="0"/>
              <a:t>στο </a:t>
            </a:r>
            <a:r>
              <a:rPr lang="en-US" sz="2400" dirty="0" smtClean="0"/>
              <a:t>Traffic Data</a:t>
            </a:r>
            <a:endParaRPr lang="el-G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54009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Database Schema Diagram (Logical/DATA)</a:t>
            </a:r>
            <a:r>
              <a:rPr lang="el-GR" b="1" dirty="0" smtClean="0"/>
              <a:t/>
            </a:r>
            <a:br>
              <a:rPr lang="el-GR" b="1" dirty="0" smtClean="0"/>
            </a:br>
            <a:r>
              <a:rPr lang="el-GR" b="1" dirty="0" smtClean="0"/>
              <a:t>ΣΥΣΧΕΤΙΣΕΙΣ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b="1" dirty="0" smtClean="0"/>
              <a:t>Ανίχνευση Οχημάτων</a:t>
            </a:r>
          </a:p>
          <a:p>
            <a:pPr lvl="1"/>
            <a:r>
              <a:rPr lang="en-US" sz="2800" b="1" dirty="0"/>
              <a:t>Vehicle → Vehicle Detection (1:N</a:t>
            </a:r>
            <a:r>
              <a:rPr lang="en-US" sz="2800" b="1" dirty="0" smtClean="0"/>
              <a:t>)</a:t>
            </a:r>
            <a:endParaRPr lang="el-GR" sz="2800" b="1" dirty="0" smtClean="0"/>
          </a:p>
          <a:p>
            <a:pPr lvl="2"/>
            <a:r>
              <a:rPr lang="el-GR" sz="2400" dirty="0"/>
              <a:t>Ένα όχημα (Vehicle) μπορεί να ανιχνευθεί πολλές φορές από διαφορετικούς αισθητήρες.</a:t>
            </a:r>
          </a:p>
          <a:p>
            <a:pPr lvl="2"/>
            <a:r>
              <a:rPr lang="el-GR" sz="2400" dirty="0"/>
              <a:t>Ξένο Κλειδί (FK): VehicleID στο Vehicle Detection</a:t>
            </a:r>
            <a:r>
              <a:rPr lang="el-GR" sz="2400" dirty="0" smtClean="0"/>
              <a:t>.</a:t>
            </a:r>
          </a:p>
          <a:p>
            <a:pPr lvl="1"/>
            <a:r>
              <a:rPr lang="en-US" sz="2800" b="1" dirty="0"/>
              <a:t>Vehicle Detection → Traffic Data (</a:t>
            </a:r>
            <a:r>
              <a:rPr lang="en-US" sz="2800" b="1" dirty="0" smtClean="0"/>
              <a:t>1:N)</a:t>
            </a:r>
            <a:r>
              <a:rPr lang="el-GR" sz="2800" b="1" dirty="0" smtClean="0"/>
              <a:t> </a:t>
            </a:r>
          </a:p>
          <a:p>
            <a:pPr lvl="2"/>
            <a:r>
              <a:rPr lang="el-GR" sz="2400" dirty="0"/>
              <a:t>Κάθε ανίχνευση συσχετίζεται με τα δεδομένα κυκλοφορίας της χρονικής στιγμής.</a:t>
            </a:r>
          </a:p>
          <a:p>
            <a:pPr lvl="2"/>
            <a:r>
              <a:rPr lang="el-GR" sz="2400" dirty="0"/>
              <a:t>Ξένο Κλειδί (FK): TrafficDataID στο Vehicle Detection.</a:t>
            </a:r>
            <a:endParaRPr lang="el-GR" sz="2400" dirty="0" smtClean="0"/>
          </a:p>
        </p:txBody>
      </p:sp>
    </p:spTree>
    <p:extLst>
      <p:ext uri="{BB962C8B-B14F-4D97-AF65-F5344CB8AC3E}">
        <p14:creationId xmlns:p14="http://schemas.microsoft.com/office/powerpoint/2010/main" val="397746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Database Schema Diagram (Logical/DATA)</a:t>
            </a:r>
            <a:r>
              <a:rPr lang="el-GR" b="1" dirty="0" smtClean="0"/>
              <a:t/>
            </a:r>
            <a:br>
              <a:rPr lang="el-GR" b="1" dirty="0" smtClean="0"/>
            </a:br>
            <a:r>
              <a:rPr lang="el-GR" b="1" dirty="0" smtClean="0"/>
              <a:t>ΣΥΣΧΕΤΙΣΕΙΣ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b="1" dirty="0" smtClean="0"/>
              <a:t>Σύστημα Διαχείρισης Σηματοδότησης</a:t>
            </a:r>
          </a:p>
          <a:p>
            <a:pPr lvl="1"/>
            <a:r>
              <a:rPr lang="it-IT" sz="2800" b="1" dirty="0"/>
              <a:t>Traffic Data → AI Decision Log (1:N</a:t>
            </a:r>
            <a:r>
              <a:rPr lang="it-IT" sz="2800" b="1" dirty="0" smtClean="0"/>
              <a:t>)</a:t>
            </a:r>
            <a:endParaRPr lang="el-GR" sz="2800" b="1" dirty="0" smtClean="0"/>
          </a:p>
          <a:p>
            <a:pPr lvl="2"/>
            <a:r>
              <a:rPr lang="el-GR" sz="2400" dirty="0"/>
              <a:t>Τα δεδομένα κυκλοφορίας χρησιμοποιούνται για τη λήψη πολλαπλών αποφάσεων AI.</a:t>
            </a:r>
          </a:p>
          <a:p>
            <a:pPr lvl="2"/>
            <a:r>
              <a:rPr lang="el-GR" sz="2400" dirty="0"/>
              <a:t>Ξένο Κλειδί (FK): TrafficDataID στο AI Decision Log</a:t>
            </a:r>
            <a:r>
              <a:rPr lang="el-GR" sz="2400" dirty="0" smtClean="0"/>
              <a:t>.</a:t>
            </a:r>
          </a:p>
          <a:p>
            <a:pPr lvl="1"/>
            <a:r>
              <a:rPr lang="en-US" sz="2800" b="1" dirty="0"/>
              <a:t>Signal Plan → Traffic Light (1:N</a:t>
            </a:r>
            <a:r>
              <a:rPr lang="en-US" sz="2800" b="1" dirty="0" smtClean="0"/>
              <a:t>)</a:t>
            </a:r>
            <a:r>
              <a:rPr lang="el-GR" sz="2800" b="1" dirty="0" smtClean="0"/>
              <a:t> ?</a:t>
            </a:r>
          </a:p>
          <a:p>
            <a:pPr lvl="2"/>
            <a:r>
              <a:rPr lang="el-GR" sz="2400" dirty="0"/>
              <a:t>Ένα σχέδιο σηματοδότησης (</a:t>
            </a:r>
            <a:r>
              <a:rPr lang="en-US" sz="2400" dirty="0"/>
              <a:t>Signal Plan) </a:t>
            </a:r>
            <a:r>
              <a:rPr lang="el-GR" sz="2400" dirty="0"/>
              <a:t>μπορεί να ρυθμίζει πολλαπλά φανάρια (</a:t>
            </a:r>
            <a:r>
              <a:rPr lang="en-US" sz="2400" dirty="0"/>
              <a:t>Traffic Light).</a:t>
            </a:r>
          </a:p>
          <a:p>
            <a:pPr lvl="2"/>
            <a:r>
              <a:rPr lang="el-GR" sz="2400" dirty="0"/>
              <a:t>Ξένο Κλειδί (</a:t>
            </a:r>
            <a:r>
              <a:rPr lang="en-US" sz="2400" dirty="0"/>
              <a:t>FK): </a:t>
            </a:r>
            <a:r>
              <a:rPr lang="en-US" sz="2400" dirty="0" err="1"/>
              <a:t>PlanID</a:t>
            </a:r>
            <a:r>
              <a:rPr lang="en-US" sz="2400" dirty="0"/>
              <a:t> </a:t>
            </a:r>
            <a:r>
              <a:rPr lang="el-GR" sz="2400" dirty="0"/>
              <a:t>στο </a:t>
            </a:r>
            <a:r>
              <a:rPr lang="en-US" sz="2400" dirty="0"/>
              <a:t>Traffic Light.</a:t>
            </a:r>
            <a:endParaRPr lang="el-GR" sz="2400" dirty="0" smtClean="0"/>
          </a:p>
        </p:txBody>
      </p:sp>
    </p:spTree>
    <p:extLst>
      <p:ext uri="{BB962C8B-B14F-4D97-AF65-F5344CB8AC3E}">
        <p14:creationId xmlns:p14="http://schemas.microsoft.com/office/powerpoint/2010/main" val="176084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Database Schema Diagram (Logical/DATA)</a:t>
            </a:r>
            <a:r>
              <a:rPr lang="el-GR" b="1" dirty="0" smtClean="0"/>
              <a:t/>
            </a:r>
            <a:br>
              <a:rPr lang="el-GR" b="1" dirty="0" smtClean="0"/>
            </a:br>
            <a:r>
              <a:rPr lang="el-GR" b="1" dirty="0" smtClean="0"/>
              <a:t>ΣΥΣΧΕΤΙΣΕΙΣ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l-GR" b="1" dirty="0" smtClean="0"/>
              <a:t>Διαχείριση Χρηστών</a:t>
            </a:r>
          </a:p>
          <a:p>
            <a:pPr lvl="1"/>
            <a:r>
              <a:rPr lang="en-US" sz="2800" b="1" dirty="0"/>
              <a:t>User → User Log (1:N</a:t>
            </a:r>
            <a:r>
              <a:rPr lang="en-US" sz="2800" b="1" dirty="0" smtClean="0"/>
              <a:t>)</a:t>
            </a:r>
            <a:endParaRPr lang="el-GR" sz="2800" b="1" dirty="0" smtClean="0"/>
          </a:p>
          <a:p>
            <a:pPr lvl="2"/>
            <a:r>
              <a:rPr lang="el-GR" sz="2400" dirty="0"/>
              <a:t>Ένας χρήστης (User) μπορεί να έχει πολλαπλές καταγραφές ενεργειών στο User Log.</a:t>
            </a:r>
          </a:p>
          <a:p>
            <a:pPr lvl="2"/>
            <a:r>
              <a:rPr lang="el-GR" sz="2400" dirty="0"/>
              <a:t>Ξένο Κλειδί (FK): UserID στο User Log</a:t>
            </a:r>
            <a:r>
              <a:rPr lang="el-GR" sz="2400" dirty="0" smtClean="0"/>
              <a:t>.</a:t>
            </a:r>
          </a:p>
          <a:p>
            <a:pPr lvl="1"/>
            <a:r>
              <a:rPr lang="en-US" sz="2800" b="1" dirty="0"/>
              <a:t>User → User Role (N:1</a:t>
            </a:r>
            <a:r>
              <a:rPr lang="en-US" sz="2800" b="1" dirty="0" smtClean="0"/>
              <a:t>)</a:t>
            </a:r>
            <a:r>
              <a:rPr lang="el-GR" sz="2800" b="1" dirty="0" smtClean="0"/>
              <a:t> </a:t>
            </a:r>
          </a:p>
          <a:p>
            <a:pPr lvl="2"/>
            <a:r>
              <a:rPr lang="el-GR" sz="2400" dirty="0"/>
              <a:t>Κάθε χρήστης έχει έναν ρόλο (User Role).</a:t>
            </a:r>
          </a:p>
          <a:p>
            <a:pPr lvl="2"/>
            <a:r>
              <a:rPr lang="el-GR" sz="2400" dirty="0"/>
              <a:t>Ένας ρόλος μπορεί να ανατίθεται σε πολλούς χρήστες.</a:t>
            </a:r>
          </a:p>
          <a:p>
            <a:pPr lvl="2"/>
            <a:r>
              <a:rPr lang="el-GR" sz="2400" dirty="0"/>
              <a:t>Ξένο Κλειδί (FK): RoleID στο User</a:t>
            </a:r>
            <a:r>
              <a:rPr lang="el-GR" sz="2400" dirty="0" smtClean="0"/>
              <a:t>.</a:t>
            </a:r>
          </a:p>
          <a:p>
            <a:pPr lvl="1"/>
            <a:r>
              <a:rPr lang="pt-BR" sz="2800" b="1" dirty="0"/>
              <a:t>User Log → User Role (N:1</a:t>
            </a:r>
            <a:r>
              <a:rPr lang="pt-BR" sz="2800" b="1" dirty="0" smtClean="0"/>
              <a:t>)</a:t>
            </a:r>
            <a:endParaRPr lang="el-GR" sz="2800" b="1" dirty="0" smtClean="0"/>
          </a:p>
          <a:p>
            <a:pPr lvl="2"/>
            <a:r>
              <a:rPr lang="el-GR" sz="2400" dirty="0"/>
              <a:t>Κάθε καταγραφή ενεργειών (User Log) σχετίζεται με τον ρόλο του χρήστη εκείνη τη στιγμή.</a:t>
            </a:r>
          </a:p>
          <a:p>
            <a:pPr lvl="2"/>
            <a:r>
              <a:rPr lang="el-GR" sz="2400" dirty="0"/>
              <a:t>Ξένο Κλειδί (FK): RoleID στο User Log.</a:t>
            </a:r>
            <a:endParaRPr lang="el-GR" sz="2400" dirty="0" smtClean="0"/>
          </a:p>
        </p:txBody>
      </p:sp>
    </p:spTree>
    <p:extLst>
      <p:ext uri="{BB962C8B-B14F-4D97-AF65-F5344CB8AC3E}">
        <p14:creationId xmlns:p14="http://schemas.microsoft.com/office/powerpoint/2010/main" val="129678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" y="322230"/>
            <a:ext cx="10515600" cy="6012068"/>
          </a:xfrm>
        </p:spPr>
      </p:pic>
    </p:spTree>
    <p:extLst>
      <p:ext uri="{BB962C8B-B14F-4D97-AF65-F5344CB8AC3E}">
        <p14:creationId xmlns:p14="http://schemas.microsoft.com/office/powerpoint/2010/main" val="130074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75" y="314538"/>
            <a:ext cx="10515600" cy="6012069"/>
          </a:xfrm>
        </p:spPr>
      </p:pic>
    </p:spTree>
    <p:extLst>
      <p:ext uri="{BB962C8B-B14F-4D97-AF65-F5344CB8AC3E}">
        <p14:creationId xmlns:p14="http://schemas.microsoft.com/office/powerpoint/2010/main" val="359221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smtClean="0"/>
              <a:t>Γιατί επιλέξαμε αυτά τα διαγράμματα;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1217"/>
          </a:xfrm>
        </p:spPr>
        <p:txBody>
          <a:bodyPr/>
          <a:lstStyle/>
          <a:p>
            <a:r>
              <a:rPr lang="en-US" dirty="0" smtClean="0"/>
              <a:t>Conceptual Level – </a:t>
            </a:r>
            <a:r>
              <a:rPr lang="el-GR" dirty="0" smtClean="0"/>
              <a:t>Αντίληψη Συστήματος</a:t>
            </a:r>
          </a:p>
          <a:p>
            <a:pPr lvl="1"/>
            <a:r>
              <a:rPr lang="en-US" b="1" dirty="0" smtClean="0"/>
              <a:t>Cloud Architecture Diagram (WHERE – Network)</a:t>
            </a:r>
          </a:p>
          <a:p>
            <a:pPr lvl="2"/>
            <a:r>
              <a:rPr lang="el-GR" dirty="0" smtClean="0"/>
              <a:t>Το σύστημα βασίζεται σε </a:t>
            </a:r>
            <a:r>
              <a:rPr lang="el-GR" b="1" dirty="0" smtClean="0"/>
              <a:t>Υπολογιστική Νέφους (Cloud Computing)</a:t>
            </a:r>
            <a:r>
              <a:rPr lang="el-GR" dirty="0" smtClean="0"/>
              <a:t> και </a:t>
            </a:r>
            <a:r>
              <a:rPr lang="el-GR" b="1" dirty="0" smtClean="0"/>
              <a:t>Εικονικοποίηση Περιεκτών (Containers)</a:t>
            </a:r>
            <a:r>
              <a:rPr lang="el-GR" dirty="0" smtClean="0"/>
              <a:t>.</a:t>
            </a:r>
          </a:p>
          <a:p>
            <a:pPr lvl="2"/>
            <a:r>
              <a:rPr lang="el-GR" dirty="0" smtClean="0"/>
              <a:t>Το διάγραμμα αποτυπώνει </a:t>
            </a:r>
            <a:r>
              <a:rPr lang="el-GR" b="1" dirty="0" smtClean="0"/>
              <a:t>τη δομή των data centers, τα IoT gateways, τα API endpoints και τις συνδέσεις με το edge computing.</a:t>
            </a:r>
          </a:p>
          <a:p>
            <a:pPr lvl="2"/>
            <a:r>
              <a:rPr lang="el-GR" dirty="0" smtClean="0"/>
              <a:t>Χρησιμοποιείται για τον σχεδιασμό των υποδομών </a:t>
            </a:r>
            <a:r>
              <a:rPr lang="el-GR" b="1" dirty="0" smtClean="0"/>
              <a:t>Kubernetes/Docker Swarm</a:t>
            </a:r>
            <a:r>
              <a:rPr lang="el-GR" dirty="0" smtClean="0"/>
              <a:t>.</a:t>
            </a:r>
          </a:p>
          <a:p>
            <a:pPr lvl="1"/>
            <a:r>
              <a:rPr lang="en-US" b="1" dirty="0" smtClean="0"/>
              <a:t>UML Use Case Diagram (WHO – People)</a:t>
            </a:r>
          </a:p>
          <a:p>
            <a:pPr lvl="2"/>
            <a:r>
              <a:rPr lang="el-GR" dirty="0" smtClean="0"/>
              <a:t>Παρουσιάζει </a:t>
            </a:r>
            <a:r>
              <a:rPr lang="el-GR" b="1" dirty="0" smtClean="0"/>
              <a:t>τους ρόλους των χρηστών</a:t>
            </a:r>
            <a:r>
              <a:rPr lang="el-GR" dirty="0" smtClean="0"/>
              <a:t> στο σύστημα</a:t>
            </a:r>
            <a:endParaRPr lang="en-US" dirty="0" smtClean="0"/>
          </a:p>
          <a:p>
            <a:pPr lvl="3"/>
            <a:r>
              <a:rPr lang="el-GR" b="1" dirty="0" smtClean="0"/>
              <a:t>Διαχειριστές συστήματος:</a:t>
            </a:r>
            <a:r>
              <a:rPr lang="el-GR" dirty="0" smtClean="0"/>
              <a:t> Ρυθμίζουν τις μικροϋπηρεσίες.</a:t>
            </a:r>
            <a:endParaRPr lang="en-US" dirty="0" smtClean="0"/>
          </a:p>
          <a:p>
            <a:pPr lvl="3"/>
            <a:r>
              <a:rPr lang="el-GR" b="1" dirty="0" smtClean="0"/>
              <a:t>Πολίτες/οδηγοί:</a:t>
            </a:r>
            <a:r>
              <a:rPr lang="el-GR" dirty="0" smtClean="0"/>
              <a:t> Λαμβάνουν πληροφορίες από το έξυπνο σύστημα</a:t>
            </a:r>
            <a:endParaRPr lang="en-US" dirty="0" smtClean="0"/>
          </a:p>
          <a:p>
            <a:pPr lvl="3"/>
            <a:r>
              <a:rPr lang="el-GR" b="1" dirty="0" smtClean="0"/>
              <a:t>AI Engine:</a:t>
            </a:r>
            <a:r>
              <a:rPr lang="el-GR" dirty="0" smtClean="0"/>
              <a:t> Επεξεργάζεται κυκλοφοριακά δεδομένα και προτείνει ενέργειες.</a:t>
            </a:r>
            <a:endParaRPr lang="en-US" dirty="0" smtClean="0"/>
          </a:p>
          <a:p>
            <a:pPr lvl="3"/>
            <a:r>
              <a:rPr lang="el-GR" b="1" dirty="0" smtClean="0"/>
              <a:t>Δήμοι και Κυκλοφοριακές Αρχές:</a:t>
            </a:r>
            <a:r>
              <a:rPr lang="el-GR" dirty="0" smtClean="0"/>
              <a:t> Παρακολουθούν στατιστικά στοιχεία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86481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b="1" dirty="0" smtClean="0"/>
              <a:t>Γιατί επιλέξαμε αυτά τα διαγράμματα;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121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Logical Level – </a:t>
            </a:r>
            <a:r>
              <a:rPr lang="el-GR" dirty="0" smtClean="0"/>
              <a:t>Λογική Υλοποίησης</a:t>
            </a:r>
            <a:endParaRPr lang="en-US" dirty="0" smtClean="0"/>
          </a:p>
          <a:p>
            <a:pPr lvl="1"/>
            <a:r>
              <a:rPr lang="en-US" b="1" dirty="0" smtClean="0"/>
              <a:t>Database Schema Diagram (WHAT – Data)</a:t>
            </a:r>
          </a:p>
          <a:p>
            <a:pPr lvl="2"/>
            <a:r>
              <a:rPr lang="el-GR" dirty="0" smtClean="0"/>
              <a:t>Το σύστημα διαχειρίζεται δεδομένα από</a:t>
            </a:r>
            <a:endParaRPr lang="en-US" dirty="0" smtClean="0"/>
          </a:p>
          <a:p>
            <a:pPr lvl="3"/>
            <a:r>
              <a:rPr lang="el-GR" dirty="0" smtClean="0"/>
              <a:t>Αισθητήρες (</a:t>
            </a:r>
            <a:r>
              <a:rPr lang="en-US" dirty="0" smtClean="0"/>
              <a:t>Virtual Sensors)</a:t>
            </a:r>
          </a:p>
          <a:p>
            <a:pPr lvl="3"/>
            <a:r>
              <a:rPr lang="el-GR" dirty="0" smtClean="0"/>
              <a:t>Οχήματα (</a:t>
            </a:r>
            <a:r>
              <a:rPr lang="en-US" dirty="0" smtClean="0"/>
              <a:t>Vehicle Detection)</a:t>
            </a:r>
          </a:p>
          <a:p>
            <a:pPr lvl="3"/>
            <a:r>
              <a:rPr lang="el-GR" dirty="0" smtClean="0"/>
              <a:t>Ιστορικό αποφάσεων </a:t>
            </a:r>
            <a:r>
              <a:rPr lang="en-US" dirty="0" smtClean="0"/>
              <a:t>AI (AI Decision Log)</a:t>
            </a:r>
          </a:p>
          <a:p>
            <a:pPr lvl="3"/>
            <a:r>
              <a:rPr lang="el-GR" dirty="0" smtClean="0"/>
              <a:t>Χρήστες &amp; διαχειριστές (User, User Log)</a:t>
            </a:r>
            <a:endParaRPr lang="en-US" dirty="0" smtClean="0"/>
          </a:p>
          <a:p>
            <a:pPr lvl="2"/>
            <a:r>
              <a:rPr lang="it-IT" dirty="0" smtClean="0"/>
              <a:t>Το </a:t>
            </a:r>
            <a:r>
              <a:rPr lang="it-IT" b="1" dirty="0" smtClean="0"/>
              <a:t>Database Schema Diagram</a:t>
            </a:r>
            <a:r>
              <a:rPr lang="it-IT" dirty="0" smtClean="0"/>
              <a:t> ορίζει</a:t>
            </a:r>
            <a:endParaRPr lang="el-GR" dirty="0" smtClean="0"/>
          </a:p>
          <a:p>
            <a:pPr lvl="3"/>
            <a:r>
              <a:rPr lang="el-GR" dirty="0" smtClean="0"/>
              <a:t>Σχέσεις μεταξύ των πινάκων</a:t>
            </a:r>
          </a:p>
          <a:p>
            <a:pPr lvl="3"/>
            <a:r>
              <a:rPr lang="el-GR" dirty="0" smtClean="0"/>
              <a:t>Κλειδιά και συσχετίσεις</a:t>
            </a:r>
          </a:p>
          <a:p>
            <a:pPr lvl="3"/>
            <a:r>
              <a:rPr lang="el-GR" dirty="0" smtClean="0"/>
              <a:t>Ενδεικτικούς τύπους δεδομένων (π.χ. INT, VARCHAR, BOOLEAN)</a:t>
            </a:r>
          </a:p>
          <a:p>
            <a:pPr lvl="1"/>
            <a:r>
              <a:rPr lang="en-US" b="1" dirty="0" err="1" smtClean="0"/>
              <a:t>Microservices</a:t>
            </a:r>
            <a:r>
              <a:rPr lang="en-US" b="1" dirty="0" smtClean="0"/>
              <a:t> Architecture Diagram (HOW – Function)</a:t>
            </a:r>
          </a:p>
          <a:p>
            <a:pPr lvl="2"/>
            <a:r>
              <a:rPr lang="el-GR" dirty="0" smtClean="0"/>
              <a:t>Το σύστημα βασίζεται στην </a:t>
            </a:r>
            <a:r>
              <a:rPr lang="el-GR" b="1" dirty="0" smtClean="0"/>
              <a:t>αρχιτεκτονική μικροϋπηρεσιών (Microservices Architecture)</a:t>
            </a:r>
            <a:r>
              <a:rPr lang="el-GR" dirty="0" smtClean="0"/>
              <a:t>. </a:t>
            </a:r>
            <a:endParaRPr lang="en-US" dirty="0" smtClean="0"/>
          </a:p>
          <a:p>
            <a:pPr lvl="2"/>
            <a:r>
              <a:rPr lang="el-GR" dirty="0" smtClean="0"/>
              <a:t>Το διάγραμμα αυτό δείχνει:</a:t>
            </a:r>
            <a:endParaRPr lang="en-US" dirty="0" smtClean="0"/>
          </a:p>
          <a:p>
            <a:pPr lvl="3"/>
            <a:r>
              <a:rPr lang="el-GR" dirty="0" smtClean="0"/>
              <a:t>Ποιες μικροϋπηρεσίες υλοποιούνται (</a:t>
            </a:r>
            <a:r>
              <a:rPr lang="en-US" dirty="0" smtClean="0"/>
              <a:t>Traffic Data Processing, AI Decision Engine, Real-time API, User Management).</a:t>
            </a:r>
          </a:p>
          <a:p>
            <a:pPr lvl="3"/>
            <a:r>
              <a:rPr lang="el-GR" dirty="0" smtClean="0"/>
              <a:t>Πώς επικοινωνούν μεταξύ τους (REST API, WebSockets, gRPC).</a:t>
            </a:r>
            <a:endParaRPr lang="en-US" dirty="0"/>
          </a:p>
          <a:p>
            <a:pPr lvl="3"/>
            <a:r>
              <a:rPr lang="el-GR" dirty="0" smtClean="0"/>
              <a:t>Πώς γίνεται η διαχείριση του </a:t>
            </a:r>
            <a:r>
              <a:rPr lang="en-US" dirty="0" smtClean="0"/>
              <a:t>Docker </a:t>
            </a:r>
            <a:r>
              <a:rPr lang="el-GR" dirty="0" smtClean="0"/>
              <a:t>και του </a:t>
            </a:r>
            <a:r>
              <a:rPr lang="en-US" dirty="0" smtClean="0"/>
              <a:t>Kubernetes/Docker Swarm </a:t>
            </a:r>
            <a:r>
              <a:rPr lang="el-GR" dirty="0" smtClean="0"/>
              <a:t>για </a:t>
            </a:r>
            <a:r>
              <a:rPr lang="en-US" dirty="0" smtClean="0"/>
              <a:t>container orchestration.</a:t>
            </a:r>
            <a:endParaRPr lang="el-GR" dirty="0" smtClean="0"/>
          </a:p>
        </p:txBody>
      </p:sp>
    </p:spTree>
    <p:extLst>
      <p:ext uri="{BB962C8B-B14F-4D97-AF65-F5344CB8AC3E}">
        <p14:creationId xmlns:p14="http://schemas.microsoft.com/office/powerpoint/2010/main" val="110676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40974"/>
            <a:ext cx="6932814" cy="6540876"/>
          </a:xfrm>
        </p:spPr>
      </p:pic>
    </p:spTree>
    <p:extLst>
      <p:ext uri="{BB962C8B-B14F-4D97-AF65-F5344CB8AC3E}">
        <p14:creationId xmlns:p14="http://schemas.microsoft.com/office/powerpoint/2010/main" val="277336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Database Schema Diagram (Logical/DATA)</a:t>
            </a:r>
            <a:r>
              <a:rPr lang="el-GR" b="1" dirty="0" smtClean="0"/>
              <a:t/>
            </a:r>
            <a:br>
              <a:rPr lang="el-GR" b="1" dirty="0" smtClean="0"/>
            </a:br>
            <a:r>
              <a:rPr lang="el-GR" b="1" dirty="0" smtClean="0"/>
              <a:t>ΠΙΝΑΚΕΣ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Intersection (</a:t>
            </a:r>
            <a:r>
              <a:rPr lang="el-GR" b="1" dirty="0" smtClean="0"/>
              <a:t>Διασταύρωση</a:t>
            </a:r>
            <a:r>
              <a:rPr lang="el-GR" b="1" dirty="0" smtClean="0"/>
              <a:t>)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l-GR" sz="1400" b="1" dirty="0" smtClean="0"/>
              <a:t>Ρόλος</a:t>
            </a:r>
            <a:r>
              <a:rPr lang="el-GR" sz="1400" dirty="0" smtClean="0"/>
              <a:t> </a:t>
            </a:r>
            <a:r>
              <a:rPr lang="el-GR" sz="1400" dirty="0" smtClean="0">
                <a:sym typeface="Wingdings" panose="05000000000000000000" pitchFamily="2" charset="2"/>
              </a:rPr>
              <a:t> Αποθηκεύει πληροφορίες για κάθε διασταύρωση στο σύστημα</a:t>
            </a:r>
            <a:endParaRPr lang="el-GR" sz="1400" dirty="0" smtClean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41088"/>
              </p:ext>
            </p:extLst>
          </p:nvPr>
        </p:nvGraphicFramePr>
        <p:xfrm>
          <a:off x="838200" y="2499218"/>
          <a:ext cx="8127999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648964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274798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960696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l-GR" sz="1200" b="1" dirty="0"/>
                        <a:t>Πεδίο</a:t>
                      </a:r>
                      <a:endParaRPr lang="el-G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200" b="1"/>
                        <a:t>Τύπος</a:t>
                      </a:r>
                      <a:endParaRPr lang="el-GR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200" b="1"/>
                        <a:t>Περιγραφή</a:t>
                      </a:r>
                      <a:endParaRPr lang="el-GR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921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IntersectionID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 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200"/>
                        <a:t>Μοναδικό αναγνωριστικό διασταύρωσης.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808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200"/>
                        <a:t>Όνομα διασταύρωσης.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9902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VARCHAR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200" dirty="0"/>
                        <a:t>Τοποθεσία της διασταύρωσης.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669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SyncID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INT (FK)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200" dirty="0" smtClean="0"/>
                        <a:t>Αναφορά</a:t>
                      </a:r>
                      <a:r>
                        <a:rPr lang="el-GR" sz="1200" baseline="0" dirty="0" smtClean="0"/>
                        <a:t> στον συγχρονισμό κυκλοφορίας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389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47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Database Schema Diagram (Logical/DATA)</a:t>
            </a:r>
            <a:r>
              <a:rPr lang="el-GR" b="1" dirty="0" smtClean="0"/>
              <a:t/>
            </a:r>
            <a:br>
              <a:rPr lang="el-GR" b="1" dirty="0" smtClean="0"/>
            </a:br>
            <a:r>
              <a:rPr lang="el-GR" b="1" dirty="0" smtClean="0"/>
              <a:t>ΠΙΝΑΚΕΣ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Traffic Light</a:t>
            </a:r>
            <a:r>
              <a:rPr lang="en-US" b="1" dirty="0" smtClean="0"/>
              <a:t> (</a:t>
            </a:r>
            <a:r>
              <a:rPr lang="el-GR" b="1" dirty="0" smtClean="0"/>
              <a:t>Φανάρι)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l-GR" sz="1800" b="1" dirty="0" smtClean="0"/>
          </a:p>
          <a:p>
            <a:pPr marL="0" indent="0">
              <a:buNone/>
            </a:pPr>
            <a:r>
              <a:rPr lang="el-GR" sz="1400" b="1" dirty="0" smtClean="0"/>
              <a:t>Ρόλος</a:t>
            </a:r>
            <a:r>
              <a:rPr lang="el-GR" sz="1400" dirty="0" smtClean="0"/>
              <a:t> </a:t>
            </a:r>
            <a:r>
              <a:rPr lang="el-GR" sz="1400" dirty="0" smtClean="0">
                <a:sym typeface="Wingdings" panose="05000000000000000000" pitchFamily="2" charset="2"/>
              </a:rPr>
              <a:t> </a:t>
            </a:r>
            <a:r>
              <a:rPr lang="el-GR" sz="1400" dirty="0"/>
              <a:t>Ορίζει τα φανάρια που ανήκουν σε κάθε διασταύρωση.</a:t>
            </a:r>
            <a:endParaRPr lang="el-GR" sz="1400" dirty="0" smtClean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065604"/>
              </p:ext>
            </p:extLst>
          </p:nvPr>
        </p:nvGraphicFramePr>
        <p:xfrm>
          <a:off x="838200" y="2499218"/>
          <a:ext cx="8127999" cy="2865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648964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274798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96069663"/>
                    </a:ext>
                  </a:extLst>
                </a:gridCol>
              </a:tblGrid>
              <a:tr h="393611">
                <a:tc>
                  <a:txBody>
                    <a:bodyPr/>
                    <a:lstStyle/>
                    <a:p>
                      <a:r>
                        <a:rPr lang="el-GR" sz="1200" b="1" dirty="0"/>
                        <a:t>Πεδίο</a:t>
                      </a:r>
                      <a:endParaRPr lang="el-G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200" b="1" dirty="0"/>
                        <a:t>Τύπος</a:t>
                      </a:r>
                      <a:endParaRPr lang="el-G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200" b="1"/>
                        <a:t>Περιγραφή</a:t>
                      </a:r>
                      <a:endParaRPr lang="el-GR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9218281"/>
                  </a:ext>
                </a:extLst>
              </a:tr>
              <a:tr h="508899">
                <a:tc>
                  <a:txBody>
                    <a:bodyPr/>
                    <a:lstStyle/>
                    <a:p>
                      <a:r>
                        <a:rPr lang="en-US" sz="1200" dirty="0" err="1"/>
                        <a:t>TrafficLightID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 (PK)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200"/>
                        <a:t>Μοναδικό αναγνωριστικό φαναριού.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0808702"/>
                  </a:ext>
                </a:extLst>
              </a:tr>
              <a:tr h="726998">
                <a:tc>
                  <a:txBody>
                    <a:bodyPr/>
                    <a:lstStyle/>
                    <a:p>
                      <a:r>
                        <a:rPr lang="en-US" sz="1200" dirty="0" err="1"/>
                        <a:t>IntersectionID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INT (FK)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200" dirty="0"/>
                        <a:t>Συσχέτιση με τη διασταύρωση στην οποία ανήκει.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9902990"/>
                  </a:ext>
                </a:extLst>
              </a:tr>
              <a:tr h="726998">
                <a:tc>
                  <a:txBody>
                    <a:bodyPr/>
                    <a:lstStyle/>
                    <a:p>
                      <a:r>
                        <a:rPr lang="en-US" sz="1200"/>
                        <a:t>Direction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VARCHAR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200" dirty="0"/>
                        <a:t>Κατεύθυνση του φαναριού (π.χ., Βόρεια, Νότια).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669078"/>
                  </a:ext>
                </a:extLst>
              </a:tr>
              <a:tr h="508899">
                <a:tc>
                  <a:txBody>
                    <a:bodyPr/>
                    <a:lstStyle/>
                    <a:p>
                      <a:r>
                        <a:rPr lang="en-US" sz="12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VARCHAR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1200" dirty="0" smtClean="0"/>
                        <a:t>Τύπος φαναριού (π.χ., Πεζών, Οχημάτων).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389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18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1611</Words>
  <Application>Microsoft Office PowerPoint</Application>
  <PresentationFormat>Widescreen</PresentationFormat>
  <Paragraphs>429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Γιατί επιλέξαμε αυτά τα διαγράμματα;</vt:lpstr>
      <vt:lpstr>Γιατί επιλέξαμε αυτά τα διαγράμματα;</vt:lpstr>
      <vt:lpstr>PowerPoint Presentation</vt:lpstr>
      <vt:lpstr>Database Schema Diagram (Logical/DATA) ΠΙΝΑΚΕΣ</vt:lpstr>
      <vt:lpstr>Database Schema Diagram (Logical/DATA) ΠΙΝΑΚΕΣ</vt:lpstr>
      <vt:lpstr>Database Schema Diagram (Logical/DATA) ΠΙΝΑΚΕΣ</vt:lpstr>
      <vt:lpstr>Database Schema Diagram (Logical/DATA) ΠΙΝΑΚΕΣ</vt:lpstr>
      <vt:lpstr>Database Schema Diagram (Logical/DATA) ΠΙΝΑΚΕΣ</vt:lpstr>
      <vt:lpstr>Database Schema Diagram (Logical/DATA) ΠΙΝΑΚΕΣ</vt:lpstr>
      <vt:lpstr>Database Schema Diagram (Logical/DATA) ΠΙΝΑΚΕΣ</vt:lpstr>
      <vt:lpstr>Database Schema Diagram (Logical/DATA) ΠΙΝΑΚΕΣ</vt:lpstr>
      <vt:lpstr>Database Schema Diagram (Logical/DATA) ΠΙΝΑΚΕΣ</vt:lpstr>
      <vt:lpstr>Database Schema Diagram (Logical/DATA) ΠΙΝΑΚΕΣ</vt:lpstr>
      <vt:lpstr>Database Schema Diagram (Logical/DATA) ΠΙΝΑΚΕΣ</vt:lpstr>
      <vt:lpstr>Database Schema Diagram (Logical/DATA) ΠΙΝΑΚΕΣ</vt:lpstr>
      <vt:lpstr>Database Schema Diagram (Logical/DATA) ΣΥΣΧΕΤΙΣΕΙΣ</vt:lpstr>
      <vt:lpstr>Database Schema Diagram (Logical/DATA) ΣΥΣΧΕΤΙΣΕΙΣ</vt:lpstr>
      <vt:lpstr>Database Schema Diagram (Logical/DATA) ΣΥΣΧΕΤΙΣΕΙΣ</vt:lpstr>
      <vt:lpstr>Database Schema Diagram (Logical/DATA) ΣΥΣΧΕΤΙΣΕΙΣ</vt:lpstr>
      <vt:lpstr>Database Schema Diagram (Logical/DATA) ΣΥΣΧΕΤΙΣΕΙΣ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billath131908@gmail.com</dc:creator>
  <cp:lastModifiedBy>billath131908@gmail.com</cp:lastModifiedBy>
  <cp:revision>30</cp:revision>
  <dcterms:created xsi:type="dcterms:W3CDTF">2025-02-26T06:21:39Z</dcterms:created>
  <dcterms:modified xsi:type="dcterms:W3CDTF">2025-02-27T15:39:29Z</dcterms:modified>
</cp:coreProperties>
</file>