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301" r:id="rId23"/>
    <p:sldId id="296" r:id="rId24"/>
    <p:sldId id="318" r:id="rId25"/>
    <p:sldId id="299" r:id="rId26"/>
    <p:sldId id="319" r:id="rId27"/>
    <p:sldId id="300" r:id="rId28"/>
    <p:sldId id="320" r:id="rId29"/>
    <p:sldId id="321" r:id="rId30"/>
    <p:sldId id="290"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291" r:id="rId44"/>
    <p:sldId id="292" r:id="rId45"/>
    <p:sldId id="28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956358110"/>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Notification (</a:t>
            </a:r>
            <a:r>
              <a:rPr lang="el-GR" sz="2000" b="1" dirty="0" smtClean="0"/>
              <a:t>Ειδοποίηση) </a:t>
            </a:r>
            <a:r>
              <a:rPr lang="el-GR" sz="2000" b="1" dirty="0" smtClean="0">
                <a:sym typeface="Wingdings" panose="05000000000000000000" pitchFamily="2" charset="2"/>
              </a:rPr>
              <a:t></a:t>
            </a:r>
            <a:r>
              <a:rPr lang="en-US" sz="2000" b="1" dirty="0" smtClean="0">
                <a:sym typeface="Wingdings" panose="05000000000000000000" pitchFamily="2" charset="2"/>
              </a:rPr>
              <a:t> </a:t>
            </a:r>
            <a:r>
              <a:rPr lang="el-GR" sz="1800" dirty="0" smtClean="0">
                <a:sym typeface="Wingdings" panose="05000000000000000000" pitchFamily="2" charset="2"/>
              </a:rPr>
              <a:t>Ο </a:t>
            </a:r>
            <a:r>
              <a:rPr lang="el-GR" sz="1800" dirty="0" smtClean="0">
                <a:sym typeface="Wingdings" panose="05000000000000000000" pitchFamily="2" charset="2"/>
              </a:rPr>
              <a:t>πίνακας </a:t>
            </a:r>
            <a:r>
              <a:rPr lang="el-GR" sz="1800" dirty="0">
                <a:sym typeface="Wingdings" panose="05000000000000000000" pitchFamily="2" charset="2"/>
              </a:rPr>
              <a:t>είναι υπεύθυνος για την αποθήκευση ειδοποιήσεων και μηνυμάτων που αποστέλλονται στους χρήστες με βάση τις συνθήκες κυκλοφορίας, τις καιρικές ενημερώσεις, τα συμβάντα έκτακτης ανάγκης ή τις ειδοποιήσεις του συστήματος</a:t>
            </a:r>
            <a:r>
              <a:rPr lang="el-GR" sz="1800" dirty="0" smtClean="0">
                <a:sym typeface="Wingdings" panose="05000000000000000000" pitchFamily="2" charset="2"/>
              </a:rPr>
              <a:t>.</a:t>
            </a:r>
            <a:endParaRPr lang="en-US" sz="18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83089098"/>
              </p:ext>
            </p:extLst>
          </p:nvPr>
        </p:nvGraphicFramePr>
        <p:xfrm>
          <a:off x="838198" y="2630903"/>
          <a:ext cx="10952748" cy="3874671"/>
        </p:xfrm>
        <a:graphic>
          <a:graphicData uri="http://schemas.openxmlformats.org/drawingml/2006/table">
            <a:tbl>
              <a:tblPr firstRow="1" bandRow="1">
                <a:tableStyleId>{5C22544A-7EE6-4342-B048-85BDC9FD1C3A}</a:tableStyleId>
              </a:tblPr>
              <a:tblGrid>
                <a:gridCol w="3650916">
                  <a:extLst>
                    <a:ext uri="{9D8B030D-6E8A-4147-A177-3AD203B41FA5}">
                      <a16:colId xmlns:a16="http://schemas.microsoft.com/office/drawing/2014/main" val="4164896431"/>
                    </a:ext>
                  </a:extLst>
                </a:gridCol>
                <a:gridCol w="3650916">
                  <a:extLst>
                    <a:ext uri="{9D8B030D-6E8A-4147-A177-3AD203B41FA5}">
                      <a16:colId xmlns:a16="http://schemas.microsoft.com/office/drawing/2014/main" val="3327479852"/>
                    </a:ext>
                  </a:extLst>
                </a:gridCol>
                <a:gridCol w="3650916">
                  <a:extLst>
                    <a:ext uri="{9D8B030D-6E8A-4147-A177-3AD203B41FA5}">
                      <a16:colId xmlns:a16="http://schemas.microsoft.com/office/drawing/2014/main" val="2796069663"/>
                    </a:ext>
                  </a:extLst>
                </a:gridCol>
              </a:tblGrid>
              <a:tr h="169257">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213436">
                <a:tc>
                  <a:txBody>
                    <a:bodyPr/>
                    <a:lstStyle/>
                    <a:p>
                      <a:pPr>
                        <a:lnSpc>
                          <a:spcPct val="115000"/>
                        </a:lnSpc>
                        <a:spcAft>
                          <a:spcPts val="0"/>
                        </a:spcAft>
                      </a:pPr>
                      <a:r>
                        <a:rPr lang="en-US" sz="1200" dirty="0" err="1" smtClean="0">
                          <a:effectLst/>
                          <a:latin typeface="+mn-lt"/>
                          <a:ea typeface="Times New Roman" panose="02020603050405020304" pitchFamily="18" charset="0"/>
                        </a:rPr>
                        <a:t>notificationId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κοινοποίηση.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Προσδιορίζει τον χρήστη που λαμβάνει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roleId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Προσδιορίζει τον</a:t>
                      </a:r>
                      <a:r>
                        <a:rPr lang="en-US" sz="1200" dirty="0" smtClean="0">
                          <a:effectLst/>
                          <a:latin typeface="+mn-lt"/>
                          <a:ea typeface="Times New Roman" panose="02020603050405020304" pitchFamily="18" charset="0"/>
                        </a:rPr>
                        <a:t> </a:t>
                      </a:r>
                      <a:r>
                        <a:rPr lang="el-GR" sz="1200" dirty="0" smtClean="0">
                          <a:effectLst/>
                          <a:latin typeface="+mn-lt"/>
                          <a:ea typeface="Times New Roman" panose="02020603050405020304" pitchFamily="18" charset="0"/>
                        </a:rPr>
                        <a:t>ρόλο</a:t>
                      </a:r>
                      <a:r>
                        <a:rPr lang="el-GR" sz="1200" baseline="0" dirty="0" smtClean="0">
                          <a:effectLst/>
                          <a:latin typeface="+mn-lt"/>
                          <a:ea typeface="Times New Roman" panose="02020603050405020304" pitchFamily="18" charset="0"/>
                        </a:rPr>
                        <a:t> του</a:t>
                      </a:r>
                      <a:r>
                        <a:rPr lang="el-GR" sz="1200" dirty="0" smtClean="0">
                          <a:effectLst/>
                          <a:latin typeface="+mn-lt"/>
                          <a:ea typeface="Times New Roman" panose="02020603050405020304" pitchFamily="18" charset="0"/>
                        </a:rPr>
                        <a:t> χρήστη που λαμβάνει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719153">
                <a:tc>
                  <a:txBody>
                    <a:bodyPr/>
                    <a:lstStyle/>
                    <a:p>
                      <a:pPr>
                        <a:lnSpc>
                          <a:spcPct val="115000"/>
                        </a:lnSpc>
                        <a:spcAft>
                          <a:spcPts val="0"/>
                        </a:spcAft>
                      </a:pPr>
                      <a:r>
                        <a:rPr lang="en-US" sz="1200" dirty="0" err="1" smtClean="0">
                          <a:effectLst/>
                          <a:latin typeface="+mn-lt"/>
                          <a:ea typeface="Times New Roman" panose="02020603050405020304" pitchFamily="18" charset="0"/>
                        </a:rPr>
                        <a:t>notificationType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ENUM</a:t>
                      </a:r>
                      <a:r>
                        <a:rPr lang="en-US" sz="1200" baseline="0" dirty="0" smtClean="0">
                          <a:effectLst/>
                          <a:latin typeface="+mn-lt"/>
                          <a:ea typeface="Times New Roman" panose="02020603050405020304" pitchFamily="18" charset="0"/>
                        </a:rPr>
                        <a:t>(‘TRAFFIC’, ‘WEATHER’, ‘EMERGENCY’..)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τον τύπο της ειδοποίησης (σχετικό με την κυκλοφορία, ειδοποιήσεις καιρού, σήματα έκτακτης ανάγκης, ενημερώσεις συστήματος κ.λπ.)</a:t>
                      </a:r>
                    </a:p>
                  </a:txBody>
                  <a:tcPr marL="68580" marR="68580" marT="0" marB="0"/>
                </a:tc>
                <a:extLst>
                  <a:ext uri="{0D108BD9-81ED-4DB2-BD59-A6C34878D82A}">
                    <a16:rowId xmlns:a16="http://schemas.microsoft.com/office/drawing/2014/main" val="2658312031"/>
                  </a:ext>
                </a:extLst>
              </a:tr>
              <a:tr h="179788">
                <a:tc>
                  <a:txBody>
                    <a:bodyPr/>
                    <a:lstStyle/>
                    <a:p>
                      <a:pPr>
                        <a:lnSpc>
                          <a:spcPct val="115000"/>
                        </a:lnSpc>
                        <a:spcAft>
                          <a:spcPts val="0"/>
                        </a:spcAft>
                      </a:pPr>
                      <a:r>
                        <a:rPr lang="en-US" sz="1200" dirty="0" smtClean="0">
                          <a:effectLst/>
                          <a:latin typeface="+mn-lt"/>
                          <a:ea typeface="Times New Roman" panose="02020603050405020304" pitchFamily="18" charset="0"/>
                        </a:rPr>
                        <a:t>message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TEXT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περιεχόμενο του μηνύματος ειδοποίησης.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δημιουργήθηκε η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r h="359576">
                <a:tc>
                  <a:txBody>
                    <a:bodyPr/>
                    <a:lstStyle/>
                    <a:p>
                      <a:pPr>
                        <a:lnSpc>
                          <a:spcPct val="115000"/>
                        </a:lnSpc>
                        <a:spcAft>
                          <a:spcPts val="0"/>
                        </a:spcAft>
                      </a:pPr>
                      <a:r>
                        <a:rPr lang="en-US" sz="1200" dirty="0" err="1" smtClean="0">
                          <a:effectLst/>
                          <a:latin typeface="+mn-lt"/>
                          <a:ea typeface="Times New Roman" panose="02020603050405020304" pitchFamily="18" charset="0"/>
                        </a:rPr>
                        <a:t>isRead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BOOLEAN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Δείχνει αν ο χρήστης έχει διαβάσει την 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960476041"/>
                  </a:ext>
                </a:extLst>
              </a:tr>
              <a:tr h="359576">
                <a:tc>
                  <a:txBody>
                    <a:bodyPr/>
                    <a:lstStyle/>
                    <a:p>
                      <a:pPr>
                        <a:lnSpc>
                          <a:spcPct val="115000"/>
                        </a:lnSpc>
                        <a:spcAft>
                          <a:spcPts val="0"/>
                        </a:spcAft>
                      </a:pPr>
                      <a:r>
                        <a:rPr lang="en-US" sz="1200" dirty="0" smtClean="0">
                          <a:effectLst/>
                          <a:latin typeface="+mn-lt"/>
                          <a:ea typeface="Times New Roman" panose="02020603050405020304" pitchFamily="18" charset="0"/>
                        </a:rPr>
                        <a:t>priority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ENUM(‘LOW’, ‘MEDIUM’, ‘HIGH’)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το επίπεδο επείγοντος της ειδοποίησης.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5484554"/>
                  </a:ext>
                </a:extLst>
              </a:tr>
              <a:tr h="601482">
                <a:tc>
                  <a:txBody>
                    <a:bodyPr/>
                    <a:lstStyle/>
                    <a:p>
                      <a:pPr>
                        <a:lnSpc>
                          <a:spcPct val="115000"/>
                        </a:lnSpc>
                        <a:spcAft>
                          <a:spcPts val="0"/>
                        </a:spcAft>
                      </a:pPr>
                      <a:r>
                        <a:rPr lang="en-US" sz="1200" dirty="0" err="1" smtClean="0">
                          <a:effectLst/>
                          <a:latin typeface="+mn-lt"/>
                          <a:ea typeface="Times New Roman" panose="02020603050405020304" pitchFamily="18" charset="0"/>
                        </a:rPr>
                        <a:t>sourceService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VARCHAR(255)</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Καθορίζει ποια μικρουπηρεσία δημιούργησε την </a:t>
                      </a:r>
                      <a:r>
                        <a:rPr lang="el-GR" sz="1200" dirty="0" smtClean="0">
                          <a:effectLst/>
                          <a:latin typeface="+mn-lt"/>
                          <a:ea typeface="Times New Roman" panose="02020603050405020304" pitchFamily="18" charset="0"/>
                        </a:rPr>
                        <a:t>ειδοποίηση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540671977"/>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27839"/>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smtClean="0"/>
              <a:t>TrafficDB</a:t>
            </a:r>
            <a:r>
              <a:rPr lang="en-US" b="1" dirty="0"/>
              <a:t> </a:t>
            </a:r>
            <a:r>
              <a:rPr lang="en-US" b="1" dirty="0" smtClean="0"/>
              <a:t>- </a:t>
            </a:r>
            <a:r>
              <a:rPr lang="el-GR" b="1" dirty="0" smtClean="0"/>
              <a:t>Έλεγχος διασταυρώσεων και κυκλοφορίας</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5542" y="2343664"/>
            <a:ext cx="4538751" cy="4429960"/>
          </a:xfrm>
          <a:prstGeom prst="rect">
            <a:avLst/>
          </a:prstGeom>
        </p:spPr>
      </p:pic>
    </p:spTree>
    <p:extLst>
      <p:ext uri="{BB962C8B-B14F-4D97-AF65-F5344CB8AC3E}">
        <p14:creationId xmlns:p14="http://schemas.microsoft.com/office/powerpoint/2010/main" val="11848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55000" lnSpcReduction="20000"/>
          </a:bodyPr>
          <a:lstStyle/>
          <a:p>
            <a:r>
              <a:rPr lang="el-GR" b="1" dirty="0"/>
              <a:t> </a:t>
            </a:r>
            <a:r>
              <a:rPr lang="en-US" b="1" dirty="0" err="1"/>
              <a:t>TrafficDB</a:t>
            </a:r>
            <a:r>
              <a:rPr lang="en-US" b="1" dirty="0"/>
              <a:t> - </a:t>
            </a:r>
            <a:r>
              <a:rPr lang="el-GR" b="1" dirty="0"/>
              <a:t>Έλεγχος διασταυρώσεων και </a:t>
            </a:r>
            <a:r>
              <a:rPr lang="el-GR" b="1" dirty="0" smtClean="0"/>
              <a:t>κυκλοφορίας</a:t>
            </a:r>
            <a:endParaRPr lang="el-GR" b="1" dirty="0" smtClean="0"/>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r>
              <a:rPr lang="en-US" b="1" dirty="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endParaRPr lang="en-US" dirty="0"/>
          </a:p>
          <a:p>
            <a:pPr marL="0" indent="0">
              <a:buNone/>
            </a:pPr>
            <a:r>
              <a:rPr lang="en-US" b="1" dirty="0" smtClean="0"/>
              <a:t>(</a:t>
            </a:r>
            <a:r>
              <a:rPr lang="en-US" b="1" dirty="0"/>
              <a:t>1:N)</a:t>
            </a:r>
            <a:r>
              <a:rPr lang="en-US" dirty="0"/>
              <a:t> </a:t>
            </a:r>
            <a:r>
              <a:rPr lang="en-US" dirty="0" err="1"/>
              <a:t>TrafficSensor</a:t>
            </a:r>
            <a:r>
              <a:rPr lang="en-US" dirty="0"/>
              <a:t> → </a:t>
            </a:r>
            <a:r>
              <a:rPr lang="en-US" dirty="0" err="1"/>
              <a:t>VehicleDetection</a:t>
            </a:r>
            <a:r>
              <a:rPr lang="en-US" dirty="0"/>
              <a:t> (</a:t>
            </a:r>
            <a:r>
              <a:rPr lang="el-GR" dirty="0"/>
              <a:t>Κάθε αισθητήρας ανιχνεύει πολλαπλά οχήματα).</a:t>
            </a:r>
            <a:endParaRPr lang="en-US" dirty="0"/>
          </a:p>
          <a:p>
            <a:pPr marL="0" indent="0">
              <a:buNone/>
            </a:pPr>
            <a:r>
              <a:rPr lang="en-US" b="1" dirty="0"/>
              <a:t>(</a:t>
            </a:r>
            <a:r>
              <a:rPr lang="el-GR" b="1" dirty="0"/>
              <a:t>1:</a:t>
            </a:r>
            <a:r>
              <a:rPr lang="en-US" b="1" dirty="0"/>
              <a:t>N) </a:t>
            </a:r>
            <a:r>
              <a:rPr lang="en-US" dirty="0" err="1"/>
              <a:t>TrafficSensor</a:t>
            </a:r>
            <a:r>
              <a:rPr lang="en-US" dirty="0"/>
              <a:t> → </a:t>
            </a:r>
            <a:r>
              <a:rPr lang="en-US" dirty="0" err="1"/>
              <a:t>PedestrianDetection</a:t>
            </a:r>
            <a:r>
              <a:rPr lang="en-US" dirty="0"/>
              <a:t> (</a:t>
            </a:r>
            <a:r>
              <a:rPr lang="el-GR" dirty="0"/>
              <a:t>Κάθε αισθητήρας ανιχνεύει πολλαπλούς πεζούς).</a:t>
            </a:r>
            <a:endParaRPr lang="en-US" dirty="0"/>
          </a:p>
          <a:p>
            <a:pPr marL="0" indent="0">
              <a:buNone/>
            </a:pPr>
            <a:r>
              <a:rPr lang="en-US" b="1" dirty="0"/>
              <a:t>(</a:t>
            </a:r>
            <a:r>
              <a:rPr lang="el-GR" b="1" dirty="0"/>
              <a:t>1:</a:t>
            </a:r>
            <a:r>
              <a:rPr lang="en-US" b="1" dirty="0"/>
              <a:t>N) </a:t>
            </a:r>
            <a:r>
              <a:rPr lang="en-US" dirty="0" err="1"/>
              <a:t>TrafficSensor</a:t>
            </a:r>
            <a:r>
              <a:rPr lang="en-US" dirty="0"/>
              <a:t> → </a:t>
            </a:r>
            <a:r>
              <a:rPr lang="en-US" dirty="0" err="1"/>
              <a:t>CyclistDetection</a:t>
            </a:r>
            <a:r>
              <a:rPr lang="en-US" dirty="0"/>
              <a:t> (</a:t>
            </a:r>
            <a:r>
              <a:rPr lang="el-GR" dirty="0"/>
              <a:t>Κάθε αισθητήρας ανιχνεύει πολλαπλούς ποδηλάτες).</a:t>
            </a:r>
            <a:endParaRPr lang="en-US" dirty="0"/>
          </a:p>
          <a:p>
            <a:pPr marL="0" indent="0">
              <a:buNone/>
            </a:pPr>
            <a:r>
              <a:rPr lang="en-US" b="1" dirty="0"/>
              <a:t>(</a:t>
            </a:r>
            <a:r>
              <a:rPr lang="el-GR" b="1" dirty="0"/>
              <a:t>1:</a:t>
            </a:r>
            <a:r>
              <a:rPr lang="en-US" b="1" dirty="0"/>
              <a:t>N)</a:t>
            </a:r>
            <a:r>
              <a:rPr lang="en-US" dirty="0"/>
              <a:t> </a:t>
            </a:r>
            <a:r>
              <a:rPr lang="en-US" dirty="0" err="1"/>
              <a:t>TrafficSensor</a:t>
            </a:r>
            <a:r>
              <a:rPr lang="en-US" dirty="0"/>
              <a:t> → </a:t>
            </a:r>
            <a:r>
              <a:rPr lang="en-US" dirty="0" err="1"/>
              <a:t>EmergencyVehicleDetection</a:t>
            </a:r>
            <a:r>
              <a:rPr lang="en-US" dirty="0"/>
              <a:t> (</a:t>
            </a:r>
            <a:r>
              <a:rPr lang="el-GR" dirty="0"/>
              <a:t>Κάθε αισθητήρας ανιχνεύει οχήματα έκτακτης ανάγκης</a:t>
            </a:r>
            <a:r>
              <a:rPr lang="el-GR" dirty="0" smtClean="0"/>
              <a:t>).</a:t>
            </a:r>
            <a:endParaRPr lang="en-US" dirty="0" smtClean="0"/>
          </a:p>
          <a:p>
            <a:pPr marL="0" indent="0">
              <a:buNone/>
            </a:pPr>
            <a:r>
              <a:rPr lang="en-US" b="1" dirty="0"/>
              <a:t>(1:N) </a:t>
            </a:r>
            <a:r>
              <a:rPr lang="en-US" dirty="0" err="1"/>
              <a:t>TrafficLight</a:t>
            </a:r>
            <a:r>
              <a:rPr lang="en-US" dirty="0"/>
              <a:t> → </a:t>
            </a:r>
            <a:r>
              <a:rPr lang="en-US" dirty="0" err="1"/>
              <a:t>AI_TrafficPrediction</a:t>
            </a:r>
            <a:r>
              <a:rPr lang="en-US" dirty="0"/>
              <a:t> (</a:t>
            </a:r>
            <a:r>
              <a:rPr lang="el-GR" dirty="0"/>
              <a:t>Κάθε φανάρι έχει προβλέψεις συμφόρησης).</a:t>
            </a:r>
            <a:endParaRPr lang="en-US" dirty="0"/>
          </a:p>
          <a:p>
            <a:pPr marL="0" indent="0">
              <a:buNone/>
            </a:pPr>
            <a:endParaRPr lang="el-GR" dirty="0"/>
          </a:p>
          <a:p>
            <a:pPr marL="0" indent="0">
              <a:buNone/>
            </a:pPr>
            <a:endParaRPr lang="en-US" dirty="0"/>
          </a:p>
          <a:p>
            <a:pPr marL="0" indent="0">
              <a:buNone/>
            </a:pP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dirty="0" smtClean="0"/>
              <a:t> Καθορίζει τη βασική υποδομή ελέγχου της κυκλοφορίας, </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smtClean="0"/>
              <a:t>WeatherDB</a:t>
            </a:r>
            <a:r>
              <a:rPr lang="en-US" b="1" dirty="0" smtClean="0"/>
              <a:t> - </a:t>
            </a:r>
            <a:r>
              <a:rPr lang="el-GR" b="1" dirty="0" smtClean="0"/>
              <a:t>Έλεγχος καιρικών φαινομένων για προσαρμογή</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408" y="2279951"/>
            <a:ext cx="4596939" cy="4486753"/>
          </a:xfrm>
          <a:prstGeom prst="rect">
            <a:avLst/>
          </a:prstGeom>
        </p:spPr>
      </p:pic>
    </p:spTree>
    <p:extLst>
      <p:ext uri="{BB962C8B-B14F-4D97-AF65-F5344CB8AC3E}">
        <p14:creationId xmlns:p14="http://schemas.microsoft.com/office/powerpoint/2010/main" val="1827528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a:t>WeatherDB</a:t>
            </a:r>
            <a:r>
              <a:rPr lang="en-US" b="1" dirty="0"/>
              <a:t> - </a:t>
            </a:r>
            <a:r>
              <a:rPr lang="el-GR" b="1" dirty="0"/>
              <a:t>Έλεγχος καιρικών φαινομένων για προσαρμογή</a:t>
            </a:r>
          </a:p>
          <a:p>
            <a:pPr marL="0" indent="0">
              <a:buNone/>
            </a:pPr>
            <a:endParaRPr lang="el-GR" b="1" dirty="0"/>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endParaRPr lang="en-US" dirty="0">
              <a:sym typeface="Wingdings" panose="05000000000000000000" pitchFamily="2" charset="2"/>
            </a:endParaRPr>
          </a:p>
          <a:p>
            <a:pPr marL="0" indent="0">
              <a:buNone/>
            </a:pPr>
            <a:r>
              <a:rPr lang="el-GR" b="1" dirty="0" smtClean="0">
                <a:sym typeface="Wingdings" panose="05000000000000000000" pitchFamily="2" charset="2"/>
              </a:rPr>
              <a:t>(1:Ν) </a:t>
            </a:r>
            <a:r>
              <a:rPr lang="en-US" dirty="0" smtClean="0">
                <a:sym typeface="Wingdings" panose="05000000000000000000" pitchFamily="2" charset="2"/>
              </a:rPr>
              <a:t>Traffic Sensor  Weather Conditions (</a:t>
            </a:r>
            <a:r>
              <a:rPr lang="el-GR" dirty="0" smtClean="0">
                <a:sym typeface="Wingdings" panose="05000000000000000000" pitchFamily="2" charset="2"/>
              </a:rPr>
              <a:t>Ένας αισθητήρας ανιχνεύει πολλαπλά καιρικά φαινόμενα).</a:t>
            </a:r>
            <a:endParaRPr lang="el-GR" b="1"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Αποθηκεύει καιρικά δεδομένα που επηρεάζουν την κυκλοφορία.</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smtClean="0"/>
              <a:t>User</a:t>
            </a:r>
            <a:r>
              <a:rPr lang="en-US" b="1" dirty="0" err="1" smtClean="0"/>
              <a:t>DB</a:t>
            </a:r>
            <a:r>
              <a:rPr lang="en-US" b="1" dirty="0" smtClean="0"/>
              <a:t> – </a:t>
            </a:r>
            <a:r>
              <a:rPr lang="el-GR" b="1" dirty="0" smtClean="0"/>
              <a:t>Διαχείριση των χρηστών του συστήματος</a:t>
            </a:r>
            <a:endParaRPr lang="el-GR"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692" y="2295817"/>
            <a:ext cx="4674221" cy="4562183"/>
          </a:xfrm>
          <a:prstGeom prst="rect">
            <a:avLst/>
          </a:prstGeom>
        </p:spPr>
      </p:pic>
    </p:spTree>
    <p:extLst>
      <p:ext uri="{BB962C8B-B14F-4D97-AF65-F5344CB8AC3E}">
        <p14:creationId xmlns:p14="http://schemas.microsoft.com/office/powerpoint/2010/main" val="2610266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a:t>
            </a:r>
            <a:r>
              <a:rPr lang="en-US" b="1" dirty="0" err="1"/>
              <a:t>UserDB</a:t>
            </a:r>
            <a:r>
              <a:rPr lang="en-US" b="1" dirty="0"/>
              <a:t> – </a:t>
            </a:r>
            <a:r>
              <a:rPr lang="el-GR" b="1" dirty="0"/>
              <a:t>Διαχείριση των χρηστών του </a:t>
            </a:r>
            <a:r>
              <a:rPr lang="el-GR" b="1" dirty="0" smtClean="0"/>
              <a:t>συστήματος</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r>
              <a:rPr lang="el-GR" b="1" dirty="0" smtClean="0"/>
              <a:t>(1:Ν)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a:sym typeface="Wingdings" panose="05000000000000000000" pitchFamily="2" charset="2"/>
              </a:rPr>
              <a:t>Ένας χρήστης διαχειρίζεται πολλαπλούς φωτεινούς </a:t>
            </a:r>
            <a:r>
              <a:rPr lang="el-GR" dirty="0" smtClean="0">
                <a:sym typeface="Wingdings" panose="05000000000000000000" pitchFamily="2" charset="2"/>
              </a:rPr>
              <a:t>σηματοδότες</a:t>
            </a:r>
            <a:r>
              <a:rPr lang="en-US" dirty="0" smtClean="0">
                <a:sym typeface="Wingdings" panose="05000000000000000000" pitchFamily="2" charset="2"/>
              </a:rPr>
              <a:t>)</a:t>
            </a:r>
            <a:endParaRPr lang="el-GR"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smtClean="0"/>
              <a:t>Notification</a:t>
            </a:r>
            <a:r>
              <a:rPr lang="en-US" b="1" dirty="0" err="1" smtClean="0"/>
              <a:t>DB</a:t>
            </a:r>
            <a:r>
              <a:rPr lang="en-US" b="1" dirty="0" smtClean="0"/>
              <a:t> – </a:t>
            </a:r>
            <a:r>
              <a:rPr lang="el-GR" b="1" dirty="0" smtClean="0"/>
              <a:t>Διαχείριση των ειδοποίησεων των υπηρεσιών στους χρήστες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757" y="2269375"/>
            <a:ext cx="4582781" cy="4472935"/>
          </a:xfrm>
          <a:prstGeom prst="rect">
            <a:avLst/>
          </a:prstGeom>
        </p:spPr>
      </p:pic>
    </p:spTree>
    <p:extLst>
      <p:ext uri="{BB962C8B-B14F-4D97-AF65-F5344CB8AC3E}">
        <p14:creationId xmlns:p14="http://schemas.microsoft.com/office/powerpoint/2010/main" val="11775332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a:t>
            </a:r>
            <a:r>
              <a:rPr lang="en-US" b="1" dirty="0" err="1"/>
              <a:t>NotificationDB</a:t>
            </a:r>
            <a:r>
              <a:rPr lang="en-US" b="1" dirty="0"/>
              <a:t> – </a:t>
            </a:r>
            <a:r>
              <a:rPr lang="el-GR" b="1" dirty="0"/>
              <a:t>Διαχείριση των ειδοποίησεων των υπηρεσιών στους </a:t>
            </a:r>
            <a:r>
              <a:rPr lang="el-GR" b="1" dirty="0" smtClean="0"/>
              <a:t>χρήστες</a:t>
            </a:r>
          </a:p>
          <a:p>
            <a:pPr marL="0" indent="0">
              <a:buNone/>
            </a:pPr>
            <a:endParaRPr lang="el-GR" b="1" dirty="0"/>
          </a:p>
          <a:p>
            <a:pPr marL="0" indent="0">
              <a:buNone/>
            </a:pPr>
            <a:r>
              <a:rPr lang="el-GR" b="1" dirty="0" smtClean="0"/>
              <a:t>(</a:t>
            </a:r>
            <a:r>
              <a:rPr lang="el-GR" b="1" dirty="0" smtClean="0"/>
              <a:t>1:N) </a:t>
            </a:r>
            <a:r>
              <a:rPr lang="el-GR" dirty="0" smtClean="0"/>
              <a:t>User </a:t>
            </a:r>
            <a:r>
              <a:rPr lang="el-GR" dirty="0"/>
              <a:t>→ </a:t>
            </a:r>
            <a:r>
              <a:rPr lang="en-US" dirty="0" smtClean="0"/>
              <a:t>Notification</a:t>
            </a:r>
            <a:r>
              <a:rPr lang="el-GR" dirty="0" smtClean="0"/>
              <a:t> </a:t>
            </a:r>
            <a:r>
              <a:rPr lang="el-GR" dirty="0"/>
              <a:t>(Ένας χρήστης μπορεί να </a:t>
            </a:r>
            <a:r>
              <a:rPr lang="el-GR" dirty="0" smtClean="0"/>
              <a:t>δέχεται πολλές ειδοποιήσεις</a:t>
            </a:r>
            <a:r>
              <a:rPr lang="el-GR" dirty="0" smtClean="0"/>
              <a:t>)</a:t>
            </a:r>
            <a:endParaRPr lang="el-GR"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a:t>
            </a:r>
            <a:r>
              <a:rPr lang="el-GR" dirty="0" smtClean="0"/>
              <a:t>τις ειδοποίησες που θα αποστέλλονται στους χρήστες του συστήματος από τις υπηρεσίες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58700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53739" y="37186"/>
            <a:ext cx="8454044" cy="6780153"/>
          </a:xfrm>
        </p:spPr>
      </p:pic>
    </p:spTree>
    <p:extLst>
      <p:ext uri="{BB962C8B-B14F-4D97-AF65-F5344CB8AC3E}">
        <p14:creationId xmlns:p14="http://schemas.microsoft.com/office/powerpoint/2010/main" val="3885459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Web App</a:t>
            </a:r>
            <a:r>
              <a:rPr lang="el-GR" sz="2400" b="1" dirty="0" smtClean="0"/>
              <a:t> (Διαδικτυακή εφαρμογή συστήματος έξυπνων φαναριών)</a:t>
            </a:r>
            <a:endParaRPr lang="en-US" sz="2400" b="1" dirty="0" smtClean="0"/>
          </a:p>
          <a:p>
            <a:pPr lvl="1"/>
            <a:r>
              <a:rPr lang="el-GR" sz="2000" b="1" dirty="0" smtClean="0"/>
              <a:t>Ρόλος</a:t>
            </a:r>
          </a:p>
          <a:p>
            <a:pPr lvl="2"/>
            <a:r>
              <a:rPr lang="el-GR" sz="1600" dirty="0"/>
              <a:t>Παρέχει γραφικό περιβάλλον διαχείρισης για χειροκίνητο έλεγχο και παρακολούθηση των φαναριών.</a:t>
            </a:r>
          </a:p>
          <a:p>
            <a:pPr lvl="2"/>
            <a:r>
              <a:rPr lang="el-GR" sz="1600" dirty="0"/>
              <a:t>Δίνει πρόσβαση στους διαχειριστές, τροχονόμους, και χειριστές συστήματος</a:t>
            </a:r>
            <a:r>
              <a:rPr lang="el-GR" sz="1600" dirty="0" smtClean="0"/>
              <a:t>.</a:t>
            </a:r>
            <a:endParaRPr lang="en-US" sz="1600" dirty="0" smtClean="0"/>
          </a:p>
          <a:p>
            <a:pPr lvl="1"/>
            <a:r>
              <a:rPr lang="el-GR" sz="2000" b="1" dirty="0" smtClean="0"/>
              <a:t>Τρόποι Αλληλεπίδρασης (</a:t>
            </a:r>
            <a:r>
              <a:rPr lang="en-US" sz="2000" b="1" dirty="0" smtClean="0"/>
              <a:t>AMQP Topics)</a:t>
            </a:r>
            <a:endParaRPr lang="el-GR" sz="2000" b="1" dirty="0" smtClean="0"/>
          </a:p>
          <a:p>
            <a:pPr lvl="2"/>
            <a:r>
              <a:rPr lang="en-US" sz="1600" b="1" dirty="0" err="1"/>
              <a:t>user.auth.topic</a:t>
            </a:r>
            <a:r>
              <a:rPr lang="en-US" sz="1600" dirty="0"/>
              <a:t> → </a:t>
            </a:r>
            <a:r>
              <a:rPr lang="el-GR" sz="1600" dirty="0"/>
              <a:t>Στέλνει αιτήματα σύνδεσης χρηστών στο </a:t>
            </a:r>
            <a:r>
              <a:rPr lang="en-US" sz="1600" dirty="0"/>
              <a:t>User Management Service.</a:t>
            </a:r>
          </a:p>
          <a:p>
            <a:pPr lvl="2"/>
            <a:r>
              <a:rPr lang="en-US" sz="1600" b="1" dirty="0" err="1"/>
              <a:t>user.logs.topic</a:t>
            </a:r>
            <a:r>
              <a:rPr lang="en-US" sz="1600" dirty="0"/>
              <a:t> → </a:t>
            </a:r>
            <a:r>
              <a:rPr lang="el-GR" sz="1600" dirty="0"/>
              <a:t>Καταγράφει ενέργειες των χρηστών στο </a:t>
            </a:r>
            <a:r>
              <a:rPr lang="en-US" sz="1600" dirty="0"/>
              <a:t>Notification Service</a:t>
            </a:r>
            <a:r>
              <a:rPr lang="en-US" sz="1600" dirty="0" smtClean="0"/>
              <a:t>.</a:t>
            </a:r>
            <a:endParaRPr lang="el-GR" sz="1600" dirty="0" smtClean="0"/>
          </a:p>
          <a:p>
            <a:pPr lvl="1"/>
            <a:r>
              <a:rPr lang="en-US" sz="2000" b="1" dirty="0" smtClean="0"/>
              <a:t>REST API </a:t>
            </a:r>
            <a:r>
              <a:rPr lang="el-GR" sz="2000" b="1" dirty="0" smtClean="0"/>
              <a:t>Επικοινωνία με </a:t>
            </a:r>
            <a:r>
              <a:rPr lang="en-US" sz="2000" b="1" dirty="0" err="1" smtClean="0"/>
              <a:t>Microservices</a:t>
            </a:r>
            <a:endParaRPr lang="en-US" sz="2000" b="1" dirty="0" smtClean="0"/>
          </a:p>
          <a:p>
            <a:pPr lvl="2"/>
            <a:r>
              <a:rPr lang="el-GR" sz="1600" dirty="0"/>
              <a:t>Αιτήματα για χειροκίνητη αλλαγή φωτεινής σηματοδότησης.</a:t>
            </a:r>
          </a:p>
          <a:p>
            <a:pPr lvl="2"/>
            <a:r>
              <a:rPr lang="el-GR" sz="1600" dirty="0"/>
              <a:t>Προβολή real-time δεδομένων κίνησης και </a:t>
            </a:r>
            <a:r>
              <a:rPr lang="el-GR" sz="1600" dirty="0" smtClean="0"/>
              <a:t>ειδοποιήσεων.</a:t>
            </a:r>
            <a:endParaRPr lang="en-US" sz="1600" dirty="0" smtClean="0"/>
          </a:p>
          <a:p>
            <a:pPr lvl="1"/>
            <a:r>
              <a:rPr lang="el-GR" sz="2000" b="1" dirty="0" smtClean="0"/>
              <a:t>Βάσεις δεδομένων που σχετίζονται</a:t>
            </a:r>
          </a:p>
          <a:p>
            <a:pPr lvl="2"/>
            <a:r>
              <a:rPr lang="el-GR" sz="1600" b="1" dirty="0"/>
              <a:t>UserDB → </a:t>
            </a:r>
            <a:r>
              <a:rPr lang="el-GR" sz="1600" dirty="0"/>
              <a:t>Διαχειρίζεται τα διαπιστευτήρια και τα δικαιώματα των χρηστών.</a:t>
            </a:r>
            <a:endParaRPr lang="en-US" sz="1600" dirty="0" smtClean="0"/>
          </a:p>
        </p:txBody>
      </p:sp>
    </p:spTree>
    <p:extLst>
      <p:ext uri="{BB962C8B-B14F-4D97-AF65-F5344CB8AC3E}">
        <p14:creationId xmlns:p14="http://schemas.microsoft.com/office/powerpoint/2010/main" val="3304693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err="1" smtClean="0"/>
              <a:t>IoT</a:t>
            </a:r>
            <a:r>
              <a:rPr lang="en-US" sz="2400" b="1" dirty="0" smtClean="0"/>
              <a:t> Sensors (</a:t>
            </a:r>
            <a:r>
              <a:rPr lang="el-GR" sz="2400" b="1" dirty="0" smtClean="0"/>
              <a:t>Αισθητήρες Κυκλοφορίας, Πεζών &amp; Καιρού)</a:t>
            </a:r>
            <a:endParaRPr lang="en-US" sz="2400" b="1" dirty="0" smtClean="0"/>
          </a:p>
          <a:p>
            <a:pPr lvl="1"/>
            <a:r>
              <a:rPr lang="el-GR" sz="2000" b="1" dirty="0" smtClean="0"/>
              <a:t>Ρόλος</a:t>
            </a:r>
          </a:p>
          <a:p>
            <a:pPr lvl="2"/>
            <a:r>
              <a:rPr lang="el-GR" sz="1600" dirty="0"/>
              <a:t>Καταγράφουν δεδομένα κυκλοφορίας, καιρικών συνθηκών και παρουσίας πεζών/ποδηλατών.</a:t>
            </a:r>
          </a:p>
          <a:p>
            <a:pPr lvl="2"/>
            <a:r>
              <a:rPr lang="el-GR" sz="1600" dirty="0"/>
              <a:t>Στέλνουν δεδομένα real-time στις σχετικές μικροϋπηρεσίες.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Στέλνει δεδομένα κυκλοφορίας στο </a:t>
            </a:r>
            <a:r>
              <a:rPr lang="en-US" sz="1600" dirty="0"/>
              <a:t>Traffic Monitoring Service.</a:t>
            </a:r>
          </a:p>
          <a:p>
            <a:pPr lvl="2"/>
            <a:r>
              <a:rPr lang="en-US" sz="1600" b="1" dirty="0" err="1"/>
              <a:t>pedestrian.cyclist.detection.topic</a:t>
            </a:r>
            <a:r>
              <a:rPr lang="en-US" sz="1600" dirty="0"/>
              <a:t> → </a:t>
            </a:r>
            <a:r>
              <a:rPr lang="el-GR" sz="1600" dirty="0"/>
              <a:t>Ενημερώνει το </a:t>
            </a:r>
            <a:r>
              <a:rPr lang="en-US" sz="1600" dirty="0"/>
              <a:t>Pedestrian &amp; Cyclist Safety Service.</a:t>
            </a:r>
          </a:p>
          <a:p>
            <a:pPr lvl="2"/>
            <a:r>
              <a:rPr lang="en-US" sz="1600" b="1" dirty="0" err="1"/>
              <a:t>weather.data.topic</a:t>
            </a:r>
            <a:r>
              <a:rPr lang="en-US" sz="1600" dirty="0"/>
              <a:t> → </a:t>
            </a:r>
            <a:r>
              <a:rPr lang="el-GR" sz="1600" dirty="0"/>
              <a:t>Μεταφέρει μετρήσεις στο </a:t>
            </a:r>
            <a:r>
              <a:rPr lang="en-US" sz="1600" dirty="0"/>
              <a:t>Weather Adaptive Traffic Service.</a:t>
            </a:r>
            <a:endParaRPr lang="el-GR" sz="1600" dirty="0" smtClean="0"/>
          </a:p>
          <a:p>
            <a:pPr lvl="1"/>
            <a:r>
              <a:rPr lang="el-GR" sz="2000" b="1" dirty="0" smtClean="0"/>
              <a:t>Βάσεις δεδομένων που σχετίζονται</a:t>
            </a:r>
          </a:p>
          <a:p>
            <a:pPr lvl="2"/>
            <a:r>
              <a:rPr lang="el-GR" sz="1600" b="1" dirty="0"/>
              <a:t>TrafficDB → </a:t>
            </a:r>
            <a:r>
              <a:rPr lang="el-GR" sz="1600" dirty="0"/>
              <a:t>Αποθηκεύει ιστορικά δεδομένα κυκλοφορίας.</a:t>
            </a:r>
          </a:p>
          <a:p>
            <a:pPr lvl="2"/>
            <a:r>
              <a:rPr lang="el-GR" sz="1600" b="1" dirty="0"/>
              <a:t>WeatherDB → </a:t>
            </a:r>
            <a:r>
              <a:rPr lang="el-GR" sz="1600" dirty="0"/>
              <a:t>Αποθηκεύει μετρήσεις καιρού για ανάλυση και πρόβλεψη.</a:t>
            </a:r>
            <a:endParaRPr lang="en-US" sz="1600" dirty="0" smtClean="0"/>
          </a:p>
        </p:txBody>
      </p:sp>
    </p:spTree>
    <p:extLst>
      <p:ext uri="{BB962C8B-B14F-4D97-AF65-F5344CB8AC3E}">
        <p14:creationId xmlns:p14="http://schemas.microsoft.com/office/powerpoint/2010/main" val="1850536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Edge Sensors (GPS </a:t>
            </a:r>
            <a:r>
              <a:rPr lang="el-GR" sz="2400" b="1" dirty="0" smtClean="0"/>
              <a:t>Αισθητήρες σε Οχήματα Έκτακτης Ανάγκης)</a:t>
            </a:r>
            <a:endParaRPr lang="en-US" sz="2400" b="1" dirty="0" smtClean="0"/>
          </a:p>
          <a:p>
            <a:pPr lvl="1"/>
            <a:r>
              <a:rPr lang="el-GR" sz="2000" b="1" dirty="0" smtClean="0"/>
              <a:t>Ρόλος</a:t>
            </a:r>
          </a:p>
          <a:p>
            <a:pPr lvl="2"/>
            <a:r>
              <a:rPr lang="el-GR" sz="1600" dirty="0"/>
              <a:t>Επιτρέπουν στα οχήματα έκτακτης ανάγκης (ασθενοφόρα, πυροσβεστικά, αστυνομία) </a:t>
            </a:r>
            <a:r>
              <a:rPr lang="el-GR" sz="1600" dirty="0" smtClean="0"/>
              <a:t>να αποκτούν προτεραιότητα αυτόματα </a:t>
            </a:r>
            <a:r>
              <a:rPr lang="el-GR" sz="1600" dirty="0"/>
              <a:t>από τα φανάρια.</a:t>
            </a:r>
          </a:p>
          <a:p>
            <a:pPr lvl="2"/>
            <a:r>
              <a:rPr lang="el-GR" sz="1600" dirty="0"/>
              <a:t>Στέλνουν δεδομένα θέσης μέσω V2X (Vehicle-to-Everything) </a:t>
            </a:r>
            <a:r>
              <a:rPr lang="el-GR" sz="1600" dirty="0" smtClean="0"/>
              <a:t>επικοινωνίας.</a:t>
            </a:r>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emergency.vehicle.detection.topic</a:t>
            </a:r>
            <a:r>
              <a:rPr lang="en-US" sz="1600" b="1" dirty="0"/>
              <a:t> → </a:t>
            </a:r>
            <a:r>
              <a:rPr lang="el-GR" sz="1600" dirty="0"/>
              <a:t>Ανιχνεύει παρουσία οχημάτων έκτακτης ανάγκης.</a:t>
            </a:r>
          </a:p>
          <a:p>
            <a:pPr lvl="2"/>
            <a:r>
              <a:rPr lang="en-US" sz="1600" b="1" dirty="0" err="1"/>
              <a:t>emergency.vehicle.signal.topic</a:t>
            </a:r>
            <a:r>
              <a:rPr lang="en-US" sz="1600" b="1" dirty="0"/>
              <a:t> → </a:t>
            </a:r>
            <a:r>
              <a:rPr lang="el-GR" sz="1600" dirty="0"/>
              <a:t>Ενημερώνει το </a:t>
            </a:r>
            <a:r>
              <a:rPr lang="en-US" sz="1600" dirty="0"/>
              <a:t>Traffic Light Control Service </a:t>
            </a:r>
            <a:r>
              <a:rPr lang="el-GR" sz="1600" dirty="0"/>
              <a:t>για αλλαγή σηματοδότησης.</a:t>
            </a:r>
            <a:endParaRPr lang="el-GR" sz="1600" dirty="0" smtClean="0"/>
          </a:p>
          <a:p>
            <a:pPr lvl="1"/>
            <a:r>
              <a:rPr lang="el-GR" sz="2000" b="1" dirty="0" smtClean="0"/>
              <a:t>Βάσεις δεδομένων που σχετίζονται</a:t>
            </a:r>
          </a:p>
          <a:p>
            <a:pPr lvl="2"/>
            <a:r>
              <a:rPr lang="el-GR" sz="1600" dirty="0"/>
              <a:t>Δεν απαιτείται διατήρηση δεδομένων μακροπρόθεσμα, καθώς η ανίχνευση γίνεται σε </a:t>
            </a:r>
            <a:r>
              <a:rPr lang="el-GR" sz="1600" b="1" dirty="0"/>
              <a:t>real-time</a:t>
            </a:r>
            <a:r>
              <a:rPr lang="el-GR" sz="1600" dirty="0"/>
              <a:t>.</a:t>
            </a:r>
            <a:endParaRPr lang="en-US" sz="1600" dirty="0" smtClean="0"/>
          </a:p>
        </p:txBody>
      </p:sp>
    </p:spTree>
    <p:extLst>
      <p:ext uri="{BB962C8B-B14F-4D97-AF65-F5344CB8AC3E}">
        <p14:creationId xmlns:p14="http://schemas.microsoft.com/office/powerpoint/2010/main" val="3400079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 Monitoring Service (</a:t>
            </a:r>
            <a:r>
              <a:rPr lang="el-GR" sz="2400" b="1" dirty="0" smtClean="0"/>
              <a:t>Υπηρεσία Παρακολούθησης Κυκλοφορίας)</a:t>
            </a:r>
            <a:endParaRPr lang="en-US" sz="2400" b="1" dirty="0" smtClean="0"/>
          </a:p>
          <a:p>
            <a:pPr lvl="1"/>
            <a:r>
              <a:rPr lang="el-GR" sz="2000" b="1" dirty="0" smtClean="0"/>
              <a:t>Ρόλος</a:t>
            </a:r>
          </a:p>
          <a:p>
            <a:pPr lvl="2"/>
            <a:r>
              <a:rPr lang="el-GR" sz="1600" dirty="0"/>
              <a:t>Συλλέγει real-time δεδομένα κυκλοφορίας από IoT αισθητήρες στους δρόμους.</a:t>
            </a:r>
          </a:p>
          <a:p>
            <a:pPr lvl="2"/>
            <a:r>
              <a:rPr lang="el-GR" sz="1600" dirty="0"/>
              <a:t>Εντοπίζει συμφόρηση, ατυχήματα και άλλα συμβάντα.</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Δημοσιεύει δεδομένα κυκλοφορίας.</a:t>
            </a:r>
          </a:p>
          <a:p>
            <a:pPr lvl="2"/>
            <a:r>
              <a:rPr lang="en-US" sz="1600" b="1" dirty="0" err="1"/>
              <a:t>traffic.notification.topic</a:t>
            </a:r>
            <a:r>
              <a:rPr lang="en-US" sz="1600" dirty="0"/>
              <a:t> → </a:t>
            </a:r>
            <a:r>
              <a:rPr lang="el-GR" sz="1600" dirty="0"/>
              <a:t>Στέλνει ειδοποιήσεις σε περίπτωση συμφόρησης.</a:t>
            </a:r>
          </a:p>
          <a:p>
            <a:pPr lvl="2"/>
            <a:r>
              <a:rPr lang="en-US" sz="1600" b="1" dirty="0" err="1"/>
              <a:t>traffic.analytics.topic</a:t>
            </a:r>
            <a:r>
              <a:rPr lang="en-US" sz="1600" dirty="0"/>
              <a:t> → </a:t>
            </a:r>
            <a:r>
              <a:rPr lang="el-GR" sz="1600" dirty="0"/>
              <a:t>Στέλνει δεδομένα στο </a:t>
            </a:r>
            <a:r>
              <a:rPr lang="en-US" sz="1600" dirty="0"/>
              <a:t>Traffic Data Processing Service </a:t>
            </a:r>
            <a:r>
              <a:rPr lang="el-GR" sz="1600" dirty="0"/>
              <a:t>για ανάλυση.</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ιστορικά και real-time δεδομένα κυκλοφορίας.</a:t>
            </a:r>
            <a:endParaRPr lang="en-US" sz="1600" dirty="0" smtClean="0"/>
          </a:p>
        </p:txBody>
      </p:sp>
    </p:spTree>
    <p:extLst>
      <p:ext uri="{BB962C8B-B14F-4D97-AF65-F5344CB8AC3E}">
        <p14:creationId xmlns:p14="http://schemas.microsoft.com/office/powerpoint/2010/main" val="13332739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Light Control Service (</a:t>
            </a:r>
            <a:r>
              <a:rPr lang="el-GR" sz="2400" b="1" dirty="0" smtClean="0"/>
              <a:t>Υπηρεσία Ελέγχου Φαναριών)</a:t>
            </a:r>
            <a:endParaRPr lang="en-US" sz="2400" b="1" dirty="0" smtClean="0"/>
          </a:p>
          <a:p>
            <a:pPr lvl="1"/>
            <a:r>
              <a:rPr lang="el-GR" sz="2000" b="1" dirty="0" smtClean="0"/>
              <a:t>Ρόλος</a:t>
            </a:r>
          </a:p>
          <a:p>
            <a:pPr lvl="2"/>
            <a:r>
              <a:rPr lang="el-GR" sz="1600" dirty="0"/>
              <a:t>Διαχειρίζεται τη λειτουργία των φαναριών ανάλογα με τις κυκλοφοριακές συνθήκες.</a:t>
            </a:r>
          </a:p>
          <a:p>
            <a:pPr lvl="2"/>
            <a:r>
              <a:rPr lang="el-GR" sz="1600" dirty="0"/>
              <a:t>Λαμβάνει δεδομένα από άλλες υπηρεσίες και προσαρμόζει τους χρόνους σηματοδότησης.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traffic.analytics.topic</a:t>
            </a:r>
            <a:r>
              <a:rPr lang="en-US" sz="1600" b="1" dirty="0"/>
              <a:t> → </a:t>
            </a:r>
            <a:r>
              <a:rPr lang="el-GR" sz="1600" dirty="0"/>
              <a:t>Λαμβάνει ανάλυση δεδομένων από το </a:t>
            </a:r>
            <a:r>
              <a:rPr lang="en-US" sz="1600" dirty="0"/>
              <a:t>Traffic Data Processing Service.</a:t>
            </a:r>
          </a:p>
          <a:p>
            <a:pPr lvl="2"/>
            <a:r>
              <a:rPr lang="en-US" sz="1600" b="1" dirty="0" err="1"/>
              <a:t>weather.adaptation.topic</a:t>
            </a:r>
            <a:r>
              <a:rPr lang="en-US" sz="1600" b="1" dirty="0"/>
              <a:t> → </a:t>
            </a:r>
            <a:r>
              <a:rPr lang="el-GR" sz="1600" dirty="0"/>
              <a:t>Ρυθμίζει τα φανάρια με βάση τον καιρό.</a:t>
            </a:r>
          </a:p>
          <a:p>
            <a:pPr lvl="2"/>
            <a:r>
              <a:rPr lang="en-US" sz="1600" b="1" dirty="0" err="1"/>
              <a:t>emergency.vehicle.signal.topic</a:t>
            </a:r>
            <a:r>
              <a:rPr lang="en-US" sz="1600" b="1" dirty="0"/>
              <a:t> → </a:t>
            </a:r>
            <a:r>
              <a:rPr lang="el-GR" sz="1600" dirty="0"/>
              <a:t>Δίνει προτεραιότητα σε οχήματα έκτακτης ανάγκης.</a:t>
            </a:r>
          </a:p>
          <a:p>
            <a:pPr lvl="2"/>
            <a:r>
              <a:rPr lang="en-US" sz="1600" b="1" dirty="0" err="1"/>
              <a:t>traffic.light.status.topic</a:t>
            </a:r>
            <a:r>
              <a:rPr lang="en-US" sz="1600" b="1" dirty="0"/>
              <a:t> → </a:t>
            </a:r>
            <a:r>
              <a:rPr lang="el-GR" sz="1600" dirty="0"/>
              <a:t>Δημοσιεύει την κατάσταση των φαναριών</a:t>
            </a:r>
            <a:r>
              <a:rPr lang="el-GR" sz="1600" dirty="0" smtClean="0"/>
              <a:t>.</a:t>
            </a:r>
            <a:endParaRPr lang="en-US" sz="1600" dirty="0" smtClean="0"/>
          </a:p>
          <a:p>
            <a:pPr lvl="2"/>
            <a:r>
              <a:rPr lang="el-GR" sz="1600" b="1" dirty="0"/>
              <a:t>traffic.light.command.topic</a:t>
            </a:r>
            <a:r>
              <a:rPr lang="el-GR" sz="1600" dirty="0"/>
              <a:t> → </a:t>
            </a:r>
            <a:r>
              <a:rPr lang="el-GR" sz="1600" dirty="0" smtClean="0"/>
              <a:t>Δημοσιεύει </a:t>
            </a:r>
            <a:r>
              <a:rPr lang="el-GR" sz="1600" dirty="0"/>
              <a:t>εντολές αλλαγής σηματοδότησης </a:t>
            </a:r>
            <a:r>
              <a:rPr lang="el-GR" sz="1600" dirty="0" smtClean="0"/>
              <a:t>στα έξυπνα φανάρια.</a:t>
            </a:r>
          </a:p>
          <a:p>
            <a:pPr lvl="1"/>
            <a:r>
              <a:rPr lang="el-GR" sz="2000" b="1" dirty="0" smtClean="0"/>
              <a:t>Βάσεις δεδομένων που σχετίζονται</a:t>
            </a:r>
          </a:p>
          <a:p>
            <a:pPr lvl="2"/>
            <a:r>
              <a:rPr lang="el-GR" sz="1600" dirty="0"/>
              <a:t>Δεν αποθηκεύει δεδομένα, λειτουργεί σε real-time.</a:t>
            </a:r>
            <a:endParaRPr lang="en-US" sz="1600" dirty="0" smtClean="0"/>
          </a:p>
        </p:txBody>
      </p:sp>
    </p:spTree>
    <p:extLst>
      <p:ext uri="{BB962C8B-B14F-4D97-AF65-F5344CB8AC3E}">
        <p14:creationId xmlns:p14="http://schemas.microsoft.com/office/powerpoint/2010/main" val="31339118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Data Processing Service (</a:t>
            </a:r>
            <a:r>
              <a:rPr lang="el-GR" sz="2400" b="1" dirty="0" smtClean="0"/>
              <a:t>Υπηρεσία Επεξεργασίας Κυκλοφοριακών Δεδομένων)</a:t>
            </a:r>
            <a:endParaRPr lang="en-US" sz="2400" b="1" dirty="0" smtClean="0"/>
          </a:p>
          <a:p>
            <a:pPr lvl="1"/>
            <a:r>
              <a:rPr lang="el-GR" sz="2000" b="1" dirty="0" smtClean="0"/>
              <a:t>Ρόλος</a:t>
            </a:r>
          </a:p>
          <a:p>
            <a:pPr lvl="2"/>
            <a:r>
              <a:rPr lang="el-GR" sz="1600" dirty="0"/>
              <a:t>Αναλύει μεγάλα σύνολα δεδομένων από το Traffic Monitoring Service.</a:t>
            </a:r>
          </a:p>
          <a:p>
            <a:pPr lvl="2"/>
            <a:r>
              <a:rPr lang="el-GR" sz="1600" dirty="0"/>
              <a:t>Παράγει προγνωστικά μοντέλα κυκλοφορίας και προτείνει βελτιώσεις.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b="1" dirty="0"/>
              <a:t> → </a:t>
            </a:r>
            <a:r>
              <a:rPr lang="el-GR" sz="1600" dirty="0"/>
              <a:t>Λαμβάνει </a:t>
            </a:r>
            <a:r>
              <a:rPr lang="el-GR" sz="1600" dirty="0" smtClean="0"/>
              <a:t>δεδομένα </a:t>
            </a:r>
            <a:r>
              <a:rPr lang="el-GR" sz="1600" dirty="0"/>
              <a:t>από αισθητήρες.</a:t>
            </a:r>
          </a:p>
          <a:p>
            <a:pPr lvl="2"/>
            <a:r>
              <a:rPr lang="en-US" sz="1600" b="1" dirty="0" err="1"/>
              <a:t>traffic.analytics.topic</a:t>
            </a:r>
            <a:r>
              <a:rPr lang="en-US" sz="1600" b="1" dirty="0"/>
              <a:t> → </a:t>
            </a:r>
            <a:r>
              <a:rPr lang="el-GR" sz="1600" dirty="0"/>
              <a:t>Δημοσιεύει αναλύσεις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δεδομένα και αναφορές κυκλοφορίας.</a:t>
            </a:r>
            <a:endParaRPr lang="en-US" sz="1600" dirty="0" smtClean="0"/>
          </a:p>
        </p:txBody>
      </p:sp>
    </p:spTree>
    <p:extLst>
      <p:ext uri="{BB962C8B-B14F-4D97-AF65-F5344CB8AC3E}">
        <p14:creationId xmlns:p14="http://schemas.microsoft.com/office/powerpoint/2010/main" val="2306191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Pedestrian &amp; Cyclist Safety Service (</a:t>
            </a:r>
            <a:r>
              <a:rPr lang="el-GR" sz="2400" b="1" dirty="0"/>
              <a:t>Υπηρεσία Ασφάλειας Πεζών &amp; Ποδηλατών)</a:t>
            </a:r>
            <a:endParaRPr lang="en-US" sz="2400" b="1" dirty="0" smtClean="0"/>
          </a:p>
          <a:p>
            <a:pPr lvl="1"/>
            <a:r>
              <a:rPr lang="el-GR" sz="2000" b="1" dirty="0" smtClean="0"/>
              <a:t>Ρόλος</a:t>
            </a:r>
          </a:p>
          <a:p>
            <a:pPr lvl="2"/>
            <a:r>
              <a:rPr lang="el-GR" sz="1600" dirty="0"/>
              <a:t>Ανιχνεύει πεζούς και ποδηλάτες μέσω IoT αισθητήρων.</a:t>
            </a:r>
          </a:p>
          <a:p>
            <a:pPr lvl="2"/>
            <a:r>
              <a:rPr lang="el-GR" sz="1600" dirty="0"/>
              <a:t>Ενημερώνει τα φανάρια για ασφαλείς διαβάσεις.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pedestrian.cyclist.detection.topic</a:t>
            </a:r>
            <a:r>
              <a:rPr lang="en-US" sz="1600" b="1" dirty="0"/>
              <a:t> → </a:t>
            </a:r>
            <a:r>
              <a:rPr lang="el-GR" sz="1600" dirty="0"/>
              <a:t>Λαμβάνει δεδομένα από αισθητήρες.</a:t>
            </a:r>
          </a:p>
          <a:p>
            <a:pPr lvl="2"/>
            <a:r>
              <a:rPr lang="en-US" sz="1600" b="1" dirty="0" err="1"/>
              <a:t>pedestrian.cyclist.signal.topic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36745844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Weather Adaptive Traffic Service (Υπηρεσία Προσαρμογής Κυκλοφορίας στις Καιρικές Συνθήκες)</a:t>
            </a:r>
            <a:endParaRPr lang="en-US" sz="2400" b="1" dirty="0" smtClean="0"/>
          </a:p>
          <a:p>
            <a:pPr lvl="1"/>
            <a:r>
              <a:rPr lang="el-GR" sz="2000" b="1" dirty="0" smtClean="0"/>
              <a:t>Ρόλος</a:t>
            </a:r>
          </a:p>
          <a:p>
            <a:pPr lvl="2"/>
            <a:r>
              <a:rPr lang="el-GR" sz="1600" dirty="0"/>
              <a:t>Παρακολουθεί καιρικές συνθήκες (βροχή, ομίχλη, πάγος).</a:t>
            </a:r>
          </a:p>
          <a:p>
            <a:pPr lvl="2"/>
            <a:r>
              <a:rPr lang="el-GR" sz="1600" dirty="0"/>
              <a:t>Ρυθμίζει τη σηματοδότηση για καλύτερη ασφάλεια.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weather.data.topic</a:t>
            </a:r>
            <a:r>
              <a:rPr lang="en-US" sz="1600" b="1" dirty="0"/>
              <a:t> → </a:t>
            </a:r>
            <a:r>
              <a:rPr lang="el-GR" sz="1600" dirty="0"/>
              <a:t>Λαμβάνει καιρικά δεδομένα από αισθητήρες.</a:t>
            </a:r>
          </a:p>
          <a:p>
            <a:pPr lvl="2"/>
            <a:r>
              <a:rPr lang="en-US" sz="1600" b="1" dirty="0" err="1"/>
              <a:t>weather.adaptation.topic</a:t>
            </a:r>
            <a:r>
              <a:rPr lang="en-US" sz="1600" b="1" dirty="0"/>
              <a:t> → </a:t>
            </a:r>
            <a:r>
              <a:rPr lang="el-GR" sz="1600" dirty="0"/>
              <a:t>Στέλνει εντολές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WeatherDB</a:t>
            </a:r>
            <a:r>
              <a:rPr lang="el-GR" sz="1600" dirty="0"/>
              <a:t> → Αποθηκεύει ιστορικά και real-time δεδομένα καιρού.</a:t>
            </a:r>
            <a:endParaRPr lang="en-US" sz="1600" dirty="0" smtClean="0"/>
          </a:p>
        </p:txBody>
      </p:sp>
    </p:spTree>
    <p:extLst>
      <p:ext uri="{BB962C8B-B14F-4D97-AF65-F5344CB8AC3E}">
        <p14:creationId xmlns:p14="http://schemas.microsoft.com/office/powerpoint/2010/main" val="3670910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Emergency Vehicle Priority Service (Υπηρεσία Προτεραιότητας Οχημάτων Έκτακτης Ανάγκης)</a:t>
            </a:r>
            <a:endParaRPr lang="en-US" sz="2400" b="1" dirty="0" smtClean="0"/>
          </a:p>
          <a:p>
            <a:pPr lvl="1"/>
            <a:r>
              <a:rPr lang="el-GR" sz="2000" b="1" dirty="0" smtClean="0"/>
              <a:t>Ρόλος</a:t>
            </a:r>
          </a:p>
          <a:p>
            <a:pPr lvl="2"/>
            <a:r>
              <a:rPr lang="el-GR" sz="1600" dirty="0"/>
              <a:t>Ανιχνεύει ασθενοφόρα, πυροσβεστικά, αστυνομία μέσω GPS αισθητήρων (V2X).</a:t>
            </a:r>
          </a:p>
          <a:p>
            <a:pPr lvl="2"/>
            <a:r>
              <a:rPr lang="el-GR" sz="1600" dirty="0"/>
              <a:t>Δίνει προτεραιότητα σε διασταυρώσεις.</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emergency.vehicle.detection.topic</a:t>
            </a:r>
            <a:r>
              <a:rPr lang="en-US" sz="1600" b="1" dirty="0"/>
              <a:t> → </a:t>
            </a:r>
            <a:r>
              <a:rPr lang="el-GR" sz="1600" dirty="0"/>
              <a:t>Λαμβάνει δεδομένα </a:t>
            </a:r>
            <a:r>
              <a:rPr lang="en-US" sz="1600" dirty="0"/>
              <a:t>GPS </a:t>
            </a:r>
            <a:r>
              <a:rPr lang="el-GR" sz="1600" dirty="0"/>
              <a:t>από οχήματα.</a:t>
            </a:r>
          </a:p>
          <a:p>
            <a:pPr lvl="2"/>
            <a:r>
              <a:rPr lang="en-US" sz="1600" b="1" dirty="0" err="1"/>
              <a:t>emergency.vehicle.signal.topic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93501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User Management Service (Υπηρεσία Διαχείρισης Χρηστών)</a:t>
            </a:r>
            <a:endParaRPr lang="en-US" sz="2400" b="1" dirty="0" smtClean="0"/>
          </a:p>
          <a:p>
            <a:pPr lvl="1"/>
            <a:r>
              <a:rPr lang="el-GR" sz="2000" b="1" dirty="0" smtClean="0"/>
              <a:t>Ρόλος</a:t>
            </a:r>
          </a:p>
          <a:p>
            <a:pPr lvl="2"/>
            <a:r>
              <a:rPr lang="el-GR" sz="1600" dirty="0"/>
              <a:t>Διαχειρίζεται την ταυτοποίηση και εξουσιοδότηση χρηστών.</a:t>
            </a:r>
          </a:p>
          <a:p>
            <a:pPr lvl="2"/>
            <a:r>
              <a:rPr lang="el-GR" sz="1600" dirty="0"/>
              <a:t>Επιτρέπει μόνο σε διαχειριστές να ρυθμίζουν τα φανάρια.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user.auth.topic</a:t>
            </a:r>
            <a:r>
              <a:rPr lang="en-US" sz="1600" b="1" dirty="0"/>
              <a:t> → </a:t>
            </a:r>
            <a:r>
              <a:rPr lang="el-GR" sz="1600" dirty="0"/>
              <a:t>Επεξεργάζεται αιτήματα σύνδεσης χρηστών.</a:t>
            </a:r>
          </a:p>
          <a:p>
            <a:pPr lvl="2"/>
            <a:r>
              <a:rPr lang="en-US" sz="1600" b="1" dirty="0" err="1"/>
              <a:t>user.logs.topic</a:t>
            </a:r>
            <a:r>
              <a:rPr lang="en-US" sz="1600" b="1" dirty="0"/>
              <a:t> → </a:t>
            </a:r>
            <a:r>
              <a:rPr lang="el-GR" sz="1600" dirty="0"/>
              <a:t>Καταγράφει ενέργειες χρηστών στο </a:t>
            </a:r>
            <a:r>
              <a:rPr lang="en-US" sz="1600" dirty="0"/>
              <a:t>Notification Service.</a:t>
            </a:r>
            <a:endParaRPr lang="el-GR" sz="1600" dirty="0" smtClean="0"/>
          </a:p>
          <a:p>
            <a:pPr lvl="1"/>
            <a:r>
              <a:rPr lang="el-GR" sz="2000" b="1" dirty="0" smtClean="0"/>
              <a:t>Βάσεις δεδομένων που σχετίζονται</a:t>
            </a:r>
          </a:p>
          <a:p>
            <a:pPr lvl="2"/>
            <a:r>
              <a:rPr lang="el-GR" sz="1600" b="1" dirty="0"/>
              <a:t>UserDB</a:t>
            </a:r>
            <a:r>
              <a:rPr lang="el-GR" sz="1600" dirty="0"/>
              <a:t> → Αποθηκεύει διαπιστευτήρια και ρόλους χρηστών.</a:t>
            </a:r>
            <a:endParaRPr lang="en-US" sz="1600" dirty="0" smtClean="0"/>
          </a:p>
        </p:txBody>
      </p:sp>
    </p:spTree>
    <p:extLst>
      <p:ext uri="{BB962C8B-B14F-4D97-AF65-F5344CB8AC3E}">
        <p14:creationId xmlns:p14="http://schemas.microsoft.com/office/powerpoint/2010/main" val="41146131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Notification Service (</a:t>
            </a:r>
            <a:r>
              <a:rPr lang="el-GR" sz="2400" b="1" dirty="0"/>
              <a:t>Υπηρεσία Ειδοποιήσεων</a:t>
            </a:r>
            <a:r>
              <a:rPr lang="el-GR" sz="2400" b="1" dirty="0" smtClean="0"/>
              <a:t>)</a:t>
            </a:r>
            <a:endParaRPr lang="en-US" sz="2400" b="1" dirty="0" smtClean="0"/>
          </a:p>
          <a:p>
            <a:pPr lvl="1"/>
            <a:r>
              <a:rPr lang="el-GR" sz="2000" b="1" dirty="0" smtClean="0"/>
              <a:t>Ρόλος</a:t>
            </a:r>
          </a:p>
          <a:p>
            <a:pPr lvl="2"/>
            <a:r>
              <a:rPr lang="el-GR" sz="1600" dirty="0"/>
              <a:t>Στέλνει ειδοποιήσεις στους χρήστες και τους διαχειριστές για σημαντικά συμβάντα.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traffic.notification.topic</a:t>
            </a:r>
            <a:r>
              <a:rPr lang="en-US" sz="1600" b="1" dirty="0"/>
              <a:t> → </a:t>
            </a:r>
            <a:r>
              <a:rPr lang="el-GR" sz="1600" dirty="0"/>
              <a:t>Λαμβάνει ειδοποιήσεις κυκλοφορίας.</a:t>
            </a:r>
          </a:p>
          <a:p>
            <a:pPr lvl="2"/>
            <a:r>
              <a:rPr lang="en-US" sz="1600" b="1" dirty="0" err="1"/>
              <a:t>weather.notification.topic</a:t>
            </a:r>
            <a:r>
              <a:rPr lang="en-US" sz="1600" b="1" dirty="0"/>
              <a:t> → </a:t>
            </a:r>
            <a:r>
              <a:rPr lang="el-GR" sz="1600" dirty="0"/>
              <a:t>Λαμβάνει ειδοποιήσεις καιρού.</a:t>
            </a:r>
          </a:p>
          <a:p>
            <a:pPr lvl="2"/>
            <a:r>
              <a:rPr lang="en-US" sz="1600" b="1" dirty="0" err="1"/>
              <a:t>user.logs.topic</a:t>
            </a:r>
            <a:r>
              <a:rPr lang="en-US" sz="1600" b="1" dirty="0"/>
              <a:t> → </a:t>
            </a:r>
            <a:r>
              <a:rPr lang="el-GR" sz="1600" dirty="0"/>
              <a:t>Καταγράφει ενέργειες χρηστών</a:t>
            </a:r>
            <a:r>
              <a:rPr lang="el-GR" sz="1600" dirty="0" smtClean="0"/>
              <a:t>.</a:t>
            </a:r>
            <a:endParaRPr lang="en-US" sz="1600" dirty="0" smtClean="0"/>
          </a:p>
          <a:p>
            <a:pPr lvl="2"/>
            <a:r>
              <a:rPr lang="el-GR" sz="1600" b="1" dirty="0"/>
              <a:t>user.notification.topic </a:t>
            </a:r>
            <a:r>
              <a:rPr lang="el-GR" sz="1600" dirty="0"/>
              <a:t>→ Δημοσιεύει ειδοποιήσεις προς τους χρήστες στο Web App.</a:t>
            </a:r>
            <a:endParaRPr lang="el-GR" sz="1600" dirty="0" smtClean="0"/>
          </a:p>
          <a:p>
            <a:pPr lvl="1"/>
            <a:r>
              <a:rPr lang="el-GR" sz="2000" b="1" dirty="0" smtClean="0"/>
              <a:t>Βάσεις δεδομένων που σχετίζονται</a:t>
            </a:r>
          </a:p>
          <a:p>
            <a:pPr lvl="2"/>
            <a:r>
              <a:rPr lang="el-GR" sz="1600" b="1" dirty="0"/>
              <a:t>NotificationDB → </a:t>
            </a:r>
            <a:r>
              <a:rPr lang="el-GR" sz="1600" dirty="0"/>
              <a:t>Αποθηκεύει ειδοποιήσεις για μελλοντική αναφορά.</a:t>
            </a:r>
            <a:endParaRPr lang="en-US" sz="1600" dirty="0" smtClean="0"/>
          </a:p>
        </p:txBody>
      </p:sp>
    </p:spTree>
    <p:extLst>
      <p:ext uri="{BB962C8B-B14F-4D97-AF65-F5344CB8AC3E}">
        <p14:creationId xmlns:p14="http://schemas.microsoft.com/office/powerpoint/2010/main" val="8996334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a:t>
            </a:r>
            <a:r>
              <a:rPr lang="en-US" b="1" dirty="0" smtClean="0"/>
              <a:t>Cloud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a:t>
            </a:r>
            <a:r>
              <a:rPr lang="en-US" b="1" dirty="0" smtClean="0"/>
              <a:t>Use Case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790" y="0"/>
            <a:ext cx="7026419"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65022067"/>
              </p:ext>
            </p:extLst>
          </p:nvPr>
        </p:nvGraphicFramePr>
        <p:xfrm>
          <a:off x="838197" y="2515035"/>
          <a:ext cx="10515603" cy="4153902"/>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χρήστη που ελέγχει το φανάρι</a:t>
                      </a:r>
                      <a:endParaRPr lang="el-GR" sz="1200" dirty="0"/>
                    </a:p>
                  </a:txBody>
                  <a:tcPr anchor="ctr"/>
                </a:tc>
                <a:extLst>
                  <a:ext uri="{0D108BD9-81ED-4DB2-BD59-A6C34878D82A}">
                    <a16:rowId xmlns:a16="http://schemas.microsoft.com/office/drawing/2014/main" val="1980669078"/>
                  </a:ext>
                </a:extLst>
              </a:tr>
              <a:tr h="357037">
                <a:tc>
                  <a:txBody>
                    <a:bodyPr/>
                    <a:lstStyle/>
                    <a:p>
                      <a:r>
                        <a:rPr lang="en-US" sz="1200" dirty="0" err="1" smtClean="0"/>
                        <a:t>roleId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ρόλο του χρήστη.</a:t>
                      </a:r>
                      <a:endParaRPr lang="el-GR" sz="1200" dirty="0"/>
                    </a:p>
                  </a:txBody>
                  <a:tcPr anchor="ctr"/>
                </a:tc>
                <a:extLst>
                  <a:ext uri="{0D108BD9-81ED-4DB2-BD59-A6C34878D82A}">
                    <a16:rowId xmlns:a16="http://schemas.microsoft.com/office/drawing/2014/main" val="610948536"/>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2909</Words>
  <Application>Microsoft Office PowerPoint</Application>
  <PresentationFormat>Widescreen</PresentationFormat>
  <Paragraphs>611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PowerPoint Presentation</vt:lpstr>
      <vt:lpstr>FUNCTION – Microservices Architecture Diagram CLIENT INTERFACES</vt:lpstr>
      <vt:lpstr>FUNCTION – Microservices Architecture Diagram CLIENT INTERFACES</vt:lpstr>
      <vt:lpstr>FUNCTION – Microservices Architecture Diagram CLIENT INTERFACES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NETWORK – Cloud Architecture Diagram</vt:lpstr>
      <vt:lpstr>PEOPLE – UML Use Case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91</cp:revision>
  <dcterms:created xsi:type="dcterms:W3CDTF">2025-02-26T06:21:39Z</dcterms:created>
  <dcterms:modified xsi:type="dcterms:W3CDTF">2025-03-10T01:40:16Z</dcterms:modified>
</cp:coreProperties>
</file>