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1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4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4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1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2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05" y="440574"/>
            <a:ext cx="10058400" cy="572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ΣΥΣΧΕΤΙΣΕΙΣ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b="1" dirty="0" smtClean="0"/>
              <a:t>Ανίχνευση οχημάτων</a:t>
            </a:r>
          </a:p>
          <a:p>
            <a:pPr lvl="1"/>
            <a:r>
              <a:rPr lang="en-US" dirty="0" smtClean="0"/>
              <a:t>Virtual Sensor  </a:t>
            </a:r>
            <a:r>
              <a:rPr lang="en-US" dirty="0">
                <a:sym typeface="Wingdings" panose="05000000000000000000" pitchFamily="2" charset="2"/>
              </a:rPr>
              <a:t> </a:t>
            </a:r>
            <a:r>
              <a:rPr lang="en-US" dirty="0" smtClean="0">
                <a:sym typeface="Wingdings" panose="05000000000000000000" pitchFamily="2" charset="2"/>
              </a:rPr>
              <a:t>Vehicle Detection </a:t>
            </a:r>
            <a:r>
              <a:rPr lang="en-US" dirty="0">
                <a:sym typeface="Wingdings" panose="05000000000000000000" pitchFamily="2" charset="2"/>
              </a:rPr>
              <a:t>(1:N)</a:t>
            </a:r>
          </a:p>
          <a:p>
            <a:pPr lvl="2"/>
            <a:r>
              <a:rPr lang="el-GR" dirty="0" smtClean="0"/>
              <a:t>Ένας αισθητήρας μπορεί να ανιχνεύσει </a:t>
            </a:r>
            <a:r>
              <a:rPr lang="el-GR" b="1" dirty="0" smtClean="0"/>
              <a:t>πολλά </a:t>
            </a:r>
            <a:r>
              <a:rPr lang="el-GR" dirty="0" smtClean="0"/>
              <a:t>οχήματα, αλλά κάθε καταγραφή ανίχνευσης σχετίζεται μ’ </a:t>
            </a:r>
            <a:r>
              <a:rPr lang="el-GR" b="1" dirty="0" smtClean="0"/>
              <a:t>έναν </a:t>
            </a:r>
            <a:r>
              <a:rPr lang="el-GR" dirty="0" smtClean="0"/>
              <a:t>αισθητήρα.</a:t>
            </a:r>
            <a:endParaRPr lang="el-GR" dirty="0"/>
          </a:p>
          <a:p>
            <a:pPr lvl="1"/>
            <a:r>
              <a:rPr lang="en-US" dirty="0" smtClean="0"/>
              <a:t>Vehicle Detection </a:t>
            </a:r>
            <a:r>
              <a:rPr lang="en-US" dirty="0" smtClean="0">
                <a:sym typeface="Wingdings" panose="05000000000000000000" pitchFamily="2" charset="2"/>
              </a:rPr>
              <a:t> Vehicle (1:N)</a:t>
            </a:r>
          </a:p>
          <a:p>
            <a:pPr lvl="2"/>
            <a:r>
              <a:rPr lang="el-GR" dirty="0"/>
              <a:t>Κάθε όχημα μπορεί να ανιχνευθεί </a:t>
            </a:r>
            <a:r>
              <a:rPr lang="el-GR" b="1" dirty="0"/>
              <a:t>πολλές φορές</a:t>
            </a:r>
            <a:r>
              <a:rPr lang="el-GR" dirty="0"/>
              <a:t> από το σύστημα, αλλά κάθε καταγραφή ανίχνευσης σχετίζεται με </a:t>
            </a:r>
            <a:r>
              <a:rPr lang="el-GR" b="1" dirty="0"/>
              <a:t>ένα</a:t>
            </a:r>
            <a:r>
              <a:rPr lang="el-GR" dirty="0"/>
              <a:t> όχημα</a:t>
            </a:r>
            <a:r>
              <a:rPr lang="el-GR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Vehicle Detection </a:t>
            </a:r>
            <a:r>
              <a:rPr lang="en-US" dirty="0" smtClean="0">
                <a:sym typeface="Wingdings" panose="05000000000000000000" pitchFamily="2" charset="2"/>
              </a:rPr>
              <a:t> Traffic Data (1:N)</a:t>
            </a:r>
          </a:p>
          <a:p>
            <a:pPr lvl="2"/>
            <a:r>
              <a:rPr lang="el-GR" dirty="0" smtClean="0">
                <a:sym typeface="Wingdings" panose="05000000000000000000" pitchFamily="2" charset="2"/>
              </a:rPr>
              <a:t>Κάθε ανίχνευση οχήματος μπορεί να συνδέεται με </a:t>
            </a:r>
            <a:r>
              <a:rPr lang="el-GR" b="1" dirty="0" smtClean="0">
                <a:sym typeface="Wingdings" panose="05000000000000000000" pitchFamily="2" charset="2"/>
              </a:rPr>
              <a:t>πολλά</a:t>
            </a:r>
            <a:r>
              <a:rPr lang="el-GR" dirty="0" smtClean="0">
                <a:sym typeface="Wingdings" panose="05000000000000000000" pitchFamily="2" charset="2"/>
              </a:rPr>
              <a:t> δεδομένα κυκλοφορίας, αλλά κάθε δεδομένο κυκλοφορίας μπορεί να σχετίζεται με </a:t>
            </a:r>
            <a:r>
              <a:rPr lang="el-GR" b="1" dirty="0" smtClean="0">
                <a:sym typeface="Wingdings" panose="05000000000000000000" pitchFamily="2" charset="2"/>
              </a:rPr>
              <a:t>πολλές</a:t>
            </a:r>
            <a:r>
              <a:rPr lang="el-GR" dirty="0" smtClean="0">
                <a:sym typeface="Wingdings" panose="05000000000000000000" pitchFamily="2" charset="2"/>
              </a:rPr>
              <a:t> ανιχνεύσεις.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Traffic Data  Virtual Sensor (1:N)</a:t>
            </a:r>
          </a:p>
          <a:p>
            <a:pPr lvl="2"/>
            <a:r>
              <a:rPr lang="el-GR" dirty="0" smtClean="0"/>
              <a:t>Κάθε αισθητήρας μπορεί να συλλέξει </a:t>
            </a:r>
            <a:r>
              <a:rPr lang="el-GR" b="1" dirty="0" smtClean="0"/>
              <a:t>πολλά</a:t>
            </a:r>
            <a:r>
              <a:rPr lang="el-GR" dirty="0" smtClean="0"/>
              <a:t> δεδομένα κυκλοφορίας, αλλά κάθε εγγραφή σχετίζεται μ’ </a:t>
            </a:r>
            <a:r>
              <a:rPr lang="el-GR" b="1" dirty="0" smtClean="0"/>
              <a:t>έναν</a:t>
            </a:r>
            <a:r>
              <a:rPr lang="el-GR" dirty="0" smtClean="0"/>
              <a:t> αισθητήρα.</a:t>
            </a:r>
          </a:p>
        </p:txBody>
      </p:sp>
    </p:spTree>
    <p:extLst>
      <p:ext uri="{BB962C8B-B14F-4D97-AF65-F5344CB8AC3E}">
        <p14:creationId xmlns:p14="http://schemas.microsoft.com/office/powerpoint/2010/main" val="143693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ΣΥΣΧΕΤΙΣΕΙΣ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b="1" dirty="0" smtClean="0"/>
              <a:t>Σύστημα διαχείρισης σηματοδότησης</a:t>
            </a:r>
          </a:p>
          <a:p>
            <a:pPr lvl="1"/>
            <a:r>
              <a:rPr lang="en-US" dirty="0" smtClean="0"/>
              <a:t>Intersection </a:t>
            </a:r>
            <a:r>
              <a:rPr lang="en-US" dirty="0" smtClean="0">
                <a:sym typeface="Wingdings" panose="05000000000000000000" pitchFamily="2" charset="2"/>
              </a:rPr>
              <a:t> Signal Plan (1:N)</a:t>
            </a:r>
          </a:p>
          <a:p>
            <a:pPr lvl="2"/>
            <a:r>
              <a:rPr lang="el-GR" dirty="0" smtClean="0"/>
              <a:t>Μία διασταύρωση μπορεί να έχει </a:t>
            </a:r>
            <a:r>
              <a:rPr lang="el-GR" b="1" dirty="0" smtClean="0"/>
              <a:t>πολλά</a:t>
            </a:r>
            <a:r>
              <a:rPr lang="el-GR" dirty="0" smtClean="0"/>
              <a:t> διαφορετικά προγράμματα σηματοδότησης, αλλά κάθε πρόγραμμα σηματοδότησης σχετίζεται με </a:t>
            </a:r>
            <a:r>
              <a:rPr lang="el-GR" b="1" dirty="0" smtClean="0"/>
              <a:t>μία</a:t>
            </a:r>
            <a:r>
              <a:rPr lang="el-GR" dirty="0" smtClean="0"/>
              <a:t> μόνο διασταύρωση</a:t>
            </a:r>
          </a:p>
          <a:p>
            <a:pPr lvl="1"/>
            <a:r>
              <a:rPr lang="en-US" dirty="0" smtClean="0"/>
              <a:t>Traffic Synchronization </a:t>
            </a:r>
            <a:r>
              <a:rPr lang="en-US" dirty="0" smtClean="0">
                <a:sym typeface="Wingdings" panose="05000000000000000000" pitchFamily="2" charset="2"/>
              </a:rPr>
              <a:t> Signal Plan (1:N)</a:t>
            </a:r>
          </a:p>
          <a:p>
            <a:pPr lvl="2"/>
            <a:r>
              <a:rPr lang="el-GR" dirty="0" smtClean="0">
                <a:sym typeface="Wingdings" panose="05000000000000000000" pitchFamily="2" charset="2"/>
              </a:rPr>
              <a:t>Ένα πρόγραμμα συγχρονισμού μπορεί να εφαρμόζεται σε </a:t>
            </a:r>
            <a:r>
              <a:rPr lang="el-GR" b="1" dirty="0" smtClean="0">
                <a:sym typeface="Wingdings" panose="05000000000000000000" pitchFamily="2" charset="2"/>
              </a:rPr>
              <a:t>πολλά</a:t>
            </a:r>
            <a:r>
              <a:rPr lang="el-GR" dirty="0" smtClean="0">
                <a:sym typeface="Wingdings" panose="05000000000000000000" pitchFamily="2" charset="2"/>
              </a:rPr>
              <a:t> προγράμματα σηματοδότησης, αλλά κάθε πρόγραμμα σηματοδότησης συνδέεται μ’ </a:t>
            </a:r>
            <a:r>
              <a:rPr lang="el-GR" b="1" dirty="0" smtClean="0">
                <a:sym typeface="Wingdings" panose="05000000000000000000" pitchFamily="2" charset="2"/>
              </a:rPr>
              <a:t>ένα</a:t>
            </a:r>
            <a:r>
              <a:rPr lang="el-GR" dirty="0" smtClean="0">
                <a:sym typeface="Wingdings" panose="05000000000000000000" pitchFamily="2" charset="2"/>
              </a:rPr>
              <a:t> συγχρονισμένο σύστημα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Traffic Light  Traffic Synchronization (M:N)</a:t>
            </a:r>
          </a:p>
          <a:p>
            <a:pPr lvl="2"/>
            <a:r>
              <a:rPr lang="el-GR" dirty="0"/>
              <a:t>Κάθε φανάρι μπορεί να συμμετέχει σε </a:t>
            </a:r>
            <a:r>
              <a:rPr lang="el-GR" b="1" dirty="0"/>
              <a:t>πολλαπλά συγχρονισμένα δίκτυα</a:t>
            </a:r>
            <a:r>
              <a:rPr lang="el-GR" dirty="0"/>
              <a:t>, και κάθε δίκτυο συγχρονισμού μπορεί να περιλαμβάνει </a:t>
            </a:r>
            <a:r>
              <a:rPr lang="el-GR" b="1" dirty="0"/>
              <a:t>πολλά φανάρια</a:t>
            </a:r>
            <a:r>
              <a:rPr lang="el-GR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 smtClean="0">
                <a:sym typeface="Wingdings" panose="05000000000000000000" pitchFamily="2" charset="2"/>
              </a:rPr>
              <a:t> Signal Plan (1:N)</a:t>
            </a:r>
          </a:p>
          <a:p>
            <a:pPr lvl="2"/>
            <a:r>
              <a:rPr lang="el-GR" dirty="0" smtClean="0"/>
              <a:t>Ένας χρήστης μπορεί να διαχειρίζεται πολλά προγράμματα σηματοδότησης, αλλά κάθε πρόγραμμα σηματοδότησης έχει έναν υπεύθυνο χρήστη</a:t>
            </a:r>
          </a:p>
        </p:txBody>
      </p:sp>
    </p:spTree>
    <p:extLst>
      <p:ext uri="{BB962C8B-B14F-4D97-AF65-F5344CB8AC3E}">
        <p14:creationId xmlns:p14="http://schemas.microsoft.com/office/powerpoint/2010/main" val="281059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ΣΥΣΧΕΤΙΣΕΙΣ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Διαχείριση Χρηστών</a:t>
            </a:r>
          </a:p>
          <a:p>
            <a:pPr lvl="1"/>
            <a:r>
              <a:rPr lang="en-US" dirty="0" smtClean="0"/>
              <a:t>User </a:t>
            </a:r>
            <a:r>
              <a:rPr lang="en-US" dirty="0" smtClean="0">
                <a:sym typeface="Wingdings" panose="05000000000000000000" pitchFamily="2" charset="2"/>
              </a:rPr>
              <a:t> User Role (1:N)</a:t>
            </a:r>
          </a:p>
          <a:p>
            <a:pPr lvl="2"/>
            <a:r>
              <a:rPr lang="el-GR" dirty="0" smtClean="0">
                <a:sym typeface="Wingdings" panose="05000000000000000000" pitchFamily="2" charset="2"/>
              </a:rPr>
              <a:t>Κάθε χρήστης έχει </a:t>
            </a:r>
            <a:r>
              <a:rPr lang="el-GR" b="1" dirty="0" smtClean="0">
                <a:sym typeface="Wingdings" panose="05000000000000000000" pitchFamily="2" charset="2"/>
              </a:rPr>
              <a:t>έναν και μόνο έναν </a:t>
            </a:r>
            <a:r>
              <a:rPr lang="el-GR" dirty="0" smtClean="0">
                <a:sym typeface="Wingdings" panose="05000000000000000000" pitchFamily="2" charset="2"/>
              </a:rPr>
              <a:t>ρόλο, αλλά κάθε ρόλος μπορεί να αντιστοιχεί σε </a:t>
            </a:r>
            <a:r>
              <a:rPr lang="el-GR" b="1" dirty="0" smtClean="0">
                <a:sym typeface="Wingdings" panose="05000000000000000000" pitchFamily="2" charset="2"/>
              </a:rPr>
              <a:t>πολλούς</a:t>
            </a:r>
            <a:r>
              <a:rPr lang="el-GR" dirty="0" smtClean="0">
                <a:sym typeface="Wingdings" panose="05000000000000000000" pitchFamily="2" charset="2"/>
              </a:rPr>
              <a:t> χρήστες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User  Traffic Synchronization (1:N)</a:t>
            </a:r>
          </a:p>
          <a:p>
            <a:pPr lvl="2"/>
            <a:r>
              <a:rPr lang="el-GR" dirty="0" smtClean="0">
                <a:sym typeface="Wingdings" panose="05000000000000000000" pitchFamily="2" charset="2"/>
              </a:rPr>
              <a:t>Κάθε χρήστης μπορεί να είναι υπεύθυνος για </a:t>
            </a:r>
            <a:r>
              <a:rPr lang="el-GR" b="1" dirty="0" smtClean="0">
                <a:sym typeface="Wingdings" panose="05000000000000000000" pitchFamily="2" charset="2"/>
              </a:rPr>
              <a:t>πολλές ρυθμίσεις σύγχρονου κυκλοφορίας</a:t>
            </a:r>
            <a:r>
              <a:rPr lang="el-GR" dirty="0" smtClean="0">
                <a:sym typeface="Wingdings" panose="05000000000000000000" pitchFamily="2" charset="2"/>
              </a:rPr>
              <a:t>, αλλά κάθε ρύθμιση έχει έναν διαχειριστή.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User  Traffic Event Log (1:N)</a:t>
            </a:r>
          </a:p>
          <a:p>
            <a:pPr lvl="2"/>
            <a:r>
              <a:rPr lang="el-GR" dirty="0" smtClean="0">
                <a:sym typeface="Wingdings" panose="05000000000000000000" pitchFamily="2" charset="2"/>
              </a:rPr>
              <a:t>Κάθε χρήστης μπορεί να έχει </a:t>
            </a:r>
            <a:r>
              <a:rPr lang="el-GR" b="1" dirty="0" smtClean="0">
                <a:sym typeface="Wingdings" panose="05000000000000000000" pitchFamily="2" charset="2"/>
              </a:rPr>
              <a:t>πολλές</a:t>
            </a:r>
            <a:r>
              <a:rPr lang="el-GR" dirty="0" smtClean="0">
                <a:sym typeface="Wingdings" panose="05000000000000000000" pitchFamily="2" charset="2"/>
              </a:rPr>
              <a:t> καταγραφές συμβάντων, αλλά κάθε συμβάν σχετίζεται με </a:t>
            </a:r>
            <a:r>
              <a:rPr lang="el-GR" b="1" dirty="0" smtClean="0">
                <a:sym typeface="Wingdings" panose="05000000000000000000" pitchFamily="2" charset="2"/>
              </a:rPr>
              <a:t>έναν</a:t>
            </a:r>
            <a:r>
              <a:rPr lang="el-GR" dirty="0" smtClean="0">
                <a:sym typeface="Wingdings" panose="05000000000000000000" pitchFamily="2" charset="2"/>
              </a:rPr>
              <a:t> μόνο χρήστη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747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322230"/>
            <a:ext cx="10515600" cy="6012068"/>
          </a:xfrm>
        </p:spPr>
      </p:pic>
    </p:spTree>
    <p:extLst>
      <p:ext uri="{BB962C8B-B14F-4D97-AF65-F5344CB8AC3E}">
        <p14:creationId xmlns:p14="http://schemas.microsoft.com/office/powerpoint/2010/main" val="13007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5" y="314538"/>
            <a:ext cx="10515600" cy="6012069"/>
          </a:xfrm>
        </p:spPr>
      </p:pic>
    </p:spTree>
    <p:extLst>
      <p:ext uri="{BB962C8B-B14F-4D97-AF65-F5344CB8AC3E}">
        <p14:creationId xmlns:p14="http://schemas.microsoft.com/office/powerpoint/2010/main" val="35922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Γιατί επιλέξαμε αυτά τα διαγράμματα;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217"/>
          </a:xfrm>
        </p:spPr>
        <p:txBody>
          <a:bodyPr/>
          <a:lstStyle/>
          <a:p>
            <a:r>
              <a:rPr lang="en-US" dirty="0" smtClean="0"/>
              <a:t>Conceptual Level – </a:t>
            </a:r>
            <a:r>
              <a:rPr lang="el-GR" dirty="0" smtClean="0"/>
              <a:t>Αντίληψη Συστήματος</a:t>
            </a:r>
          </a:p>
          <a:p>
            <a:pPr lvl="1"/>
            <a:r>
              <a:rPr lang="en-US" b="1" dirty="0" smtClean="0"/>
              <a:t>Cloud Architecture Diagram (WHERE – Network)</a:t>
            </a:r>
          </a:p>
          <a:p>
            <a:pPr lvl="2"/>
            <a:r>
              <a:rPr lang="el-GR" dirty="0" smtClean="0"/>
              <a:t>Το σύστημα βασίζεται σε </a:t>
            </a:r>
            <a:r>
              <a:rPr lang="el-GR" b="1" dirty="0" smtClean="0"/>
              <a:t>Υπολογιστική Νέφους (Cloud Computing)</a:t>
            </a:r>
            <a:r>
              <a:rPr lang="el-GR" dirty="0" smtClean="0"/>
              <a:t> και </a:t>
            </a:r>
            <a:r>
              <a:rPr lang="el-GR" b="1" dirty="0" smtClean="0"/>
              <a:t>Εικονικοποίηση Περιεκτών (Containers)</a:t>
            </a:r>
            <a:r>
              <a:rPr lang="el-GR" dirty="0" smtClean="0"/>
              <a:t>.</a:t>
            </a:r>
          </a:p>
          <a:p>
            <a:pPr lvl="2"/>
            <a:r>
              <a:rPr lang="el-GR" dirty="0" smtClean="0"/>
              <a:t>Το διάγραμμα αποτυπώνει </a:t>
            </a:r>
            <a:r>
              <a:rPr lang="el-GR" b="1" dirty="0" smtClean="0"/>
              <a:t>τη δομή των data centers, τα IoT gateways, τα API endpoints και τις συνδέσεις με το edge computing.</a:t>
            </a:r>
          </a:p>
          <a:p>
            <a:pPr lvl="2"/>
            <a:r>
              <a:rPr lang="el-GR" dirty="0" smtClean="0"/>
              <a:t>Χρησιμοποιείται για τον σχεδιασμό των υποδομών </a:t>
            </a:r>
            <a:r>
              <a:rPr lang="el-GR" b="1" dirty="0" smtClean="0"/>
              <a:t>Kubernetes/Docker Swarm</a:t>
            </a:r>
            <a:r>
              <a:rPr lang="el-GR" dirty="0" smtClean="0"/>
              <a:t>.</a:t>
            </a:r>
          </a:p>
          <a:p>
            <a:pPr lvl="1"/>
            <a:r>
              <a:rPr lang="en-US" b="1" dirty="0" smtClean="0"/>
              <a:t>UML Use Case Diagram (WHO – People)</a:t>
            </a:r>
          </a:p>
          <a:p>
            <a:pPr lvl="2"/>
            <a:r>
              <a:rPr lang="el-GR" dirty="0" smtClean="0"/>
              <a:t>Παρουσιάζει </a:t>
            </a:r>
            <a:r>
              <a:rPr lang="el-GR" b="1" dirty="0" smtClean="0"/>
              <a:t>τους ρόλους των χρηστών</a:t>
            </a:r>
            <a:r>
              <a:rPr lang="el-GR" dirty="0" smtClean="0"/>
              <a:t> στο σύστημα</a:t>
            </a:r>
            <a:endParaRPr lang="en-US" dirty="0" smtClean="0"/>
          </a:p>
          <a:p>
            <a:pPr lvl="3"/>
            <a:r>
              <a:rPr lang="el-GR" b="1" dirty="0" smtClean="0"/>
              <a:t>Διαχειριστές συστήματος:</a:t>
            </a:r>
            <a:r>
              <a:rPr lang="el-GR" dirty="0" smtClean="0"/>
              <a:t> Ρυθμίζουν τις μικροϋπηρεσίες.</a:t>
            </a:r>
            <a:endParaRPr lang="en-US" dirty="0" smtClean="0"/>
          </a:p>
          <a:p>
            <a:pPr lvl="3"/>
            <a:r>
              <a:rPr lang="el-GR" b="1" dirty="0" smtClean="0"/>
              <a:t>Πολίτες/οδηγοί:</a:t>
            </a:r>
            <a:r>
              <a:rPr lang="el-GR" dirty="0" smtClean="0"/>
              <a:t> Λαμβάνουν πληροφορίες από το έξυπνο σύστημα</a:t>
            </a:r>
            <a:endParaRPr lang="en-US" dirty="0" smtClean="0"/>
          </a:p>
          <a:p>
            <a:pPr lvl="3"/>
            <a:r>
              <a:rPr lang="el-GR" b="1" dirty="0" smtClean="0"/>
              <a:t>AI Engine:</a:t>
            </a:r>
            <a:r>
              <a:rPr lang="el-GR" dirty="0" smtClean="0"/>
              <a:t> Επεξεργάζεται κυκλοφοριακά δεδομένα και προτείνει ενέργειες.</a:t>
            </a:r>
            <a:endParaRPr lang="en-US" dirty="0" smtClean="0"/>
          </a:p>
          <a:p>
            <a:pPr lvl="3"/>
            <a:r>
              <a:rPr lang="el-GR" b="1" dirty="0" smtClean="0"/>
              <a:t>Δήμοι και Κυκλοφοριακές Αρχές:</a:t>
            </a:r>
            <a:r>
              <a:rPr lang="el-GR" dirty="0" smtClean="0"/>
              <a:t> Παρακολουθούν στατιστικά στοιχεία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648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Γιατί επιλέξαμε αυτά τα διαγράμματα;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21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Logical Level – </a:t>
            </a:r>
            <a:r>
              <a:rPr lang="el-GR" dirty="0" smtClean="0"/>
              <a:t>Λογική Υλοποίησης</a:t>
            </a:r>
            <a:endParaRPr lang="en-US" dirty="0" smtClean="0"/>
          </a:p>
          <a:p>
            <a:pPr lvl="1"/>
            <a:r>
              <a:rPr lang="en-US" b="1" dirty="0" smtClean="0"/>
              <a:t>Database Schema Diagram (WHAT – Data)</a:t>
            </a:r>
          </a:p>
          <a:p>
            <a:pPr lvl="2"/>
            <a:r>
              <a:rPr lang="el-GR" dirty="0" smtClean="0"/>
              <a:t>Το σύστημα διαχειρίζεται δεδομένα από</a:t>
            </a:r>
            <a:endParaRPr lang="en-US" dirty="0" smtClean="0"/>
          </a:p>
          <a:p>
            <a:pPr lvl="3"/>
            <a:r>
              <a:rPr lang="el-GR" dirty="0" smtClean="0"/>
              <a:t>Αισθητήρες (</a:t>
            </a:r>
            <a:r>
              <a:rPr lang="en-US" dirty="0" smtClean="0"/>
              <a:t>Virtual Sensors)</a:t>
            </a:r>
          </a:p>
          <a:p>
            <a:pPr lvl="3"/>
            <a:r>
              <a:rPr lang="el-GR" dirty="0" smtClean="0"/>
              <a:t>Οχήματα (</a:t>
            </a:r>
            <a:r>
              <a:rPr lang="en-US" dirty="0" smtClean="0"/>
              <a:t>Vehicle Detection)</a:t>
            </a:r>
          </a:p>
          <a:p>
            <a:pPr lvl="3"/>
            <a:r>
              <a:rPr lang="el-GR" dirty="0" smtClean="0"/>
              <a:t>Ιστορικό αποφάσεων </a:t>
            </a:r>
            <a:r>
              <a:rPr lang="en-US" dirty="0" smtClean="0"/>
              <a:t>AI (AI Decision Log)</a:t>
            </a:r>
          </a:p>
          <a:p>
            <a:pPr lvl="3"/>
            <a:r>
              <a:rPr lang="el-GR" dirty="0" smtClean="0"/>
              <a:t>Χρήστες &amp; διαχειριστές (User, User Log)</a:t>
            </a:r>
            <a:endParaRPr lang="en-US" dirty="0" smtClean="0"/>
          </a:p>
          <a:p>
            <a:pPr lvl="2"/>
            <a:r>
              <a:rPr lang="it-IT" dirty="0" smtClean="0"/>
              <a:t>Το </a:t>
            </a:r>
            <a:r>
              <a:rPr lang="it-IT" b="1" dirty="0" smtClean="0"/>
              <a:t>Database Schema Diagram</a:t>
            </a:r>
            <a:r>
              <a:rPr lang="it-IT" dirty="0" smtClean="0"/>
              <a:t> ορίζει</a:t>
            </a:r>
            <a:endParaRPr lang="el-GR" dirty="0" smtClean="0"/>
          </a:p>
          <a:p>
            <a:pPr lvl="3"/>
            <a:r>
              <a:rPr lang="el-GR" dirty="0" smtClean="0"/>
              <a:t>Σχέσεις μεταξύ των πινάκων</a:t>
            </a:r>
          </a:p>
          <a:p>
            <a:pPr lvl="3"/>
            <a:r>
              <a:rPr lang="el-GR" dirty="0" smtClean="0"/>
              <a:t>Κλειδιά και συσχετίσεις</a:t>
            </a:r>
          </a:p>
          <a:p>
            <a:pPr lvl="3"/>
            <a:r>
              <a:rPr lang="el-GR" dirty="0" smtClean="0"/>
              <a:t>Ενδεικτικούς τύπους δεδομένων (π.χ. INT, VARCHAR, BOOLEAN)</a:t>
            </a:r>
          </a:p>
          <a:p>
            <a:pPr lvl="1"/>
            <a:r>
              <a:rPr lang="en-US" b="1" dirty="0" err="1" smtClean="0"/>
              <a:t>Microservices</a:t>
            </a:r>
            <a:r>
              <a:rPr lang="en-US" b="1" dirty="0" smtClean="0"/>
              <a:t> Architecture Diagram (HOW – Function)</a:t>
            </a:r>
          </a:p>
          <a:p>
            <a:pPr lvl="2"/>
            <a:r>
              <a:rPr lang="el-GR" dirty="0" smtClean="0"/>
              <a:t>Το σύστημα βασίζεται στην </a:t>
            </a:r>
            <a:r>
              <a:rPr lang="el-GR" b="1" dirty="0" smtClean="0"/>
              <a:t>αρχιτεκτονική μικροϋπηρεσιών (Microservices Architecture)</a:t>
            </a:r>
            <a:r>
              <a:rPr lang="el-GR" dirty="0" smtClean="0"/>
              <a:t>. </a:t>
            </a:r>
            <a:endParaRPr lang="en-US" dirty="0" smtClean="0"/>
          </a:p>
          <a:p>
            <a:pPr lvl="2"/>
            <a:r>
              <a:rPr lang="el-GR" dirty="0" smtClean="0"/>
              <a:t>Το διάγραμμα αυτό δείχνει:</a:t>
            </a:r>
            <a:endParaRPr lang="en-US" dirty="0" smtClean="0"/>
          </a:p>
          <a:p>
            <a:pPr lvl="3"/>
            <a:r>
              <a:rPr lang="el-GR" dirty="0" smtClean="0"/>
              <a:t>Ποιες μικροϋπηρεσίες υλοποιούνται (</a:t>
            </a:r>
            <a:r>
              <a:rPr lang="en-US" dirty="0" smtClean="0"/>
              <a:t>Traffic Data Processing, AI Decision Engine, Real-time API, User Management).</a:t>
            </a:r>
          </a:p>
          <a:p>
            <a:pPr lvl="3"/>
            <a:r>
              <a:rPr lang="el-GR" dirty="0" smtClean="0"/>
              <a:t>Πώς επικοινωνούν μεταξύ τους (REST API, WebSockets, gRPC).</a:t>
            </a:r>
            <a:endParaRPr lang="en-US" dirty="0"/>
          </a:p>
          <a:p>
            <a:pPr lvl="3"/>
            <a:r>
              <a:rPr lang="el-GR" dirty="0" smtClean="0"/>
              <a:t>Πώς γίνεται η διαχείριση του </a:t>
            </a:r>
            <a:r>
              <a:rPr lang="en-US" dirty="0" smtClean="0"/>
              <a:t>Docker </a:t>
            </a:r>
            <a:r>
              <a:rPr lang="el-GR" dirty="0" smtClean="0"/>
              <a:t>και του </a:t>
            </a:r>
            <a:r>
              <a:rPr lang="en-US" dirty="0" smtClean="0"/>
              <a:t>Kubernetes/Docker Swarm </a:t>
            </a:r>
            <a:r>
              <a:rPr lang="el-GR" dirty="0" smtClean="0"/>
              <a:t>για </a:t>
            </a:r>
            <a:r>
              <a:rPr lang="en-US" dirty="0" smtClean="0"/>
              <a:t>container orchestration.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1067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5" y="74815"/>
            <a:ext cx="10008523" cy="6634943"/>
          </a:xfrm>
        </p:spPr>
      </p:pic>
    </p:spTree>
    <p:extLst>
      <p:ext uri="{BB962C8B-B14F-4D97-AF65-F5344CB8AC3E}">
        <p14:creationId xmlns:p14="http://schemas.microsoft.com/office/powerpoint/2010/main" val="27733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Intersection (</a:t>
            </a:r>
            <a:r>
              <a:rPr lang="el-GR" b="1" dirty="0" smtClean="0"/>
              <a:t>Διασταύρωση) </a:t>
            </a:r>
            <a:r>
              <a:rPr lang="el-GR" dirty="0" smtClean="0">
                <a:sym typeface="Wingdings" panose="05000000000000000000" pitchFamily="2" charset="2"/>
              </a:rPr>
              <a:t> </a:t>
            </a:r>
            <a:r>
              <a:rPr lang="el-GR" dirty="0" smtClean="0"/>
              <a:t>Κρατάει πληροφορίες για τις διασταυρώσεις όπου τοποθετούνται έξυπνα φανάρια.</a:t>
            </a:r>
          </a:p>
          <a:p>
            <a:r>
              <a:rPr lang="en-US" b="1" dirty="0" smtClean="0"/>
              <a:t>Traffic Light (</a:t>
            </a:r>
            <a:r>
              <a:rPr lang="el-GR" b="1" dirty="0" smtClean="0"/>
              <a:t>Φανάρι)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l-GR" dirty="0" smtClean="0"/>
              <a:t>Αντιπροσωπεύει κάθε έξυπνο φανάρι.</a:t>
            </a:r>
            <a:endParaRPr lang="en-US" dirty="0" smtClean="0"/>
          </a:p>
          <a:p>
            <a:r>
              <a:rPr lang="en-US" b="1" dirty="0" smtClean="0"/>
              <a:t>Virtual Sensor (</a:t>
            </a:r>
            <a:r>
              <a:rPr lang="el-GR" b="1" dirty="0" smtClean="0"/>
              <a:t>Εικονικός Αισθητήρας)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l-GR" dirty="0" smtClean="0"/>
              <a:t>Αντιπροσωπεύει αισθητήρες που συλλέγουν δεδομένα κίνησης.</a:t>
            </a:r>
            <a:endParaRPr lang="en-US" dirty="0" smtClean="0"/>
          </a:p>
          <a:p>
            <a:r>
              <a:rPr lang="en-US" b="1" dirty="0" smtClean="0"/>
              <a:t>Traffic Data (</a:t>
            </a:r>
            <a:r>
              <a:rPr lang="el-GR" b="1" dirty="0" smtClean="0"/>
              <a:t>Δεδομένα Κυκλοφορίας)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l-GR" dirty="0" smtClean="0"/>
              <a:t>Αποθηκεύει συγκεντρωτικά στατιστικά της κίνησης.</a:t>
            </a:r>
            <a:endParaRPr lang="en-US" dirty="0" smtClean="0"/>
          </a:p>
          <a:p>
            <a:r>
              <a:rPr lang="en-US" b="1" dirty="0" smtClean="0"/>
              <a:t>Vehicle (</a:t>
            </a:r>
            <a:r>
              <a:rPr lang="el-GR" b="1" dirty="0" smtClean="0"/>
              <a:t>Όχημα)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l-GR" dirty="0" smtClean="0"/>
              <a:t>Αντιπροσωπεύει όλα τα οχήματα (κανονικά &amp; έκτακτης ανάγκης</a:t>
            </a:r>
            <a:r>
              <a:rPr lang="el-GR" dirty="0" smtClean="0"/>
              <a:t>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847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Vehicle Detection (</a:t>
            </a:r>
            <a:r>
              <a:rPr lang="el-GR" b="1" dirty="0"/>
              <a:t>Ανίχνευση Οχημάτων)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Συνδέει οχήματα με αισθητήρες (πολλά προς πολλά συσχέτιση</a:t>
            </a:r>
            <a:r>
              <a:rPr lang="el-GR" dirty="0" smtClean="0">
                <a:sym typeface="Wingdings" panose="05000000000000000000" pitchFamily="2" charset="2"/>
              </a:rPr>
              <a:t>)</a:t>
            </a:r>
            <a:endParaRPr lang="el-GR" b="1" dirty="0" smtClean="0"/>
          </a:p>
          <a:p>
            <a:r>
              <a:rPr lang="en-US" b="1" dirty="0" smtClean="0"/>
              <a:t>Traffic </a:t>
            </a:r>
            <a:r>
              <a:rPr lang="en-US" b="1" dirty="0" smtClean="0"/>
              <a:t>Synchronization (</a:t>
            </a:r>
            <a:r>
              <a:rPr lang="el-GR" b="1" dirty="0" smtClean="0"/>
              <a:t>Συγχρονισμός Φαναριών) </a:t>
            </a:r>
            <a:r>
              <a:rPr lang="el-GR" b="1" dirty="0" smtClean="0">
                <a:sym typeface="Wingdings" panose="05000000000000000000" pitchFamily="2" charset="2"/>
              </a:rPr>
              <a:t> </a:t>
            </a:r>
            <a:r>
              <a:rPr lang="el-GR" dirty="0" smtClean="0"/>
              <a:t>Διαχειρίζεται τον συγχρονισμό πολλαπλών διασταυρώσεων.</a:t>
            </a:r>
          </a:p>
          <a:p>
            <a:r>
              <a:rPr lang="en-US" b="1" dirty="0" smtClean="0"/>
              <a:t>Signal Plan (</a:t>
            </a:r>
            <a:r>
              <a:rPr lang="el-GR" b="1" dirty="0" smtClean="0"/>
              <a:t>Πλάνο Σηματοδότησης) </a:t>
            </a:r>
            <a:r>
              <a:rPr lang="el-GR" b="1" dirty="0" smtClean="0">
                <a:sym typeface="Wingdings" panose="05000000000000000000" pitchFamily="2" charset="2"/>
              </a:rPr>
              <a:t> </a:t>
            </a:r>
            <a:r>
              <a:rPr lang="el-GR" dirty="0" smtClean="0"/>
              <a:t>Αποθηκεύει προγράμματα σηματοδότησης.</a:t>
            </a:r>
          </a:p>
          <a:p>
            <a:r>
              <a:rPr lang="en-US" b="1" dirty="0" smtClean="0"/>
              <a:t>User (</a:t>
            </a:r>
            <a:r>
              <a:rPr lang="el-GR" b="1" dirty="0" smtClean="0"/>
              <a:t>Χρήστης) </a:t>
            </a:r>
            <a:r>
              <a:rPr lang="el-GR" b="1" dirty="0" smtClean="0">
                <a:sym typeface="Wingdings" panose="05000000000000000000" pitchFamily="2" charset="2"/>
              </a:rPr>
              <a:t> </a:t>
            </a:r>
            <a:r>
              <a:rPr lang="el-GR" dirty="0" smtClean="0"/>
              <a:t>Αντιπροσωπεύει χρήστες του συστήματος.</a:t>
            </a:r>
          </a:p>
          <a:p>
            <a:r>
              <a:rPr lang="en-US" b="1" dirty="0" smtClean="0"/>
              <a:t>User Log (</a:t>
            </a:r>
            <a:r>
              <a:rPr lang="el-GR" b="1" dirty="0" smtClean="0"/>
              <a:t>Καταγραφή Χρηστών) </a:t>
            </a:r>
            <a:r>
              <a:rPr lang="el-GR" b="1" dirty="0" smtClean="0">
                <a:sym typeface="Wingdings" panose="05000000000000000000" pitchFamily="2" charset="2"/>
              </a:rPr>
              <a:t> </a:t>
            </a:r>
            <a:r>
              <a:rPr lang="el-GR" dirty="0" smtClean="0"/>
              <a:t>Καταγράφει ενέργειες των χρηστών</a:t>
            </a:r>
            <a:r>
              <a:rPr lang="el-GR" dirty="0" smtClean="0"/>
              <a:t>.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428092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ΣΥΣΧΕΤΙΣΕΙΣ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Δομή Διασταυρώσεων &amp; Φαναριών</a:t>
            </a:r>
          </a:p>
          <a:p>
            <a:pPr lvl="1"/>
            <a:r>
              <a:rPr lang="en-US" dirty="0" smtClean="0"/>
              <a:t>Intersection  </a:t>
            </a:r>
            <a:r>
              <a:rPr lang="en-US" dirty="0" smtClean="0">
                <a:sym typeface="Wingdings" panose="05000000000000000000" pitchFamily="2" charset="2"/>
              </a:rPr>
              <a:t> Traffic Light (1:N)</a:t>
            </a:r>
          </a:p>
          <a:p>
            <a:pPr lvl="2"/>
            <a:r>
              <a:rPr lang="el-GR" dirty="0" smtClean="0"/>
              <a:t>Κάθε διασταύρωση έχει </a:t>
            </a:r>
            <a:r>
              <a:rPr lang="el-GR" b="1" dirty="0" smtClean="0"/>
              <a:t>πολλά</a:t>
            </a:r>
            <a:r>
              <a:rPr lang="el-GR" dirty="0" smtClean="0"/>
              <a:t> φανάρια, αλλά κάθε φανάρι</a:t>
            </a:r>
            <a:r>
              <a:rPr lang="en-US" dirty="0" smtClean="0"/>
              <a:t> </a:t>
            </a:r>
            <a:r>
              <a:rPr lang="el-GR" dirty="0" smtClean="0"/>
              <a:t>ανήκει</a:t>
            </a:r>
            <a:r>
              <a:rPr lang="el-GR" dirty="0" smtClean="0"/>
              <a:t> σε </a:t>
            </a:r>
            <a:r>
              <a:rPr lang="el-GR" b="1" dirty="0" smtClean="0"/>
              <a:t>μία</a:t>
            </a:r>
            <a:r>
              <a:rPr lang="el-GR" dirty="0" smtClean="0"/>
              <a:t> διασταύρωση.</a:t>
            </a:r>
          </a:p>
          <a:p>
            <a:pPr lvl="1"/>
            <a:r>
              <a:rPr lang="en-US" dirty="0" smtClean="0"/>
              <a:t>Traffic Light  </a:t>
            </a:r>
            <a:r>
              <a:rPr lang="en-US" dirty="0" smtClean="0">
                <a:sym typeface="Wingdings" panose="05000000000000000000" pitchFamily="2" charset="2"/>
              </a:rPr>
              <a:t> Signal Plan (1:N)</a:t>
            </a:r>
          </a:p>
          <a:p>
            <a:pPr lvl="2"/>
            <a:r>
              <a:rPr lang="el-GR" dirty="0" smtClean="0"/>
              <a:t>Κάθε φανάρι μπορεί να έχει </a:t>
            </a:r>
            <a:r>
              <a:rPr lang="el-GR" b="1" dirty="0" smtClean="0"/>
              <a:t>πολλά</a:t>
            </a:r>
            <a:r>
              <a:rPr lang="el-GR" dirty="0" smtClean="0"/>
              <a:t> προγράμματα σηματοδότησης, αλλά κάθε πρόγραμμα ανήκει σε </a:t>
            </a:r>
            <a:r>
              <a:rPr lang="el-GR" b="1" dirty="0" smtClean="0"/>
              <a:t>ένα</a:t>
            </a:r>
            <a:r>
              <a:rPr lang="el-GR" dirty="0" smtClean="0"/>
              <a:t> φανάρι.</a:t>
            </a:r>
          </a:p>
          <a:p>
            <a:pPr lvl="1"/>
            <a:r>
              <a:rPr lang="en-US" dirty="0" smtClean="0"/>
              <a:t>Intersection </a:t>
            </a:r>
            <a:r>
              <a:rPr lang="en-US" dirty="0" smtClean="0">
                <a:sym typeface="Wingdings" panose="05000000000000000000" pitchFamily="2" charset="2"/>
              </a:rPr>
              <a:t> Traffic Synchronization (1:N) </a:t>
            </a:r>
          </a:p>
          <a:p>
            <a:pPr lvl="2"/>
            <a:r>
              <a:rPr lang="el-GR" dirty="0" smtClean="0"/>
              <a:t>Μία διασταύρωση μπορεί να έχει </a:t>
            </a:r>
            <a:r>
              <a:rPr lang="el-GR" b="1" dirty="0" smtClean="0"/>
              <a:t>μία ή περισσότερες</a:t>
            </a:r>
            <a:r>
              <a:rPr lang="el-GR" dirty="0" smtClean="0"/>
              <a:t> ρυθμίσεις συγχρονισμού.</a:t>
            </a:r>
          </a:p>
          <a:p>
            <a:pPr lvl="1"/>
            <a:r>
              <a:rPr lang="en-US" dirty="0" smtClean="0"/>
              <a:t>Traffic Light </a:t>
            </a:r>
            <a:r>
              <a:rPr lang="en-US" dirty="0" smtClean="0">
                <a:sym typeface="Wingdings" panose="05000000000000000000" pitchFamily="2" charset="2"/>
              </a:rPr>
              <a:t>  Virtual Sensor (1:N) </a:t>
            </a:r>
          </a:p>
          <a:p>
            <a:pPr lvl="2"/>
            <a:r>
              <a:rPr lang="el-GR" dirty="0"/>
              <a:t>Κάθε φανάρι μπορεί να έχει </a:t>
            </a:r>
            <a:r>
              <a:rPr lang="el-GR" b="1" dirty="0"/>
              <a:t>πολλούς</a:t>
            </a:r>
            <a:r>
              <a:rPr lang="el-GR" dirty="0"/>
              <a:t> αισθητήρες, αλλά κάθε αισθητήρας ανήκει </a:t>
            </a:r>
            <a:r>
              <a:rPr lang="el-GR" b="1" dirty="0"/>
              <a:t>σε ένα φανάρι</a:t>
            </a:r>
            <a:r>
              <a:rPr lang="el-GR" dirty="0"/>
              <a:t>.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3178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829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Γιατί επιλέξαμε αυτά τα διαγράμματα;</vt:lpstr>
      <vt:lpstr>Γιατί επιλέξαμε αυτά τα διαγράμματα;</vt:lpstr>
      <vt:lpstr>PowerPoint Presentation</vt:lpstr>
      <vt:lpstr>Database Schema Diagram (Logical/DATA) ΠΙΝΑΚΕΣ</vt:lpstr>
      <vt:lpstr>Database Schema Diagram (Logical/DATA) ΠΙΝΑΚΕΣ</vt:lpstr>
      <vt:lpstr>Database Schema Diagram (Logical/DATA) ΣΥΣΧΕΤΙΣΕΙΣ</vt:lpstr>
      <vt:lpstr>Database Schema Diagram (Logical/DATA) ΣΥΣΧΕΤΙΣΕΙΣ</vt:lpstr>
      <vt:lpstr>Database Schema Diagram (Logical/DATA) ΣΥΣΧΕΤΙΣΕΙΣ</vt:lpstr>
      <vt:lpstr>Database Schema Diagram (Logical/DATA) ΣΥΣΧΕΤΙΣΕΙΣ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billath131908@gmail.com</dc:creator>
  <cp:lastModifiedBy>billath131908@gmail.com</cp:lastModifiedBy>
  <cp:revision>17</cp:revision>
  <dcterms:created xsi:type="dcterms:W3CDTF">2025-02-26T06:21:39Z</dcterms:created>
  <dcterms:modified xsi:type="dcterms:W3CDTF">2025-02-26T11:45:17Z</dcterms:modified>
</cp:coreProperties>
</file>