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90" r:id="rId9"/>
    <p:sldId id="291" r:id="rId10"/>
    <p:sldId id="292" r:id="rId11"/>
    <p:sldId id="262" r:id="rId12"/>
    <p:sldId id="263" r:id="rId13"/>
    <p:sldId id="264" r:id="rId14"/>
    <p:sldId id="267" r:id="rId15"/>
    <p:sldId id="270" r:id="rId16"/>
    <p:sldId id="266" r:id="rId17"/>
    <p:sldId id="265" r:id="rId18"/>
    <p:sldId id="268" r:id="rId19"/>
    <p:sldId id="269" r:id="rId20"/>
    <p:sldId id="271" r:id="rId21"/>
    <p:sldId id="272" r:id="rId22"/>
    <p:sldId id="273" r:id="rId23"/>
    <p:sldId id="280" r:id="rId24"/>
    <p:sldId id="275" r:id="rId25"/>
    <p:sldId id="281" r:id="rId26"/>
    <p:sldId id="276" r:id="rId27"/>
    <p:sldId id="282" r:id="rId28"/>
    <p:sldId id="277" r:id="rId29"/>
    <p:sldId id="283" r:id="rId30"/>
    <p:sldId id="278" r:id="rId31"/>
    <p:sldId id="284" r:id="rId32"/>
    <p:sldId id="279"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endParaRPr lang="en-US" b="1" dirty="0"/>
          </a:p>
        </p:txBody>
      </p:sp>
      <p:sp>
        <p:nvSpPr>
          <p:cNvPr id="3" name="Content Placeholder 2"/>
          <p:cNvSpPr>
            <a:spLocks noGrp="1"/>
          </p:cNvSpPr>
          <p:nvPr>
            <p:ph idx="1"/>
          </p:nvPr>
        </p:nvSpPr>
        <p:spPr/>
        <p:txBody>
          <a:bodyPr>
            <a:normAutofit/>
          </a:bodyPr>
          <a:lstStyle/>
          <a:p>
            <a:r>
              <a:rPr lang="en-US" b="1" dirty="0" smtClean="0"/>
              <a:t>Intersection (</a:t>
            </a:r>
            <a:r>
              <a:rPr lang="el-GR" b="1" dirty="0" smtClean="0"/>
              <a:t>Διασταύρωση)</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Αποθηκεύει πληροφορίες για κάθε διασταύρωση στο σύστημα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299816904"/>
              </p:ext>
            </p:extLst>
          </p:nvPr>
        </p:nvGraphicFramePr>
        <p:xfrm>
          <a:off x="838200" y="2499218"/>
          <a:ext cx="8127999" cy="2301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7084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a:t>Μοναδικό αναγνωριστικό διασταύρωσης.</a:t>
                      </a:r>
                    </a:p>
                  </a:txBody>
                  <a:tcPr anchor="ctr"/>
                </a:tc>
                <a:extLst>
                  <a:ext uri="{0D108BD9-81ED-4DB2-BD59-A6C34878D82A}">
                    <a16:rowId xmlns:a16="http://schemas.microsoft.com/office/drawing/2014/main" val="2100808702"/>
                  </a:ext>
                </a:extLst>
              </a:tr>
              <a:tr h="370840">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a:t>Όνομα διασταύρωσης.</a:t>
                      </a:r>
                    </a:p>
                  </a:txBody>
                  <a:tcPr anchor="ctr"/>
                </a:tc>
                <a:extLst>
                  <a:ext uri="{0D108BD9-81ED-4DB2-BD59-A6C34878D82A}">
                    <a16:rowId xmlns:a16="http://schemas.microsoft.com/office/drawing/2014/main" val="2039902990"/>
                  </a:ext>
                </a:extLst>
              </a:tr>
              <a:tr h="37084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a:t>Τοποθεσία της διασταύρωσης.</a:t>
                      </a:r>
                    </a:p>
                  </a:txBody>
                  <a:tcPr anchor="ctr"/>
                </a:tc>
                <a:extLst>
                  <a:ext uri="{0D108BD9-81ED-4DB2-BD59-A6C34878D82A}">
                    <a16:rowId xmlns:a16="http://schemas.microsoft.com/office/drawing/2014/main" val="1980669078"/>
                  </a:ext>
                </a:extLst>
              </a:tr>
              <a:tr h="370840">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Αναφορά</a:t>
                      </a:r>
                      <a:r>
                        <a:rPr lang="el-GR" sz="1200" baseline="0" dirty="0" smtClean="0"/>
                        <a:t> στον συγχρονισμό κυκλοφορίας</a:t>
                      </a:r>
                      <a:endParaRPr lang="en-US" sz="1200" dirty="0"/>
                    </a:p>
                  </a:txBody>
                  <a:tcPr anchor="ctr"/>
                </a:tc>
                <a:extLst>
                  <a:ext uri="{0D108BD9-81ED-4DB2-BD59-A6C34878D82A}">
                    <a16:rowId xmlns:a16="http://schemas.microsoft.com/office/drawing/2014/main" val="1979389858"/>
                  </a:ext>
                </a:extLst>
              </a:tr>
              <a:tr h="370840">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Light (</a:t>
            </a:r>
            <a:r>
              <a:rPr lang="el-GR" b="1" dirty="0" smtClean="0"/>
              <a:t>Φανάρι)</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Ορίζει τα φανάρια που ανήκουν σε κάθε διασταύρωση.</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71696078"/>
              </p:ext>
            </p:extLst>
          </p:nvPr>
        </p:nvGraphicFramePr>
        <p:xfrm>
          <a:off x="838200" y="2499218"/>
          <a:ext cx="9348537" cy="3108960"/>
        </p:xfrm>
        <a:graphic>
          <a:graphicData uri="http://schemas.openxmlformats.org/drawingml/2006/table">
            <a:tbl>
              <a:tblPr firstRow="1" bandRow="1">
                <a:tableStyleId>{5C22544A-7EE6-4342-B048-85BDC9FD1C3A}</a:tableStyleId>
              </a:tblPr>
              <a:tblGrid>
                <a:gridCol w="3116179">
                  <a:extLst>
                    <a:ext uri="{9D8B030D-6E8A-4147-A177-3AD203B41FA5}">
                      <a16:colId xmlns:a16="http://schemas.microsoft.com/office/drawing/2014/main" val="4164896431"/>
                    </a:ext>
                  </a:extLst>
                </a:gridCol>
                <a:gridCol w="3116179">
                  <a:extLst>
                    <a:ext uri="{9D8B030D-6E8A-4147-A177-3AD203B41FA5}">
                      <a16:colId xmlns:a16="http://schemas.microsoft.com/office/drawing/2014/main" val="3327479852"/>
                    </a:ext>
                  </a:extLst>
                </a:gridCol>
                <a:gridCol w="3116179">
                  <a:extLst>
                    <a:ext uri="{9D8B030D-6E8A-4147-A177-3AD203B41FA5}">
                      <a16:colId xmlns:a16="http://schemas.microsoft.com/office/drawing/2014/main" val="2796069663"/>
                    </a:ext>
                  </a:extLst>
                </a:gridCol>
              </a:tblGrid>
              <a:tr h="172987">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223655">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a:t>Μοναδικό αναγνωριστικό φαναριού.</a:t>
                      </a:r>
                    </a:p>
                  </a:txBody>
                  <a:tcPr anchor="ctr"/>
                </a:tc>
                <a:extLst>
                  <a:ext uri="{0D108BD9-81ED-4DB2-BD59-A6C34878D82A}">
                    <a16:rowId xmlns:a16="http://schemas.microsoft.com/office/drawing/2014/main" val="2100808702"/>
                  </a:ext>
                </a:extLst>
              </a:tr>
              <a:tr h="319506">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19506">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a:t>Κατεύθυνση του φαναριού (π.χ., Βόρεια, Νότια).</a:t>
                      </a:r>
                    </a:p>
                  </a:txBody>
                  <a:tcPr anchor="ctr"/>
                </a:tc>
                <a:extLst>
                  <a:ext uri="{0D108BD9-81ED-4DB2-BD59-A6C34878D82A}">
                    <a16:rowId xmlns:a16="http://schemas.microsoft.com/office/drawing/2014/main" val="1980669078"/>
                  </a:ext>
                </a:extLst>
              </a:tr>
              <a:tr h="223655">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223655">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177187533"/>
                  </a:ext>
                </a:extLst>
              </a:tr>
              <a:tr h="223655">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741247232"/>
                  </a:ext>
                </a:extLst>
              </a:tr>
              <a:tr h="223655">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2909269227"/>
                  </a:ext>
                </a:extLst>
              </a:tr>
              <a:tr h="223655">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228517324"/>
                  </a:ext>
                </a:extLst>
              </a:tr>
              <a:tr h="223655">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a:t>
            </a:r>
            <a:r>
              <a:rPr lang="en-US" b="1" dirty="0" smtClean="0"/>
              <a:t>Sensor (</a:t>
            </a:r>
            <a:r>
              <a:rPr lang="el-GR" b="1" dirty="0" smtClean="0"/>
              <a:t>Αισθητήρας</a:t>
            </a:r>
            <a:r>
              <a:rPr lang="en-US" b="1" dirty="0" smtClean="0"/>
              <a:t> </a:t>
            </a:r>
            <a:r>
              <a:rPr lang="el-GR" b="1" dirty="0" smtClean="0"/>
              <a:t>Φαναριού)</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την ύπαρξη οχημάτων και άλλων δεδομένων κυκλοφορίας.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625865009"/>
              </p:ext>
            </p:extLst>
          </p:nvPr>
        </p:nvGraphicFramePr>
        <p:xfrm>
          <a:off x="838200" y="2314142"/>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Αναγνωριστικό του αισθητήρα.</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Ανήκει σε διασταύρωση.</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Ανήκει σε συγκεκριμένο φανάρι.</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 αισθητήρα (π.χ., κάμερα, radar).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Data (</a:t>
            </a:r>
            <a:r>
              <a:rPr lang="el-GR" b="1" dirty="0" smtClean="0"/>
              <a:t>Δεδομένα Κυκλοφορίας)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δεδομένα κυκλοφορίας που συλλέγονται από αισθητήρες.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648732589"/>
              </p:ext>
            </p:extLst>
          </p:nvPr>
        </p:nvGraphicFramePr>
        <p:xfrm>
          <a:off x="838200" y="2314145"/>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καταγραφής δεδομένων.</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Αριθμός οχημάτων στη διασταύρωση.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Μέση ταχύτητα κυκλοφορίας.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Επίπεδο κυκλοφοριακής συμφόρησης.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Αισθητήρας που κατέγραψε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lnSpcReduction="10000"/>
          </a:bodyPr>
          <a:lstStyle/>
          <a:p>
            <a:r>
              <a:rPr lang="en-US" b="1" dirty="0" smtClean="0"/>
              <a:t>AI </a:t>
            </a:r>
            <a:r>
              <a:rPr lang="en-US" b="1" dirty="0" smtClean="0"/>
              <a:t>Traffic Prediction </a:t>
            </a:r>
            <a:r>
              <a:rPr lang="en-US" b="1" dirty="0" smtClean="0"/>
              <a:t>(</a:t>
            </a:r>
            <a:r>
              <a:rPr lang="el-GR" b="1" dirty="0" smtClean="0"/>
              <a:t>Αποφάσεις </a:t>
            </a:r>
            <a:r>
              <a:rPr lang="en-US" b="1" dirty="0" smtClean="0"/>
              <a:t>AI</a:t>
            </a:r>
            <a:r>
              <a:rPr lang="el-GR" b="1" dirty="0" smtClean="0"/>
              <a:t>)</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Ο πίνακας χρησιμεύει για την ιστορική ανάλυση των αποφάσεων AI και τη βελτιστοποίηση του συστήματος βασισμένη σε πραγματικά δεδομένα.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090317081"/>
              </p:ext>
            </p:extLst>
          </p:nvPr>
        </p:nvGraphicFramePr>
        <p:xfrm>
          <a:off x="838199" y="2314142"/>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απόφασης.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Προτεινόμενη ενέργεια AI.</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Εμπιστοσύνη του AI στην απόφαση.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Vehicle</a:t>
            </a:r>
            <a:r>
              <a:rPr lang="el-GR" b="1" dirty="0" smtClean="0"/>
              <a:t> </a:t>
            </a:r>
            <a:r>
              <a:rPr lang="en-US" b="1" dirty="0" smtClean="0"/>
              <a:t>Detection (</a:t>
            </a:r>
            <a:r>
              <a:rPr lang="el-GR" b="1" dirty="0" smtClean="0"/>
              <a:t>Ανίχνευση Οχημάτων)</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πότε και πού ανιχνεύθηκε ένα όχημα.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581686379"/>
              </p:ext>
            </p:extLst>
          </p:nvPr>
        </p:nvGraphicFramePr>
        <p:xfrm>
          <a:off x="838201" y="2314142"/>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ανίχνευσης.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Συσχετίζεται με αισθητήρα.</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 ανίχνευσης.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Ταχύτητα οχήματος.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Λωρίδα κυκλοφορίας.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Συσχετισμός με δεδομένα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Weather Conditions</a:t>
            </a:r>
            <a:r>
              <a:rPr lang="el-GR" b="1" dirty="0" smtClean="0"/>
              <a:t> </a:t>
            </a:r>
            <a:r>
              <a:rPr lang="en-US" b="1" dirty="0" smtClean="0"/>
              <a:t>(</a:t>
            </a:r>
            <a:r>
              <a:rPr lang="el-GR" b="1" dirty="0" smtClean="0"/>
              <a:t>Καιρικές Συνθήκες)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στοιχεία των οχημάτων που αναγνωρίζονται από το σύστημα.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4097078826"/>
              </p:ext>
            </p:extLst>
          </p:nvPr>
        </p:nvGraphicFramePr>
        <p:xfrm>
          <a:off x="838200" y="2314142"/>
          <a:ext cx="9653337" cy="3204341"/>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Αναγνωριστικό οχήματος.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Πινακίδα κυκλοφορίας.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Κατηγορία οχήματος (π.χ., Ι.Χ., Λεωφορείο).</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 είναι όχημα έκτακτης ανάγκης.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Υπηρεσία στην οποία ανήκει (αν ισχύει).</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Χρώμα οχήματος.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Κατασκευαστής οχήματος.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Cyclist Detection (</a:t>
            </a:r>
            <a:r>
              <a:rPr lang="el-GR" b="1" dirty="0" smtClean="0"/>
              <a:t>Ανίχνευση Ποδηλάτων)</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Αποθηκεύει προκαθορισμένα σχέδια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726636766"/>
              </p:ext>
            </p:extLst>
          </p:nvPr>
        </p:nvGraphicFramePr>
        <p:xfrm>
          <a:off x="838199" y="2314142"/>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σχεδίου σηματοδότησης.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 σχεδίου.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Διάρκεια εφαρμογής του σχεδίου.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Synchronization (</a:t>
            </a:r>
            <a:r>
              <a:rPr lang="el-GR" b="1" dirty="0" smtClean="0"/>
              <a:t>Συγχρονισμός Κυκλοφορίας)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Ρυθμίζει τον συγχρονισμό φωτεινής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906054023"/>
              </p:ext>
            </p:extLst>
          </p:nvPr>
        </p:nvGraphicFramePr>
        <p:xfrm>
          <a:off x="838199" y="2314141"/>
          <a:ext cx="8530389" cy="2931627"/>
        </p:xfrm>
        <a:graphic>
          <a:graphicData uri="http://schemas.openxmlformats.org/drawingml/2006/table">
            <a:tbl>
              <a:tblPr firstRow="1" bandRow="1">
                <a:tableStyleId>{5C22544A-7EE6-4342-B048-85BDC9FD1C3A}</a:tableStyleId>
              </a:tblPr>
              <a:tblGrid>
                <a:gridCol w="2843463">
                  <a:extLst>
                    <a:ext uri="{9D8B030D-6E8A-4147-A177-3AD203B41FA5}">
                      <a16:colId xmlns:a16="http://schemas.microsoft.com/office/drawing/2014/main" val="4164896431"/>
                    </a:ext>
                  </a:extLst>
                </a:gridCol>
                <a:gridCol w="2843463">
                  <a:extLst>
                    <a:ext uri="{9D8B030D-6E8A-4147-A177-3AD203B41FA5}">
                      <a16:colId xmlns:a16="http://schemas.microsoft.com/office/drawing/2014/main" val="3327479852"/>
                    </a:ext>
                  </a:extLst>
                </a:gridCol>
                <a:gridCol w="2843463">
                  <a:extLst>
                    <a:ext uri="{9D8B030D-6E8A-4147-A177-3AD203B41FA5}">
                      <a16:colId xmlns:a16="http://schemas.microsoft.com/office/drawing/2014/main" val="2796069663"/>
                    </a:ext>
                  </a:extLst>
                </a:gridCol>
              </a:tblGrid>
              <a:tr h="600903">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776908">
                <a:tc>
                  <a:txBody>
                    <a:bodyPr/>
                    <a:lstStyle/>
                    <a:p>
                      <a:pPr>
                        <a:lnSpc>
                          <a:spcPct val="115000"/>
                        </a:lnSpc>
                        <a:spcAft>
                          <a:spcPts val="0"/>
                        </a:spcAft>
                      </a:pPr>
                      <a:r>
                        <a:rPr lang="el-GR" sz="1200">
                          <a:effectLst/>
                          <a:latin typeface="+mn-lt"/>
                          <a:ea typeface="Times New Roman" panose="02020603050405020304" pitchFamily="18" charset="0"/>
                        </a:rPr>
                        <a:t>SyncID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συγχρονισμού.</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776908">
                <a:tc>
                  <a:txBody>
                    <a:bodyPr/>
                    <a:lstStyle/>
                    <a:p>
                      <a:pPr>
                        <a:lnSpc>
                          <a:spcPct val="115000"/>
                        </a:lnSpc>
                        <a:spcAft>
                          <a:spcPts val="0"/>
                        </a:spcAft>
                      </a:pPr>
                      <a:r>
                        <a:rPr lang="el-GR" sz="1200">
                          <a:effectLst/>
                          <a:latin typeface="+mn-lt"/>
                          <a:ea typeface="Times New Roman" panose="02020603050405020304" pitchFamily="18" charset="0"/>
                        </a:rPr>
                        <a:t>Timestamp</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DATETIME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776908">
                <a:tc>
                  <a:txBody>
                    <a:bodyPr/>
                    <a:lstStyle/>
                    <a:p>
                      <a:pPr>
                        <a:lnSpc>
                          <a:spcPct val="115000"/>
                        </a:lnSpc>
                        <a:spcAft>
                          <a:spcPts val="0"/>
                        </a:spcAft>
                      </a:pPr>
                      <a:r>
                        <a:rPr lang="el-GR" sz="1200">
                          <a:effectLst/>
                          <a:latin typeface="+mn-lt"/>
                          <a:ea typeface="Times New Roman" panose="02020603050405020304" pitchFamily="18" charset="0"/>
                        </a:rPr>
                        <a:t>LinkedIntersections</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TEXT</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Συνδεδεμένες διασταυρώσεις.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a:t>
            </a:r>
            <a:r>
              <a:rPr lang="el-GR" b="1" dirty="0" smtClean="0"/>
              <a:t>Χρήστης)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Ο πίνακας επιτρέπει τον έλεγχο πρόσβασης και διατηρεί δεδομένα σχετικά με την αυθεντικοποίηση των χρηστών.</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090006247"/>
              </p:ext>
            </p:extLst>
          </p:nvPr>
        </p:nvGraphicFramePr>
        <p:xfrm>
          <a:off x="838199" y="2314142"/>
          <a:ext cx="9460834" cy="3114901"/>
        </p:xfrm>
        <a:graphic>
          <a:graphicData uri="http://schemas.openxmlformats.org/drawingml/2006/table">
            <a:tbl>
              <a:tblPr firstRow="1" bandRow="1">
                <a:tableStyleId>{5C22544A-7EE6-4342-B048-85BDC9FD1C3A}</a:tableStyleId>
              </a:tblPr>
              <a:tblGrid>
                <a:gridCol w="3206369">
                  <a:extLst>
                    <a:ext uri="{9D8B030D-6E8A-4147-A177-3AD203B41FA5}">
                      <a16:colId xmlns:a16="http://schemas.microsoft.com/office/drawing/2014/main" val="4164896431"/>
                    </a:ext>
                  </a:extLst>
                </a:gridCol>
                <a:gridCol w="3206369">
                  <a:extLst>
                    <a:ext uri="{9D8B030D-6E8A-4147-A177-3AD203B41FA5}">
                      <a16:colId xmlns:a16="http://schemas.microsoft.com/office/drawing/2014/main" val="3327479852"/>
                    </a:ext>
                  </a:extLst>
                </a:gridCol>
                <a:gridCol w="3048096">
                  <a:extLst>
                    <a:ext uri="{9D8B030D-6E8A-4147-A177-3AD203B41FA5}">
                      <a16:colId xmlns:a16="http://schemas.microsoft.com/office/drawing/2014/main" val="2796069663"/>
                    </a:ext>
                  </a:extLst>
                </a:gridCol>
              </a:tblGrid>
              <a:tr h="307657">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97770">
                <a:tc>
                  <a:txBody>
                    <a:bodyPr/>
                    <a:lstStyle/>
                    <a:p>
                      <a:pPr>
                        <a:lnSpc>
                          <a:spcPct val="115000"/>
                        </a:lnSpc>
                        <a:spcAft>
                          <a:spcPts val="0"/>
                        </a:spcAft>
                      </a:pPr>
                      <a:r>
                        <a:rPr lang="el-GR" sz="1200">
                          <a:effectLst/>
                          <a:latin typeface="+mn-lt"/>
                          <a:ea typeface="Times New Roman" panose="02020603050405020304" pitchFamily="18" charset="0"/>
                        </a:rPr>
                        <a:t>UserID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Μοναδικό αναγνωριστικό χρήστη.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97770">
                <a:tc>
                  <a:txBody>
                    <a:bodyPr/>
                    <a:lstStyle/>
                    <a:p>
                      <a:pPr>
                        <a:lnSpc>
                          <a:spcPct val="115000"/>
                        </a:lnSpc>
                        <a:spcAft>
                          <a:spcPts val="0"/>
                        </a:spcAft>
                      </a:pPr>
                      <a:r>
                        <a:rPr lang="el-GR" sz="1200">
                          <a:effectLst/>
                          <a:latin typeface="+mn-lt"/>
                          <a:ea typeface="Times New Roman" panose="02020603050405020304" pitchFamily="18" charset="0"/>
                        </a:rPr>
                        <a:t>Username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Όνομα χρήστη για login.</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97770">
                <a:tc>
                  <a:txBody>
                    <a:bodyPr/>
                    <a:lstStyle/>
                    <a:p>
                      <a:pPr>
                        <a:lnSpc>
                          <a:spcPct val="115000"/>
                        </a:lnSpc>
                        <a:spcAft>
                          <a:spcPts val="0"/>
                        </a:spcAft>
                      </a:pPr>
                      <a:r>
                        <a:rPr lang="el-GR" sz="1200">
                          <a:effectLst/>
                          <a:latin typeface="+mn-lt"/>
                          <a:ea typeface="Times New Roman" panose="02020603050405020304" pitchFamily="18" charset="0"/>
                        </a:rPr>
                        <a:t>PasswordHash</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Κρυπτογραφημένος κωδικός πρόσβασης.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97770">
                <a:tc>
                  <a:txBody>
                    <a:bodyPr/>
                    <a:lstStyle/>
                    <a:p>
                      <a:pPr>
                        <a:lnSpc>
                          <a:spcPct val="115000"/>
                        </a:lnSpc>
                        <a:spcAft>
                          <a:spcPts val="0"/>
                        </a:spcAft>
                      </a:pPr>
                      <a:r>
                        <a:rPr lang="el-GR" sz="1200">
                          <a:effectLst/>
                          <a:latin typeface="+mn-lt"/>
                          <a:ea typeface="Times New Roman" panose="02020603050405020304" pitchFamily="18" charset="0"/>
                        </a:rPr>
                        <a:t>Email</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Ηλεκτρονική διεύθυνση χρήστη.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97770">
                <a:tc>
                  <a:txBody>
                    <a:bodyPr/>
                    <a:lstStyle/>
                    <a:p>
                      <a:pPr>
                        <a:lnSpc>
                          <a:spcPct val="115000"/>
                        </a:lnSpc>
                        <a:spcAft>
                          <a:spcPts val="0"/>
                        </a:spcAft>
                      </a:pPr>
                      <a:r>
                        <a:rPr lang="el-GR" sz="1200">
                          <a:effectLst/>
                          <a:latin typeface="+mn-lt"/>
                          <a:ea typeface="Times New Roman" panose="02020603050405020304" pitchFamily="18" charset="0"/>
                        </a:rPr>
                        <a:t>RoleID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Ρόλος χρήστη (συσχετίζεται με τον πίνακα User Role).</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97770">
                <a:tc>
                  <a:txBody>
                    <a:bodyPr/>
                    <a:lstStyle/>
                    <a:p>
                      <a:pPr>
                        <a:lnSpc>
                          <a:spcPct val="115000"/>
                        </a:lnSpc>
                        <a:spcAft>
                          <a:spcPts val="0"/>
                        </a:spcAft>
                      </a:pPr>
                      <a:r>
                        <a:rPr lang="el-GR" sz="1200">
                          <a:effectLst/>
                          <a:latin typeface="+mn-lt"/>
                          <a:ea typeface="Times New Roman" panose="02020603050405020304" pitchFamily="18" charset="0"/>
                        </a:rPr>
                        <a:t>CreatedAt</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DATETIME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Ημερομηνία δημιουργίας του λογαριασμού.</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97770">
                <a:tc>
                  <a:txBody>
                    <a:bodyPr/>
                    <a:lstStyle/>
                    <a:p>
                      <a:pPr>
                        <a:lnSpc>
                          <a:spcPct val="115000"/>
                        </a:lnSpc>
                        <a:spcAft>
                          <a:spcPts val="0"/>
                        </a:spcAft>
                      </a:pPr>
                      <a:r>
                        <a:rPr lang="el-GR" sz="1200">
                          <a:effectLst/>
                          <a:latin typeface="+mn-lt"/>
                          <a:ea typeface="Times New Roman" panose="02020603050405020304" pitchFamily="18" charset="0"/>
                        </a:rPr>
                        <a:t>LastLogin</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DATETIME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Τελευταία είσοδος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Log (</a:t>
            </a:r>
            <a:r>
              <a:rPr lang="el-GR" b="1" dirty="0"/>
              <a:t>Καταγραφή Δραστηριοτήτων Χρήστη</a:t>
            </a:r>
            <a:r>
              <a:rPr lang="el-GR" b="1" dirty="0" smtClean="0"/>
              <a:t>)</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Χρησιμοποιείται για </a:t>
            </a:r>
            <a:r>
              <a:rPr lang="el-GR" sz="1400" dirty="0" smtClean="0"/>
              <a:t>τον έλεγχο ενεργειών των χρηστών του συστήματος.</a:t>
            </a:r>
          </a:p>
        </p:txBody>
      </p:sp>
      <p:graphicFrame>
        <p:nvGraphicFramePr>
          <p:cNvPr id="11" name="Table 10"/>
          <p:cNvGraphicFramePr>
            <a:graphicFrameLocks noGrp="1"/>
          </p:cNvGraphicFramePr>
          <p:nvPr>
            <p:extLst>
              <p:ext uri="{D42A27DB-BD31-4B8C-83A1-F6EECF244321}">
                <p14:modId xmlns:p14="http://schemas.microsoft.com/office/powerpoint/2010/main" val="3222343761"/>
              </p:ext>
            </p:extLst>
          </p:nvPr>
        </p:nvGraphicFramePr>
        <p:xfrm>
          <a:off x="838199" y="2314140"/>
          <a:ext cx="8626644" cy="3156217"/>
        </p:xfrm>
        <a:graphic>
          <a:graphicData uri="http://schemas.openxmlformats.org/drawingml/2006/table">
            <a:tbl>
              <a:tblPr firstRow="1" bandRow="1">
                <a:tableStyleId>{5C22544A-7EE6-4342-B048-85BDC9FD1C3A}</a:tableStyleId>
              </a:tblPr>
              <a:tblGrid>
                <a:gridCol w="2923654">
                  <a:extLst>
                    <a:ext uri="{9D8B030D-6E8A-4147-A177-3AD203B41FA5}">
                      <a16:colId xmlns:a16="http://schemas.microsoft.com/office/drawing/2014/main" val="4164896431"/>
                    </a:ext>
                  </a:extLst>
                </a:gridCol>
                <a:gridCol w="2923654">
                  <a:extLst>
                    <a:ext uri="{9D8B030D-6E8A-4147-A177-3AD203B41FA5}">
                      <a16:colId xmlns:a16="http://schemas.microsoft.com/office/drawing/2014/main" val="3327479852"/>
                    </a:ext>
                  </a:extLst>
                </a:gridCol>
                <a:gridCol w="2779336">
                  <a:extLst>
                    <a:ext uri="{9D8B030D-6E8A-4147-A177-3AD203B41FA5}">
                      <a16:colId xmlns:a16="http://schemas.microsoft.com/office/drawing/2014/main" val="2796069663"/>
                    </a:ext>
                  </a:extLst>
                </a:gridCol>
              </a:tblGrid>
              <a:tr h="376560">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86853">
                <a:tc>
                  <a:txBody>
                    <a:bodyPr/>
                    <a:lstStyle/>
                    <a:p>
                      <a:pPr>
                        <a:lnSpc>
                          <a:spcPct val="115000"/>
                        </a:lnSpc>
                        <a:spcAft>
                          <a:spcPts val="0"/>
                        </a:spcAft>
                      </a:pPr>
                      <a:r>
                        <a:rPr lang="el-GR" sz="1200" dirty="0">
                          <a:effectLst/>
                          <a:latin typeface="+mn-lt"/>
                          <a:ea typeface="Times New Roman" panose="02020603050405020304" pitchFamily="18" charset="0"/>
                        </a:rPr>
                        <a:t>LogID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καταγραφής.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86853">
                <a:tc>
                  <a:txBody>
                    <a:bodyPr/>
                    <a:lstStyle/>
                    <a:p>
                      <a:pPr>
                        <a:lnSpc>
                          <a:spcPct val="115000"/>
                        </a:lnSpc>
                        <a:spcAft>
                          <a:spcPts val="0"/>
                        </a:spcAft>
                      </a:pPr>
                      <a:r>
                        <a:rPr lang="el-GR" sz="1200">
                          <a:effectLst/>
                          <a:latin typeface="+mn-lt"/>
                          <a:ea typeface="Times New Roman" panose="02020603050405020304" pitchFamily="18" charset="0"/>
                        </a:rPr>
                        <a:t>UserID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Ο χρήστης που πραγματοποίησε την ενέργεια.</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86853">
                <a:tc>
                  <a:txBody>
                    <a:bodyPr/>
                    <a:lstStyle/>
                    <a:p>
                      <a:pPr>
                        <a:lnSpc>
                          <a:spcPct val="115000"/>
                        </a:lnSpc>
                        <a:spcAft>
                          <a:spcPts val="0"/>
                        </a:spcAft>
                      </a:pPr>
                      <a:r>
                        <a:rPr lang="el-GR" sz="1200">
                          <a:effectLst/>
                          <a:latin typeface="+mn-lt"/>
                          <a:ea typeface="Times New Roman" panose="02020603050405020304" pitchFamily="18" charset="0"/>
                        </a:rPr>
                        <a:t>RoleID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Ο ρόλος του χρήστη εκείνη τη στιγμή.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86853">
                <a:tc>
                  <a:txBody>
                    <a:bodyPr/>
                    <a:lstStyle/>
                    <a:p>
                      <a:pPr>
                        <a:lnSpc>
                          <a:spcPct val="115000"/>
                        </a:lnSpc>
                        <a:spcAft>
                          <a:spcPts val="0"/>
                        </a:spcAft>
                      </a:pPr>
                      <a:r>
                        <a:rPr lang="el-GR" sz="1200">
                          <a:effectLst/>
                          <a:latin typeface="+mn-lt"/>
                          <a:ea typeface="Times New Roman" panose="02020603050405020304" pitchFamily="18" charset="0"/>
                        </a:rPr>
                        <a:t>ActionType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TEXT</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 της ενέργειας (π.χ., "Αλλαγή διάρκειας πράσινου φαναριού").</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832245">
                <a:tc>
                  <a:txBody>
                    <a:bodyPr/>
                    <a:lstStyle/>
                    <a:p>
                      <a:pPr>
                        <a:lnSpc>
                          <a:spcPct val="115000"/>
                        </a:lnSpc>
                        <a:spcAft>
                          <a:spcPts val="0"/>
                        </a:spcAft>
                      </a:pPr>
                      <a:r>
                        <a:rPr lang="el-GR" sz="1200">
                          <a:effectLst/>
                          <a:latin typeface="+mn-lt"/>
                          <a:ea typeface="Times New Roman" panose="02020603050405020304" pitchFamily="18" charset="0"/>
                        </a:rPr>
                        <a:t>Timestamp</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DATETIME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Χρονική στιγμή εκτέλεσης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Role (</a:t>
            </a:r>
            <a:r>
              <a:rPr lang="el-GR" b="1" dirty="0" smtClean="0"/>
              <a:t>Ρόλοι Χρηστών)</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Ελέγχει τι μπορεί να κάνει κάθε </a:t>
            </a:r>
            <a:r>
              <a:rPr lang="el-GR" sz="1400" dirty="0" smtClean="0"/>
              <a:t>ρόλος </a:t>
            </a:r>
            <a:r>
              <a:rPr lang="el-GR" sz="1400" dirty="0"/>
              <a:t>στο σύστημα</a:t>
            </a:r>
            <a:r>
              <a:rPr lang="el-GR" sz="1400" dirty="0" smtClean="0"/>
              <a:t>.</a:t>
            </a:r>
          </a:p>
        </p:txBody>
      </p:sp>
      <p:graphicFrame>
        <p:nvGraphicFramePr>
          <p:cNvPr id="11" name="Table 10"/>
          <p:cNvGraphicFramePr>
            <a:graphicFrameLocks noGrp="1"/>
          </p:cNvGraphicFramePr>
          <p:nvPr>
            <p:extLst>
              <p:ext uri="{D42A27DB-BD31-4B8C-83A1-F6EECF244321}">
                <p14:modId xmlns:p14="http://schemas.microsoft.com/office/powerpoint/2010/main" val="119208019"/>
              </p:ext>
            </p:extLst>
          </p:nvPr>
        </p:nvGraphicFramePr>
        <p:xfrm>
          <a:off x="838199" y="2314142"/>
          <a:ext cx="6717632" cy="3066712"/>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l-GR" sz="1200">
                          <a:effectLst/>
                          <a:latin typeface="+mn-lt"/>
                          <a:ea typeface="Times New Roman" panose="02020603050405020304" pitchFamily="18" charset="0"/>
                        </a:rPr>
                        <a:t>RoleID</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ρόλου.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l-GR" sz="1200">
                          <a:effectLst/>
                          <a:latin typeface="+mn-lt"/>
                          <a:ea typeface="Times New Roman" panose="02020603050405020304" pitchFamily="18" charset="0"/>
                        </a:rPr>
                        <a:t>Name</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Όνομα ρόλου (π.χ., "Διαχειριστής", "Τεχνικός", "Αναλυτής").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l-GR" sz="1200">
                          <a:effectLst/>
                          <a:latin typeface="+mn-lt"/>
                          <a:ea typeface="Times New Roman" panose="02020603050405020304" pitchFamily="18" charset="0"/>
                        </a:rPr>
                        <a:t>Permissions</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TEXT</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Δικαιώματα που σχετίζονται με τον ρόλο (π.χ., "Μπορεί να αλλάξει ρυθμίσεις σηματοδότησης").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Δομή Διασταυρώσεων &amp; Φαναριών</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7698" y="2385753"/>
            <a:ext cx="4379846" cy="4132237"/>
          </a:xfrm>
          <a:prstGeom prst="rect">
            <a:avLst/>
          </a:prstGeom>
        </p:spPr>
      </p:pic>
    </p:spTree>
    <p:extLst>
      <p:ext uri="{BB962C8B-B14F-4D97-AF65-F5344CB8AC3E}">
        <p14:creationId xmlns:p14="http://schemas.microsoft.com/office/powerpoint/2010/main" val="1936273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Δομή Διασταυρώσεων &amp; Φαναριών</a:t>
            </a:r>
          </a:p>
          <a:p>
            <a:pPr lvl="1"/>
            <a:r>
              <a:rPr lang="en-US" b="1" dirty="0" smtClean="0"/>
              <a:t>Intersection </a:t>
            </a:r>
            <a:r>
              <a:rPr lang="en-US" b="1" dirty="0" smtClean="0">
                <a:sym typeface="Wingdings" panose="05000000000000000000" pitchFamily="2" charset="2"/>
              </a:rPr>
              <a:t> Traffic Light (1:N)</a:t>
            </a:r>
          </a:p>
          <a:p>
            <a:pPr lvl="2"/>
            <a:r>
              <a:rPr lang="el-GR" sz="2400" dirty="0"/>
              <a:t>Μία διασταύρωση (</a:t>
            </a:r>
            <a:r>
              <a:rPr lang="en-US" sz="2400" dirty="0"/>
              <a:t>Intersection) </a:t>
            </a:r>
            <a:r>
              <a:rPr lang="el-GR" sz="2400" dirty="0"/>
              <a:t>μπορεί να έχει πολλά φανάρια (</a:t>
            </a:r>
            <a:r>
              <a:rPr lang="en-US" sz="2400" dirty="0"/>
              <a:t>Traffic Light).</a:t>
            </a:r>
          </a:p>
          <a:p>
            <a:pPr lvl="2"/>
            <a:r>
              <a:rPr lang="el-GR" sz="2400" dirty="0"/>
              <a:t>Κάθε φανάρι ανήκει σε μία διασταύρωση.</a:t>
            </a:r>
          </a:p>
          <a:p>
            <a:pPr lvl="2"/>
            <a:r>
              <a:rPr lang="el-GR" sz="2400" dirty="0"/>
              <a:t>Ξένο Κλειδί (</a:t>
            </a:r>
            <a:r>
              <a:rPr lang="en-US" sz="2400" dirty="0"/>
              <a:t>FK): </a:t>
            </a:r>
            <a:r>
              <a:rPr lang="en-US" sz="2400" dirty="0" err="1"/>
              <a:t>IntersectionID</a:t>
            </a:r>
            <a:r>
              <a:rPr lang="en-US" sz="2400" dirty="0"/>
              <a:t> </a:t>
            </a:r>
            <a:r>
              <a:rPr lang="el-GR" sz="2400" dirty="0"/>
              <a:t>στο </a:t>
            </a:r>
            <a:r>
              <a:rPr lang="en-US" sz="2400" dirty="0"/>
              <a:t>Traffic Light.</a:t>
            </a:r>
          </a:p>
          <a:p>
            <a:pPr lvl="1"/>
            <a:r>
              <a:rPr lang="en-US" b="1" dirty="0"/>
              <a:t>Intersection → Traffic Synchronization (1:N</a:t>
            </a:r>
            <a:r>
              <a:rPr lang="en-US" b="1" dirty="0" smtClean="0"/>
              <a:t>)</a:t>
            </a:r>
          </a:p>
          <a:p>
            <a:pPr lvl="2"/>
            <a:r>
              <a:rPr lang="el-GR" sz="2400" dirty="0"/>
              <a:t>Κάθε διασταύρωση μπορεί να συμμετέχει σε πολλαπλές διαδικασίες συγχρονισμού φαναριών (Traffic Synchronization).</a:t>
            </a:r>
          </a:p>
          <a:p>
            <a:pPr lvl="2"/>
            <a:r>
              <a:rPr lang="el-GR" sz="2400" dirty="0"/>
              <a:t>Ξένο Κλειδί (FK): SyncID στο Intersection.</a:t>
            </a:r>
          </a:p>
          <a:p>
            <a:pPr lvl="2"/>
            <a:endParaRPr lang="el-GR" sz="1400" b="1" dirty="0" smtClean="0"/>
          </a:p>
        </p:txBody>
      </p:sp>
    </p:spTree>
    <p:extLst>
      <p:ext uri="{BB962C8B-B14F-4D97-AF65-F5344CB8AC3E}">
        <p14:creationId xmlns:p14="http://schemas.microsoft.com/office/powerpoint/2010/main" val="1530740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Δεδομένα Κυκλοφορίας &amp; Αισθητήρες</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732" y="2402378"/>
            <a:ext cx="4504536" cy="4249877"/>
          </a:xfrm>
          <a:prstGeom prst="rect">
            <a:avLst/>
          </a:prstGeom>
        </p:spPr>
      </p:pic>
    </p:spTree>
    <p:extLst>
      <p:ext uri="{BB962C8B-B14F-4D97-AF65-F5344CB8AC3E}">
        <p14:creationId xmlns:p14="http://schemas.microsoft.com/office/powerpoint/2010/main" val="25529186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smtClean="0"/>
              <a:t>Δεδομένα Κυκλοφορίας &amp; Αισθητήρες</a:t>
            </a:r>
          </a:p>
          <a:p>
            <a:pPr lvl="1"/>
            <a:r>
              <a:rPr lang="en-US" b="1" dirty="0" smtClean="0"/>
              <a:t>Virtual Sensor → Traffic Data (1:N)</a:t>
            </a:r>
            <a:endParaRPr lang="el-GR" b="1" dirty="0" smtClean="0"/>
          </a:p>
          <a:p>
            <a:pPr lvl="2"/>
            <a:r>
              <a:rPr lang="el-GR" sz="2400" dirty="0"/>
              <a:t>Κάθε εικονικός αισθητήρας (</a:t>
            </a:r>
            <a:r>
              <a:rPr lang="en-US" sz="2400" dirty="0"/>
              <a:t>Virtual Sensor) </a:t>
            </a:r>
            <a:r>
              <a:rPr lang="el-GR" sz="2400" dirty="0"/>
              <a:t>συλλέγει δεδομένα (</a:t>
            </a:r>
            <a:r>
              <a:rPr lang="en-US" sz="2400" dirty="0"/>
              <a:t>Traffic Data).</a:t>
            </a:r>
          </a:p>
          <a:p>
            <a:pPr lvl="2"/>
            <a:r>
              <a:rPr lang="el-GR" sz="2400" dirty="0"/>
              <a:t>Πολλά </a:t>
            </a:r>
            <a:r>
              <a:rPr lang="en-US" sz="2400" dirty="0"/>
              <a:t>Traffic Data </a:t>
            </a:r>
            <a:r>
              <a:rPr lang="el-GR" sz="2400" dirty="0"/>
              <a:t>μπορούν να σχετίζονται με έναν αισθητήρα.</a:t>
            </a:r>
          </a:p>
          <a:p>
            <a:pPr lvl="2"/>
            <a:r>
              <a:rPr lang="el-GR" sz="2400" dirty="0"/>
              <a:t>Ξένο Κλειδί (</a:t>
            </a:r>
            <a:r>
              <a:rPr lang="en-US" sz="2400" dirty="0"/>
              <a:t>FK): </a:t>
            </a:r>
            <a:r>
              <a:rPr lang="en-US" sz="2400" dirty="0" err="1"/>
              <a:t>VirtualSensorID</a:t>
            </a:r>
            <a:r>
              <a:rPr lang="en-US" sz="2400" dirty="0"/>
              <a:t> </a:t>
            </a:r>
            <a:r>
              <a:rPr lang="el-GR" sz="2400" dirty="0"/>
              <a:t>στο </a:t>
            </a:r>
            <a:r>
              <a:rPr lang="en-US" sz="2400" dirty="0"/>
              <a:t>Traffic Data</a:t>
            </a:r>
            <a:r>
              <a:rPr lang="en-US" sz="2400" dirty="0" smtClean="0"/>
              <a:t>.</a:t>
            </a:r>
            <a:endParaRPr lang="el-GR" sz="2400" dirty="0" smtClean="0"/>
          </a:p>
          <a:p>
            <a:pPr lvl="1"/>
            <a:r>
              <a:rPr lang="en-US" sz="2800" b="1" dirty="0"/>
              <a:t>Virtual Sensor → Vehicle Detection (1:N</a:t>
            </a:r>
            <a:r>
              <a:rPr lang="en-US" sz="2800" b="1" dirty="0" smtClean="0"/>
              <a:t>)</a:t>
            </a:r>
            <a:endParaRPr lang="el-GR" sz="2800" b="1" dirty="0" smtClean="0"/>
          </a:p>
          <a:p>
            <a:pPr lvl="2"/>
            <a:r>
              <a:rPr lang="el-GR" sz="2400" dirty="0"/>
              <a:t>Κάθε αισθητήρας μπορεί να ανιχνεύσει πολλαπλά οχήματα μέσω της οντότητας </a:t>
            </a:r>
            <a:r>
              <a:rPr lang="en-US" sz="2400" dirty="0"/>
              <a:t>Vehicle Detection.</a:t>
            </a:r>
          </a:p>
          <a:p>
            <a:pPr lvl="2"/>
            <a:r>
              <a:rPr lang="el-GR" sz="2400" dirty="0"/>
              <a:t>Ξένο Κλειδί (</a:t>
            </a:r>
            <a:r>
              <a:rPr lang="en-US" sz="2400" dirty="0"/>
              <a:t>FK): </a:t>
            </a:r>
            <a:r>
              <a:rPr lang="en-US" sz="2400" dirty="0" err="1"/>
              <a:t>VirtualSensorID</a:t>
            </a:r>
            <a:r>
              <a:rPr lang="en-US" sz="2400" dirty="0"/>
              <a:t> </a:t>
            </a:r>
            <a:r>
              <a:rPr lang="el-GR" sz="2400" dirty="0"/>
              <a:t>στο </a:t>
            </a:r>
            <a:r>
              <a:rPr lang="en-US" sz="2400" dirty="0"/>
              <a:t>Vehicle Detection</a:t>
            </a:r>
            <a:r>
              <a:rPr lang="en-US" sz="2400" dirty="0" smtClean="0"/>
              <a:t>.</a:t>
            </a:r>
            <a:endParaRPr lang="el-GR" sz="2400" dirty="0" smtClean="0"/>
          </a:p>
          <a:p>
            <a:pPr lvl="1"/>
            <a:r>
              <a:rPr lang="en-US" sz="2800" b="1" dirty="0"/>
              <a:t>Intersection → Traffic Data (1:N</a:t>
            </a:r>
            <a:r>
              <a:rPr lang="en-US" sz="2800" b="1" dirty="0" smtClean="0"/>
              <a:t>)</a:t>
            </a:r>
            <a:endParaRPr lang="el-GR" sz="2800" b="1" dirty="0" smtClean="0"/>
          </a:p>
          <a:p>
            <a:pPr lvl="2"/>
            <a:r>
              <a:rPr lang="el-GR" sz="2400" dirty="0"/>
              <a:t>Κάθε διασταύρωση (Intersection) μπορεί να έχει πολλαπλά σύνολα δεδομένων κυκλοφορίας (Traffic Data) που συλλέγονται σε διαφορετικές χρονικές στιγμές</a:t>
            </a:r>
            <a:r>
              <a:rPr lang="el-GR" sz="2400" dirty="0" smtClean="0"/>
              <a:t>.</a:t>
            </a:r>
          </a:p>
          <a:p>
            <a:pPr lvl="2"/>
            <a:r>
              <a:rPr lang="el-GR" sz="2400" dirty="0"/>
              <a:t>Ξένο Κλειδί (</a:t>
            </a:r>
            <a:r>
              <a:rPr lang="en-US" sz="2400" dirty="0"/>
              <a:t>FK): </a:t>
            </a:r>
            <a:r>
              <a:rPr lang="en-US" sz="2400" dirty="0" err="1" smtClean="0"/>
              <a:t>IntersectionID</a:t>
            </a:r>
            <a:r>
              <a:rPr lang="en-US" sz="2400" dirty="0" smtClean="0"/>
              <a:t> </a:t>
            </a:r>
            <a:r>
              <a:rPr lang="el-GR" sz="2400" dirty="0"/>
              <a:t>στο </a:t>
            </a:r>
            <a:r>
              <a:rPr lang="en-US" sz="2400" dirty="0" smtClean="0"/>
              <a:t>Traffic Data</a:t>
            </a:r>
            <a:endParaRPr lang="el-GR" sz="2400" b="1" dirty="0" smtClean="0"/>
          </a:p>
        </p:txBody>
      </p:sp>
    </p:spTree>
    <p:extLst>
      <p:ext uri="{BB962C8B-B14F-4D97-AF65-F5344CB8AC3E}">
        <p14:creationId xmlns:p14="http://schemas.microsoft.com/office/powerpoint/2010/main" val="1540099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Ανίχνευση Οχημάτων</a:t>
            </a:r>
            <a:endParaRPr lang="el-GR"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192" y="2283896"/>
            <a:ext cx="4571038" cy="4312620"/>
          </a:xfrm>
          <a:prstGeom prst="rect">
            <a:avLst/>
          </a:prstGeom>
        </p:spPr>
      </p:pic>
    </p:spTree>
    <p:extLst>
      <p:ext uri="{BB962C8B-B14F-4D97-AF65-F5344CB8AC3E}">
        <p14:creationId xmlns:p14="http://schemas.microsoft.com/office/powerpoint/2010/main" val="2070849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Ανίχνευση Οχημάτων</a:t>
            </a:r>
          </a:p>
          <a:p>
            <a:pPr lvl="1"/>
            <a:r>
              <a:rPr lang="en-US" sz="2800" b="1" dirty="0"/>
              <a:t>Vehicle → Vehicle Detection (1:N</a:t>
            </a:r>
            <a:r>
              <a:rPr lang="en-US" sz="2800" b="1" dirty="0" smtClean="0"/>
              <a:t>)</a:t>
            </a:r>
            <a:endParaRPr lang="el-GR" sz="2800" b="1" dirty="0" smtClean="0"/>
          </a:p>
          <a:p>
            <a:pPr lvl="2"/>
            <a:r>
              <a:rPr lang="el-GR" sz="2400" dirty="0"/>
              <a:t>Ένα όχημα (Vehicle) μπορεί να ανιχνευθεί πολλές φορές από διαφορετικούς αισθητήρες.</a:t>
            </a:r>
          </a:p>
          <a:p>
            <a:pPr lvl="2"/>
            <a:r>
              <a:rPr lang="el-GR" sz="2400" dirty="0"/>
              <a:t>Ξένο Κλειδί (FK): VehicleID στο Vehicle Detection</a:t>
            </a:r>
            <a:r>
              <a:rPr lang="el-GR" sz="2400" dirty="0" smtClean="0"/>
              <a:t>.</a:t>
            </a:r>
          </a:p>
          <a:p>
            <a:pPr lvl="1"/>
            <a:r>
              <a:rPr lang="en-US" sz="2800" b="1" dirty="0"/>
              <a:t>Vehicle Detection → Traffic Data (</a:t>
            </a:r>
            <a:r>
              <a:rPr lang="en-US" sz="2800" b="1" dirty="0" smtClean="0"/>
              <a:t>1:N)</a:t>
            </a:r>
            <a:r>
              <a:rPr lang="el-GR" sz="2800" b="1" dirty="0" smtClean="0"/>
              <a:t> </a:t>
            </a:r>
          </a:p>
          <a:p>
            <a:pPr lvl="2"/>
            <a:r>
              <a:rPr lang="el-GR" sz="2400" dirty="0"/>
              <a:t>Κάθε ανίχνευση συσχετίζεται με τα δεδομένα κυκλοφορίας της χρονικής στιγμής.</a:t>
            </a:r>
          </a:p>
          <a:p>
            <a:pPr lvl="2"/>
            <a:r>
              <a:rPr lang="el-GR" sz="2400" dirty="0"/>
              <a:t>Ξένο Κλειδί (FK): TrafficDataID στο Vehicle Detection.</a:t>
            </a:r>
            <a:endParaRPr lang="el-GR" sz="2400" dirty="0" smtClean="0"/>
          </a:p>
        </p:txBody>
      </p:sp>
    </p:spTree>
    <p:extLst>
      <p:ext uri="{BB962C8B-B14F-4D97-AF65-F5344CB8AC3E}">
        <p14:creationId xmlns:p14="http://schemas.microsoft.com/office/powerpoint/2010/main" val="3977463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Σύστημα Διαχείρισης Σηματοδότησης</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637" y="2335876"/>
            <a:ext cx="4562726" cy="4304778"/>
          </a:xfrm>
          <a:prstGeom prst="rect">
            <a:avLst/>
          </a:prstGeom>
        </p:spPr>
      </p:pic>
    </p:spTree>
    <p:extLst>
      <p:ext uri="{BB962C8B-B14F-4D97-AF65-F5344CB8AC3E}">
        <p14:creationId xmlns:p14="http://schemas.microsoft.com/office/powerpoint/2010/main" val="233731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smtClean="0"/>
              <a:t>Σύστημα Διαχείρισης Σηματοδότησης</a:t>
            </a:r>
          </a:p>
          <a:p>
            <a:pPr lvl="1"/>
            <a:r>
              <a:rPr lang="it-IT" sz="2800" b="1" dirty="0"/>
              <a:t>Traffic Data → AI Decision Log (1:N</a:t>
            </a:r>
            <a:r>
              <a:rPr lang="it-IT" sz="2800" b="1" dirty="0" smtClean="0"/>
              <a:t>)</a:t>
            </a:r>
            <a:endParaRPr lang="el-GR" sz="2800" b="1" dirty="0" smtClean="0"/>
          </a:p>
          <a:p>
            <a:pPr lvl="2"/>
            <a:r>
              <a:rPr lang="el-GR" sz="2400" dirty="0"/>
              <a:t>Τα δεδομένα κυκλοφορίας χρησιμοποιούνται για τη λήψη πολλαπλών αποφάσεων AI.</a:t>
            </a:r>
          </a:p>
          <a:p>
            <a:pPr lvl="2"/>
            <a:r>
              <a:rPr lang="el-GR" sz="2400" dirty="0"/>
              <a:t>Ξένο Κλειδί (FK): TrafficDataID στο AI Decision Log</a:t>
            </a:r>
            <a:r>
              <a:rPr lang="el-GR" sz="2400" dirty="0" smtClean="0"/>
              <a:t>.</a:t>
            </a:r>
          </a:p>
          <a:p>
            <a:pPr lvl="1"/>
            <a:r>
              <a:rPr lang="en-US" sz="2800" b="1" dirty="0"/>
              <a:t>Signal Plan → Traffic Light (1:N</a:t>
            </a:r>
            <a:r>
              <a:rPr lang="en-US" sz="2800" b="1" dirty="0" smtClean="0"/>
              <a:t>)</a:t>
            </a:r>
            <a:r>
              <a:rPr lang="el-GR" sz="2800" b="1" dirty="0" smtClean="0"/>
              <a:t> ?</a:t>
            </a:r>
          </a:p>
          <a:p>
            <a:pPr lvl="2"/>
            <a:r>
              <a:rPr lang="el-GR" sz="2400" dirty="0"/>
              <a:t>Ένα Signal Plan μπορεί να συνδέεται με πολλά Traffic Data, καθώς κάθε σχέδιο σηματοδότησης μπορεί να εφαρμόζεται σε διαφορετικές χρονικές στιγμές και σε διαφορετικές συνθήκες κυκλοφορίας</a:t>
            </a:r>
            <a:r>
              <a:rPr lang="el-GR" sz="2400" dirty="0" smtClean="0"/>
              <a:t>.</a:t>
            </a:r>
          </a:p>
          <a:p>
            <a:pPr lvl="2"/>
            <a:r>
              <a:rPr lang="el-GR" sz="2400" dirty="0"/>
              <a:t>Κάθε εγγραφή Traffic Data αντιστοιχεί σε ένα Signal Plan, δηλαδή τα δεδομένα κυκλοφορίας συλλέγονται ενώ εφαρμόζεται ένα συγκεκριμένο σχέδιο σηματοδότησης.</a:t>
            </a:r>
          </a:p>
          <a:p>
            <a:pPr lvl="2"/>
            <a:r>
              <a:rPr lang="el-GR" sz="2400" dirty="0" smtClean="0"/>
              <a:t>Ξένο Κλειδί (</a:t>
            </a:r>
            <a:r>
              <a:rPr lang="en-US" sz="2400" dirty="0" smtClean="0"/>
              <a:t>FK): </a:t>
            </a:r>
            <a:r>
              <a:rPr lang="en-US" sz="2400" dirty="0" err="1" smtClean="0"/>
              <a:t>PlanID</a:t>
            </a:r>
            <a:r>
              <a:rPr lang="en-US" sz="2400" dirty="0" smtClean="0"/>
              <a:t> </a:t>
            </a:r>
            <a:r>
              <a:rPr lang="el-GR" sz="2400" dirty="0" smtClean="0"/>
              <a:t>στο </a:t>
            </a:r>
            <a:r>
              <a:rPr lang="en-US" sz="2400" dirty="0" smtClean="0"/>
              <a:t>Traffic Light.</a:t>
            </a:r>
            <a:endParaRPr lang="el-GR" sz="2400" dirty="0" smtClean="0"/>
          </a:p>
        </p:txBody>
      </p:sp>
    </p:spTree>
    <p:extLst>
      <p:ext uri="{BB962C8B-B14F-4D97-AF65-F5344CB8AC3E}">
        <p14:creationId xmlns:p14="http://schemas.microsoft.com/office/powerpoint/2010/main" val="1760841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Διαχείριση Χρηστών</a:t>
            </a:r>
            <a:endParaRPr lang="el-GR"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732" y="2360814"/>
            <a:ext cx="4504536" cy="4249877"/>
          </a:xfrm>
          <a:prstGeom prst="rect">
            <a:avLst/>
          </a:prstGeom>
        </p:spPr>
      </p:pic>
    </p:spTree>
    <p:extLst>
      <p:ext uri="{BB962C8B-B14F-4D97-AF65-F5344CB8AC3E}">
        <p14:creationId xmlns:p14="http://schemas.microsoft.com/office/powerpoint/2010/main" val="3943682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smtClean="0"/>
              <a:t>Διαχείριση Χρηστών</a:t>
            </a:r>
          </a:p>
          <a:p>
            <a:pPr lvl="1"/>
            <a:r>
              <a:rPr lang="en-US" sz="2800" b="1" dirty="0"/>
              <a:t>User → User Log (1:N</a:t>
            </a:r>
            <a:r>
              <a:rPr lang="en-US" sz="2800" b="1" dirty="0" smtClean="0"/>
              <a:t>)</a:t>
            </a:r>
            <a:endParaRPr lang="el-GR" sz="2800" b="1" dirty="0" smtClean="0"/>
          </a:p>
          <a:p>
            <a:pPr lvl="2"/>
            <a:r>
              <a:rPr lang="el-GR" sz="2400" dirty="0"/>
              <a:t>Ένας χρήστης (User) μπορεί να έχει πολλαπλές καταγραφές ενεργειών στο User Log.</a:t>
            </a:r>
          </a:p>
          <a:p>
            <a:pPr lvl="2"/>
            <a:r>
              <a:rPr lang="el-GR" sz="2400" dirty="0"/>
              <a:t>Ξένο Κλειδί (FK): UserID στο User Log</a:t>
            </a:r>
            <a:r>
              <a:rPr lang="el-GR" sz="2400" dirty="0" smtClean="0"/>
              <a:t>.</a:t>
            </a:r>
          </a:p>
          <a:p>
            <a:pPr lvl="1"/>
            <a:r>
              <a:rPr lang="en-US" sz="2800" b="1" dirty="0"/>
              <a:t>User → User Role (N:1</a:t>
            </a:r>
            <a:r>
              <a:rPr lang="en-US" sz="2800" b="1" dirty="0" smtClean="0"/>
              <a:t>)</a:t>
            </a:r>
            <a:r>
              <a:rPr lang="el-GR" sz="2800" b="1" dirty="0" smtClean="0"/>
              <a:t> </a:t>
            </a:r>
          </a:p>
          <a:p>
            <a:pPr lvl="2"/>
            <a:r>
              <a:rPr lang="el-GR" sz="2400" dirty="0"/>
              <a:t>Κάθε χρήστης έχει έναν ρόλο (User Role).</a:t>
            </a:r>
          </a:p>
          <a:p>
            <a:pPr lvl="2"/>
            <a:r>
              <a:rPr lang="el-GR" sz="2400" dirty="0"/>
              <a:t>Ένας ρόλος μπορεί να ανατίθεται σε πολλούς χρήστες.</a:t>
            </a:r>
          </a:p>
          <a:p>
            <a:pPr lvl="2"/>
            <a:r>
              <a:rPr lang="el-GR" sz="2400" dirty="0"/>
              <a:t>Ξένο Κλειδί (FK): RoleID στο User</a:t>
            </a:r>
            <a:r>
              <a:rPr lang="el-GR" sz="2400" dirty="0" smtClean="0"/>
              <a:t>.</a:t>
            </a:r>
          </a:p>
          <a:p>
            <a:pPr lvl="1"/>
            <a:r>
              <a:rPr lang="pt-BR" sz="2800" b="1" dirty="0"/>
              <a:t>User Log → User Role (N:1</a:t>
            </a:r>
            <a:r>
              <a:rPr lang="pt-BR" sz="2800" b="1" dirty="0" smtClean="0"/>
              <a:t>)</a:t>
            </a:r>
            <a:endParaRPr lang="el-GR" sz="2800" b="1" dirty="0" smtClean="0"/>
          </a:p>
          <a:p>
            <a:pPr lvl="2"/>
            <a:r>
              <a:rPr lang="el-GR" sz="2400" dirty="0"/>
              <a:t>Κάθε καταγραφή ενεργειών (User Log) σχετίζεται με τον ρόλο του χρήστη εκείνη τη στιγμή.</a:t>
            </a:r>
          </a:p>
          <a:p>
            <a:pPr lvl="2"/>
            <a:r>
              <a:rPr lang="el-GR" sz="2400" dirty="0"/>
              <a:t>Ξένο Κλειδί (FK): RoleID στο User Log.</a:t>
            </a:r>
            <a:endParaRPr lang="el-GR" sz="2400" dirty="0" smtClean="0"/>
          </a:p>
        </p:txBody>
      </p:sp>
    </p:spTree>
    <p:extLst>
      <p:ext uri="{BB962C8B-B14F-4D97-AF65-F5344CB8AC3E}">
        <p14:creationId xmlns:p14="http://schemas.microsoft.com/office/powerpoint/2010/main" val="1296786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1769</Words>
  <Application>Microsoft Office PowerPoint</Application>
  <PresentationFormat>Widescreen</PresentationFormat>
  <Paragraphs>427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FUNCTION – Microservices Architecture Diagram</vt:lpstr>
      <vt:lpstr>NETWORK – UML Deployment Diagram</vt:lpstr>
      <vt:lpstr>PEOPLE – UML Sequence Diagram</vt:lpstr>
      <vt:lpstr>DATA - Database Schema Diagram</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43</cp:revision>
  <dcterms:created xsi:type="dcterms:W3CDTF">2025-02-26T06:21:39Z</dcterms:created>
  <dcterms:modified xsi:type="dcterms:W3CDTF">2025-03-07T17:52:55Z</dcterms:modified>
</cp:coreProperties>
</file>