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74" r:id="rId4"/>
    <p:sldId id="287" r:id="rId5"/>
    <p:sldId id="288" r:id="rId6"/>
    <p:sldId id="260" r:id="rId7"/>
    <p:sldId id="289" r:id="rId8"/>
    <p:sldId id="263" r:id="rId9"/>
    <p:sldId id="262" r:id="rId10"/>
    <p:sldId id="264" r:id="rId11"/>
    <p:sldId id="267" r:id="rId12"/>
    <p:sldId id="270" r:id="rId13"/>
    <p:sldId id="266" r:id="rId14"/>
    <p:sldId id="265" r:id="rId15"/>
    <p:sldId id="268" r:id="rId16"/>
    <p:sldId id="293" r:id="rId17"/>
    <p:sldId id="294" r:id="rId18"/>
    <p:sldId id="269" r:id="rId19"/>
    <p:sldId id="271" r:id="rId20"/>
    <p:sldId id="272" r:id="rId21"/>
    <p:sldId id="273" r:id="rId22"/>
    <p:sldId id="301" r:id="rId23"/>
    <p:sldId id="296" r:id="rId24"/>
    <p:sldId id="302" r:id="rId25"/>
    <p:sldId id="297" r:id="rId26"/>
    <p:sldId id="303" r:id="rId27"/>
    <p:sldId id="298" r:id="rId28"/>
    <p:sldId id="304" r:id="rId29"/>
    <p:sldId id="299" r:id="rId30"/>
    <p:sldId id="305" r:id="rId31"/>
    <p:sldId id="300" r:id="rId32"/>
    <p:sldId id="290"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291" r:id="rId46"/>
    <p:sldId id="292" r:id="rId47"/>
    <p:sldId id="28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24581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30004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567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64755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07344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84FAF3-4BF0-4EBE-AF03-EDB583BD7E9E}"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64739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84FAF3-4BF0-4EBE-AF03-EDB583BD7E9E}" type="datetimeFigureOut">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8511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84FAF3-4BF0-4EBE-AF03-EDB583BD7E9E}"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5959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4FAF3-4BF0-4EBE-AF03-EDB583BD7E9E}" type="datetimeFigureOut">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1552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45625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93235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4FAF3-4BF0-4EBE-AF03-EDB583BD7E9E}" type="datetimeFigureOut">
              <a:rPr lang="en-US" smtClean="0"/>
              <a:t>3/10/2025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2B0A6-A80D-4120-B234-66050F95C031}" type="slidenum">
              <a:rPr lang="en-US" smtClean="0"/>
              <a:t>‹#›</a:t>
            </a:fld>
            <a:endParaRPr lang="en-US"/>
          </a:p>
        </p:txBody>
      </p:sp>
    </p:spTree>
    <p:extLst>
      <p:ext uri="{BB962C8B-B14F-4D97-AF65-F5344CB8AC3E}">
        <p14:creationId xmlns:p14="http://schemas.microsoft.com/office/powerpoint/2010/main" val="19405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effectLst>
                  <a:outerShdw blurRad="38100" dist="38100" dir="2700000" algn="tl">
                    <a:srgbClr val="000000">
                      <a:alpha val="43137"/>
                    </a:srgbClr>
                  </a:outerShdw>
                </a:effectLst>
              </a:rPr>
              <a:t>ΣΥΣΤΗΜΑ ΕΞΥΠΝΩΝ ΦΑΝΑΡΙΩΝ</a:t>
            </a:r>
            <a:endParaRPr lang="en-US" b="1"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p:txBody>
          <a:bodyPr/>
          <a:lstStyle/>
          <a:p>
            <a:endParaRPr lang="el-GR" dirty="0" smtClean="0"/>
          </a:p>
          <a:p>
            <a:endParaRPr lang="el-GR" dirty="0"/>
          </a:p>
          <a:p>
            <a:endParaRPr lang="el-GR" dirty="0" smtClean="0"/>
          </a:p>
          <a:p>
            <a:endParaRPr lang="el-GR" dirty="0"/>
          </a:p>
          <a:p>
            <a:endParaRPr lang="el-GR" dirty="0" smtClean="0"/>
          </a:p>
          <a:p>
            <a:endParaRPr lang="el-GR" dirty="0"/>
          </a:p>
          <a:p>
            <a:endParaRPr lang="el-GR" dirty="0" smtClean="0"/>
          </a:p>
          <a:p>
            <a:pPr marL="0" indent="0" algn="ctr">
              <a:buNone/>
            </a:pPr>
            <a:r>
              <a:rPr lang="el-GR" i="1" dirty="0" smtClean="0">
                <a:effectLst>
                  <a:outerShdw blurRad="38100" dist="38100" dir="2700000" algn="tl">
                    <a:srgbClr val="000000">
                      <a:alpha val="43137"/>
                    </a:srgbClr>
                  </a:outerShdw>
                </a:effectLst>
              </a:rPr>
              <a:t>ΑΘΑΝΑΣΙΟΥ ΒΑΣΙΛΕΙΟΣ ΕΥΑΓΓΕΛΟΣ - 19390005</a:t>
            </a:r>
            <a:endParaRPr lang="en-US" i="1"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535" y="1653660"/>
            <a:ext cx="3698333" cy="3482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584" y="2056647"/>
            <a:ext cx="4762500" cy="2676525"/>
          </a:xfrm>
          <a:prstGeom prst="rect">
            <a:avLst/>
          </a:prstGeom>
        </p:spPr>
      </p:pic>
    </p:spTree>
    <p:extLst>
      <p:ext uri="{BB962C8B-B14F-4D97-AF65-F5344CB8AC3E}">
        <p14:creationId xmlns:p14="http://schemas.microsoft.com/office/powerpoint/2010/main" val="3117487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Sensor (</a:t>
            </a:r>
            <a:r>
              <a:rPr lang="el-GR" sz="2400" b="1" dirty="0" smtClean="0"/>
              <a:t>Αισθητήρας</a:t>
            </a:r>
            <a:r>
              <a:rPr lang="en-US" sz="2400" b="1" dirty="0" smtClean="0"/>
              <a:t> </a:t>
            </a:r>
            <a:r>
              <a:rPr lang="el-GR" sz="2400" b="1" dirty="0" smtClean="0"/>
              <a:t>Φαναριού)</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πληροφορίες αισθητήρων που σχετίζονται με τους φωτεινούς σηματοδότες</a:t>
            </a:r>
            <a:r>
              <a:rPr lang="el-GR" dirty="0">
                <a:sym typeface="Wingdings" panose="05000000000000000000" pitchFamily="2" charset="2"/>
              </a:rPr>
              <a:t>.</a:t>
            </a:r>
            <a:endParaRPr lang="en-US"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3956358110"/>
              </p:ext>
            </p:extLst>
          </p:nvPr>
        </p:nvGraphicFramePr>
        <p:xfrm>
          <a:off x="838200" y="2802659"/>
          <a:ext cx="8127999" cy="337430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4896431"/>
                    </a:ext>
                  </a:extLst>
                </a:gridCol>
                <a:gridCol w="2709333">
                  <a:extLst>
                    <a:ext uri="{9D8B030D-6E8A-4147-A177-3AD203B41FA5}">
                      <a16:colId xmlns:a16="http://schemas.microsoft.com/office/drawing/2014/main" val="3327479852"/>
                    </a:ext>
                  </a:extLst>
                </a:gridCol>
                <a:gridCol w="2709333">
                  <a:extLst>
                    <a:ext uri="{9D8B030D-6E8A-4147-A177-3AD203B41FA5}">
                      <a16:colId xmlns:a16="http://schemas.microsoft.com/office/drawing/2014/main" val="2796069663"/>
                    </a:ext>
                  </a:extLst>
                </a:gridCol>
              </a:tblGrid>
              <a:tr h="393611">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Πεδίο</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έναν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726998">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(FK)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που σχετίζεται με τον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726998">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sensorType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(‘camera’, ‘radar’, ‘motion’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Τύπος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lastDataTimestamp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των τελευταίων καταγεγραμμένων δεδομένων.</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508899">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s</a:t>
                      </a:r>
                      <a:r>
                        <a:rPr lang="el-GR" sz="1200" dirty="0" smtClean="0">
                          <a:effectLst/>
                          <a:latin typeface="Calibri" panose="020F0502020204030204" pitchFamily="34" charset="0"/>
                          <a:ea typeface="Times New Roman" panose="02020603050405020304" pitchFamily="18" charset="0"/>
                        </a:rPr>
                        <a:t>tatus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Κατάσταση λειτουργίας του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bl>
          </a:graphicData>
        </a:graphic>
      </p:graphicFrame>
    </p:spTree>
    <p:extLst>
      <p:ext uri="{BB962C8B-B14F-4D97-AF65-F5344CB8AC3E}">
        <p14:creationId xmlns:p14="http://schemas.microsoft.com/office/powerpoint/2010/main" val="2288593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Data (</a:t>
            </a:r>
            <a:r>
              <a:rPr lang="el-GR" sz="2400" b="1" dirty="0" smtClean="0"/>
              <a:t>Δεδομένα Κυκλοφορίας) </a:t>
            </a:r>
            <a:r>
              <a:rPr lang="el-GR" sz="2400" b="1" dirty="0">
                <a:sym typeface="Wingdings" panose="05000000000000000000" pitchFamily="2" charset="2"/>
              </a:rPr>
              <a:t> </a:t>
            </a:r>
            <a:r>
              <a:rPr lang="el-GR" sz="2400" dirty="0">
                <a:sym typeface="Wingdings" panose="05000000000000000000" pitchFamily="2" charset="2"/>
              </a:rPr>
              <a:t>Αποθηκεύει συγκεντρωτικά δεδομένα κίνησης από αισθητήρες.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684420249"/>
              </p:ext>
            </p:extLst>
          </p:nvPr>
        </p:nvGraphicFramePr>
        <p:xfrm>
          <a:off x="838200" y="2795409"/>
          <a:ext cx="8754978" cy="3252466"/>
        </p:xfrm>
        <a:graphic>
          <a:graphicData uri="http://schemas.openxmlformats.org/drawingml/2006/table">
            <a:tbl>
              <a:tblPr firstRow="1" bandRow="1">
                <a:tableStyleId>{5C22544A-7EE6-4342-B048-85BDC9FD1C3A}</a:tableStyleId>
              </a:tblPr>
              <a:tblGrid>
                <a:gridCol w="2918326">
                  <a:extLst>
                    <a:ext uri="{9D8B030D-6E8A-4147-A177-3AD203B41FA5}">
                      <a16:colId xmlns:a16="http://schemas.microsoft.com/office/drawing/2014/main" val="4164896431"/>
                    </a:ext>
                  </a:extLst>
                </a:gridCol>
                <a:gridCol w="2918326">
                  <a:extLst>
                    <a:ext uri="{9D8B030D-6E8A-4147-A177-3AD203B41FA5}">
                      <a16:colId xmlns:a16="http://schemas.microsoft.com/office/drawing/2014/main" val="3327479852"/>
                    </a:ext>
                  </a:extLst>
                </a:gridCol>
                <a:gridCol w="2918326">
                  <a:extLst>
                    <a:ext uri="{9D8B030D-6E8A-4147-A177-3AD203B41FA5}">
                      <a16:colId xmlns:a16="http://schemas.microsoft.com/office/drawing/2014/main" val="2796069663"/>
                    </a:ext>
                  </a:extLst>
                </a:gridCol>
              </a:tblGrid>
              <a:tr h="329678">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dataId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δεδομένων κυκλοφορίας.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σύλλεγξε τα δεδομένα.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a:t>
                      </a:r>
                      <a:r>
                        <a:rPr lang="en-US" sz="120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κοντά στο σημείο συλλογής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trafficDensity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πυκνότητα των οχημάτων στην παρακολουθούμενη περιοχή.</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averageSpeed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FLOAT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μέση ταχύτητα των οχημάτων.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καταγραφή των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1392350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AI Traffic Prediction (</a:t>
            </a:r>
            <a:r>
              <a:rPr lang="el-GR" sz="2400" b="1" dirty="0" smtClean="0"/>
              <a:t>Αποφάσεις </a:t>
            </a:r>
            <a:r>
              <a:rPr lang="en-US" sz="2400" b="1" dirty="0" smtClean="0"/>
              <a:t>AI</a:t>
            </a:r>
            <a:r>
              <a:rPr lang="el-GR" sz="2400" b="1" dirty="0" smtClean="0"/>
              <a:t>) </a:t>
            </a:r>
            <a:r>
              <a:rPr lang="el-GR" sz="2400" b="1" dirty="0">
                <a:sym typeface="Wingdings" panose="05000000000000000000" pitchFamily="2" charset="2"/>
              </a:rPr>
              <a:t></a:t>
            </a:r>
            <a:r>
              <a:rPr lang="el-GR" b="1" dirty="0">
                <a:sym typeface="Wingdings" panose="05000000000000000000" pitchFamily="2" charset="2"/>
              </a:rPr>
              <a:t> </a:t>
            </a:r>
            <a:r>
              <a:rPr lang="el-GR" sz="2400" dirty="0">
                <a:sym typeface="Wingdings" panose="05000000000000000000" pitchFamily="2" charset="2"/>
              </a:rPr>
              <a:t>Αποθηκεύει προβλέψεις συμφόρησης με βάση την τεχνητή νοημοσύνη για τα φανάρια κυκλοφορίας.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574035771"/>
              </p:ext>
            </p:extLst>
          </p:nvPr>
        </p:nvGraphicFramePr>
        <p:xfrm>
          <a:off x="838200" y="2866928"/>
          <a:ext cx="8722897" cy="3059961"/>
        </p:xfrm>
        <a:graphic>
          <a:graphicData uri="http://schemas.openxmlformats.org/drawingml/2006/table">
            <a:tbl>
              <a:tblPr firstRow="1" bandRow="1">
                <a:tableStyleId>{5C22544A-7EE6-4342-B048-85BDC9FD1C3A}</a:tableStyleId>
              </a:tblPr>
              <a:tblGrid>
                <a:gridCol w="2956275">
                  <a:extLst>
                    <a:ext uri="{9D8B030D-6E8A-4147-A177-3AD203B41FA5}">
                      <a16:colId xmlns:a16="http://schemas.microsoft.com/office/drawing/2014/main" val="4164896431"/>
                    </a:ext>
                  </a:extLst>
                </a:gridCol>
                <a:gridCol w="2956275">
                  <a:extLst>
                    <a:ext uri="{9D8B030D-6E8A-4147-A177-3AD203B41FA5}">
                      <a16:colId xmlns:a16="http://schemas.microsoft.com/office/drawing/2014/main" val="3327479852"/>
                    </a:ext>
                  </a:extLst>
                </a:gridCol>
                <a:gridCol w="2810347">
                  <a:extLst>
                    <a:ext uri="{9D8B030D-6E8A-4147-A177-3AD203B41FA5}">
                      <a16:colId xmlns:a16="http://schemas.microsoft.com/office/drawing/2014/main" val="2796069663"/>
                    </a:ext>
                  </a:extLst>
                </a:gridCol>
              </a:tblGrid>
              <a:tr h="495813">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predictedCongestionLevel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Προβλεπόμενο επίπεδο συμφόρησης βάσει AI.</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οποία έγινε η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289256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Vehicle</a:t>
            </a:r>
            <a:r>
              <a:rPr lang="el-GR" sz="2400" b="1" dirty="0" smtClean="0"/>
              <a:t> </a:t>
            </a:r>
            <a:r>
              <a:rPr lang="en-US" sz="2400" b="1" dirty="0" smtClean="0"/>
              <a:t>Detection (</a:t>
            </a:r>
            <a:r>
              <a:rPr lang="el-GR" sz="2400" b="1" dirty="0" smtClean="0"/>
              <a:t>Ανίχνευση Οχημάτων)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τα οχήματα που ανιχνεύονται στους φωτεινούς σηματοδότες.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1298961260"/>
              </p:ext>
            </p:extLst>
          </p:nvPr>
        </p:nvGraphicFramePr>
        <p:xfrm>
          <a:off x="838200" y="2748033"/>
          <a:ext cx="9011652" cy="3236425"/>
        </p:xfrm>
        <a:graphic>
          <a:graphicData uri="http://schemas.openxmlformats.org/drawingml/2006/table">
            <a:tbl>
              <a:tblPr firstRow="1" bandRow="1">
                <a:tableStyleId>{5C22544A-7EE6-4342-B048-85BDC9FD1C3A}</a:tableStyleId>
              </a:tblPr>
              <a:tblGrid>
                <a:gridCol w="3003884">
                  <a:extLst>
                    <a:ext uri="{9D8B030D-6E8A-4147-A177-3AD203B41FA5}">
                      <a16:colId xmlns:a16="http://schemas.microsoft.com/office/drawing/2014/main" val="4164896431"/>
                    </a:ext>
                  </a:extLst>
                </a:gridCol>
                <a:gridCol w="3003884">
                  <a:extLst>
                    <a:ext uri="{9D8B030D-6E8A-4147-A177-3AD203B41FA5}">
                      <a16:colId xmlns:a16="http://schemas.microsoft.com/office/drawing/2014/main" val="3327479852"/>
                    </a:ext>
                  </a:extLst>
                </a:gridCol>
                <a:gridCol w="3003884">
                  <a:extLst>
                    <a:ext uri="{9D8B030D-6E8A-4147-A177-3AD203B41FA5}">
                      <a16:colId xmlns:a16="http://schemas.microsoft.com/office/drawing/2014/main" val="2796069663"/>
                    </a:ext>
                  </a:extLst>
                </a:gridCol>
              </a:tblGrid>
              <a:tr h="328051">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αριθμός των οχημάτων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του οχήματος που ανιχνεύθηκε (π.χ. αυτοκίνητο, λεωφορείο, μοτοσικλέτα).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372477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Weather Conditions</a:t>
            </a:r>
            <a:r>
              <a:rPr lang="el-GR" sz="2400" b="1" dirty="0" smtClean="0"/>
              <a:t> </a:t>
            </a:r>
            <a:r>
              <a:rPr lang="en-US" sz="2400" b="1" dirty="0" smtClean="0"/>
              <a:t>(</a:t>
            </a:r>
            <a:r>
              <a:rPr lang="el-GR" sz="2400" b="1" dirty="0" smtClean="0"/>
              <a:t>Καιρικές Συνθήκες)</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Διατηρεί τις καιρικές συνθήκες που επηρεάζουν την κυκλοφορία.</a:t>
            </a:r>
            <a:endParaRPr lang="en-US" sz="2400" dirty="0" smtClean="0"/>
          </a:p>
          <a:p>
            <a:pPr marL="0" indent="0">
              <a:buNone/>
            </a:pPr>
            <a:endParaRPr lang="en-US" sz="2400"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468108042"/>
              </p:ext>
            </p:extLst>
          </p:nvPr>
        </p:nvGraphicFramePr>
        <p:xfrm>
          <a:off x="838200" y="2844285"/>
          <a:ext cx="9653337" cy="3303035"/>
        </p:xfrm>
        <a:graphic>
          <a:graphicData uri="http://schemas.openxmlformats.org/drawingml/2006/table">
            <a:tbl>
              <a:tblPr firstRow="1" bandRow="1">
                <a:tableStyleId>{5C22544A-7EE6-4342-B048-85BDC9FD1C3A}</a:tableStyleId>
              </a:tblPr>
              <a:tblGrid>
                <a:gridCol w="3217779">
                  <a:extLst>
                    <a:ext uri="{9D8B030D-6E8A-4147-A177-3AD203B41FA5}">
                      <a16:colId xmlns:a16="http://schemas.microsoft.com/office/drawing/2014/main" val="4164896431"/>
                    </a:ext>
                  </a:extLst>
                </a:gridCol>
                <a:gridCol w="3217779">
                  <a:extLst>
                    <a:ext uri="{9D8B030D-6E8A-4147-A177-3AD203B41FA5}">
                      <a16:colId xmlns:a16="http://schemas.microsoft.com/office/drawing/2014/main" val="3327479852"/>
                    </a:ext>
                  </a:extLst>
                </a:gridCol>
                <a:gridCol w="3217779">
                  <a:extLst>
                    <a:ext uri="{9D8B030D-6E8A-4147-A177-3AD203B41FA5}">
                      <a16:colId xmlns:a16="http://schemas.microsoft.com/office/drawing/2014/main" val="2796069663"/>
                    </a:ext>
                  </a:extLst>
                </a:gridCol>
              </a:tblGrid>
              <a:tr h="287166">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Πεδίο</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Τύπος</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weatherId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αισθητήρας που συλλέγει δεδομένα καιρού</a:t>
                      </a:r>
                      <a:r>
                        <a:rPr lang="en-US" sz="1200" dirty="0" smtClean="0">
                          <a:effectLst/>
                          <a:latin typeface="Calibri" panose="020F050202020403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lightId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κοντά στον αισθητήρα.</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temperature</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Θερμοκρασία σε βαθμούς.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humidity</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Ποσοστό υγρασίας.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rainIntensity</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Επίπεδο έντασης βροχής.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createdAt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κατά την οποία καταγράφηκαν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bl>
          </a:graphicData>
        </a:graphic>
      </p:graphicFrame>
    </p:spTree>
    <p:extLst>
      <p:ext uri="{BB962C8B-B14F-4D97-AF65-F5344CB8AC3E}">
        <p14:creationId xmlns:p14="http://schemas.microsoft.com/office/powerpoint/2010/main" val="3447357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Cyclist Detection (</a:t>
            </a:r>
            <a:r>
              <a:rPr lang="el-GR" sz="2400" b="1" dirty="0" smtClean="0"/>
              <a:t>Ανίχνευση Ποδηλάτων)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εντοπισμένους ποδηλάτες.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1863732"/>
              </p:ext>
            </p:extLst>
          </p:nvPr>
        </p:nvGraphicFramePr>
        <p:xfrm>
          <a:off x="838200"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ποδηλατών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42606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Pedestrian Detection (</a:t>
            </a:r>
            <a:r>
              <a:rPr lang="el-GR" sz="2400" b="1" dirty="0" smtClean="0"/>
              <a:t>Ανίχνευση Πεζών)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τους πεζούς που εντοπίστηκαν.</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622356"/>
              </p:ext>
            </p:extLst>
          </p:nvPr>
        </p:nvGraphicFramePr>
        <p:xfrm>
          <a:off x="1110916"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πεζών.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πεζό.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πεζών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297552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Emergency Vehicle Detection (</a:t>
            </a:r>
            <a:r>
              <a:rPr lang="el-GR" sz="2400" b="1" dirty="0" smtClean="0"/>
              <a:t>Ανίχνευση Οχημάτων Έκτακτης Ανάγκης)</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εντοπισμένα οχήματα έκτακτης ανάγκης.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l-GR"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890024035"/>
              </p:ext>
            </p:extLst>
          </p:nvPr>
        </p:nvGraphicFramePr>
        <p:xfrm>
          <a:off x="838200" y="2943056"/>
          <a:ext cx="8803104" cy="3368844"/>
        </p:xfrm>
        <a:graphic>
          <a:graphicData uri="http://schemas.openxmlformats.org/drawingml/2006/table">
            <a:tbl>
              <a:tblPr firstRow="1" bandRow="1">
                <a:tableStyleId>{5C22544A-7EE6-4342-B048-85BDC9FD1C3A}</a:tableStyleId>
              </a:tblPr>
              <a:tblGrid>
                <a:gridCol w="2934368">
                  <a:extLst>
                    <a:ext uri="{9D8B030D-6E8A-4147-A177-3AD203B41FA5}">
                      <a16:colId xmlns:a16="http://schemas.microsoft.com/office/drawing/2014/main" val="4164896431"/>
                    </a:ext>
                  </a:extLst>
                </a:gridCol>
                <a:gridCol w="2934368">
                  <a:extLst>
                    <a:ext uri="{9D8B030D-6E8A-4147-A177-3AD203B41FA5}">
                      <a16:colId xmlns:a16="http://schemas.microsoft.com/office/drawing/2014/main" val="3327479852"/>
                    </a:ext>
                  </a:extLst>
                </a:gridCol>
                <a:gridCol w="2934368">
                  <a:extLst>
                    <a:ext uri="{9D8B030D-6E8A-4147-A177-3AD203B41FA5}">
                      <a16:colId xmlns:a16="http://schemas.microsoft.com/office/drawing/2014/main" val="2796069663"/>
                    </a:ext>
                  </a:extLst>
                </a:gridCol>
              </a:tblGrid>
              <a:tr h="451314">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emergencyId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οχήματος έκτακτης ανάγκης (π.χ. ασθενοφόρο, πυροσβεστικό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889091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000" b="1" dirty="0" smtClean="0"/>
              <a:t>Notification (</a:t>
            </a:r>
            <a:r>
              <a:rPr lang="el-GR" sz="2000" b="1" dirty="0" smtClean="0"/>
              <a:t>Ειδοποίηση) </a:t>
            </a:r>
            <a:r>
              <a:rPr lang="el-GR" sz="2000" b="1" dirty="0" smtClean="0">
                <a:sym typeface="Wingdings" panose="05000000000000000000" pitchFamily="2" charset="2"/>
              </a:rPr>
              <a:t></a:t>
            </a:r>
            <a:r>
              <a:rPr lang="en-US" sz="2000" b="1" dirty="0" smtClean="0">
                <a:sym typeface="Wingdings" panose="05000000000000000000" pitchFamily="2" charset="2"/>
              </a:rPr>
              <a:t> </a:t>
            </a:r>
            <a:r>
              <a:rPr lang="el-GR" sz="1800" dirty="0" smtClean="0">
                <a:sym typeface="Wingdings" panose="05000000000000000000" pitchFamily="2" charset="2"/>
              </a:rPr>
              <a:t>Ο </a:t>
            </a:r>
            <a:r>
              <a:rPr lang="el-GR" sz="1800" dirty="0">
                <a:sym typeface="Wingdings" panose="05000000000000000000" pitchFamily="2" charset="2"/>
              </a:rPr>
              <a:t>πίνακας Notification είναι υπεύθυνος για την αποθήκευση ειδοποιήσεων και μηνυμάτων που αποστέλλονται στους χρήστες με βάση τις συνθήκες κυκλοφορίας, τις καιρικές ενημερώσεις, τα συμβάντα έκτακτης ανάγκης ή τις ειδοποιήσεις του συστήματος.</a:t>
            </a:r>
            <a:r>
              <a:rPr lang="el-GR" sz="1800" dirty="0" smtClean="0">
                <a:sym typeface="Wingdings" panose="05000000000000000000" pitchFamily="2" charset="2"/>
              </a:rPr>
              <a:t>.</a:t>
            </a:r>
            <a:endParaRPr lang="en-US" sz="18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411741641"/>
              </p:ext>
            </p:extLst>
          </p:nvPr>
        </p:nvGraphicFramePr>
        <p:xfrm>
          <a:off x="838198" y="2630903"/>
          <a:ext cx="10952748" cy="4114437"/>
        </p:xfrm>
        <a:graphic>
          <a:graphicData uri="http://schemas.openxmlformats.org/drawingml/2006/table">
            <a:tbl>
              <a:tblPr firstRow="1" bandRow="1">
                <a:tableStyleId>{5C22544A-7EE6-4342-B048-85BDC9FD1C3A}</a:tableStyleId>
              </a:tblPr>
              <a:tblGrid>
                <a:gridCol w="3650916">
                  <a:extLst>
                    <a:ext uri="{9D8B030D-6E8A-4147-A177-3AD203B41FA5}">
                      <a16:colId xmlns:a16="http://schemas.microsoft.com/office/drawing/2014/main" val="4164896431"/>
                    </a:ext>
                  </a:extLst>
                </a:gridCol>
                <a:gridCol w="3650916">
                  <a:extLst>
                    <a:ext uri="{9D8B030D-6E8A-4147-A177-3AD203B41FA5}">
                      <a16:colId xmlns:a16="http://schemas.microsoft.com/office/drawing/2014/main" val="3327479852"/>
                    </a:ext>
                  </a:extLst>
                </a:gridCol>
                <a:gridCol w="3650916">
                  <a:extLst>
                    <a:ext uri="{9D8B030D-6E8A-4147-A177-3AD203B41FA5}">
                      <a16:colId xmlns:a16="http://schemas.microsoft.com/office/drawing/2014/main" val="2796069663"/>
                    </a:ext>
                  </a:extLst>
                </a:gridCol>
              </a:tblGrid>
              <a:tr h="169257">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213436">
                <a:tc>
                  <a:txBody>
                    <a:bodyPr/>
                    <a:lstStyle/>
                    <a:p>
                      <a:pPr>
                        <a:lnSpc>
                          <a:spcPct val="115000"/>
                        </a:lnSpc>
                        <a:spcAft>
                          <a:spcPts val="0"/>
                        </a:spcAft>
                      </a:pPr>
                      <a:r>
                        <a:rPr lang="en-US" sz="1200" dirty="0" err="1" smtClean="0">
                          <a:effectLst/>
                          <a:latin typeface="+mn-lt"/>
                          <a:ea typeface="Times New Roman" panose="02020603050405020304" pitchFamily="18" charset="0"/>
                        </a:rPr>
                        <a:t>notificationId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κάθε κοινοποίηση.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59576">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Προσδιορίζει τον χρήστη που λαμβάνει την ειδοποίηση.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359576">
                <a:tc>
                  <a:txBody>
                    <a:bodyPr/>
                    <a:lstStyle/>
                    <a:p>
                      <a:pPr>
                        <a:lnSpc>
                          <a:spcPct val="115000"/>
                        </a:lnSpc>
                        <a:spcAft>
                          <a:spcPts val="0"/>
                        </a:spcAft>
                      </a:pPr>
                      <a:r>
                        <a:rPr lang="en-US" sz="1200" dirty="0" err="1" smtClean="0">
                          <a:effectLst/>
                          <a:latin typeface="+mn-lt"/>
                          <a:ea typeface="Times New Roman" panose="02020603050405020304" pitchFamily="18" charset="0"/>
                        </a:rPr>
                        <a:t>roleId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Προσδιορίζει τον</a:t>
                      </a:r>
                      <a:r>
                        <a:rPr lang="en-US" sz="1200" dirty="0" smtClean="0">
                          <a:effectLst/>
                          <a:latin typeface="+mn-lt"/>
                          <a:ea typeface="Times New Roman" panose="02020603050405020304" pitchFamily="18" charset="0"/>
                        </a:rPr>
                        <a:t> </a:t>
                      </a:r>
                      <a:r>
                        <a:rPr lang="el-GR" sz="1200" dirty="0" smtClean="0">
                          <a:effectLst/>
                          <a:latin typeface="+mn-lt"/>
                          <a:ea typeface="Times New Roman" panose="02020603050405020304" pitchFamily="18" charset="0"/>
                        </a:rPr>
                        <a:t>ρόλο</a:t>
                      </a:r>
                      <a:r>
                        <a:rPr lang="el-GR" sz="1200" baseline="0" dirty="0" smtClean="0">
                          <a:effectLst/>
                          <a:latin typeface="+mn-lt"/>
                          <a:ea typeface="Times New Roman" panose="02020603050405020304" pitchFamily="18" charset="0"/>
                        </a:rPr>
                        <a:t> του</a:t>
                      </a:r>
                      <a:r>
                        <a:rPr lang="el-GR" sz="1200" dirty="0" smtClean="0">
                          <a:effectLst/>
                          <a:latin typeface="+mn-lt"/>
                          <a:ea typeface="Times New Roman" panose="02020603050405020304" pitchFamily="18" charset="0"/>
                        </a:rPr>
                        <a:t> χρήστη που λαμβάνει την ειδοποίηση.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719153">
                <a:tc>
                  <a:txBody>
                    <a:bodyPr/>
                    <a:lstStyle/>
                    <a:p>
                      <a:pPr>
                        <a:lnSpc>
                          <a:spcPct val="115000"/>
                        </a:lnSpc>
                        <a:spcAft>
                          <a:spcPts val="0"/>
                        </a:spcAft>
                      </a:pPr>
                      <a:r>
                        <a:rPr lang="en-US" sz="1200" dirty="0" err="1" smtClean="0">
                          <a:effectLst/>
                          <a:latin typeface="+mn-lt"/>
                          <a:ea typeface="Times New Roman" panose="02020603050405020304" pitchFamily="18" charset="0"/>
                        </a:rPr>
                        <a:t>notificationType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ENUM</a:t>
                      </a:r>
                      <a:r>
                        <a:rPr lang="en-US" sz="1200" baseline="0" dirty="0" smtClean="0">
                          <a:effectLst/>
                          <a:latin typeface="+mn-lt"/>
                          <a:ea typeface="Times New Roman" panose="02020603050405020304" pitchFamily="18" charset="0"/>
                        </a:rPr>
                        <a:t>(‘TRAFFIC’, ‘WEATHER’, ‘EMERGENCY’..)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Καθορίζει τον τύπο της ειδοποίησης (σχετικό με την κυκλοφορία, ειδοποιήσεις καιρού, σήματα έκτακτης ανάγκης, ενημερώσεις συστήματος κ.λπ.)</a:t>
                      </a:r>
                    </a:p>
                  </a:txBody>
                  <a:tcPr marL="68580" marR="68580" marT="0" marB="0"/>
                </a:tc>
                <a:extLst>
                  <a:ext uri="{0D108BD9-81ED-4DB2-BD59-A6C34878D82A}">
                    <a16:rowId xmlns:a16="http://schemas.microsoft.com/office/drawing/2014/main" val="2658312031"/>
                  </a:ext>
                </a:extLst>
              </a:tr>
              <a:tr h="179788">
                <a:tc>
                  <a:txBody>
                    <a:bodyPr/>
                    <a:lstStyle/>
                    <a:p>
                      <a:pPr>
                        <a:lnSpc>
                          <a:spcPct val="115000"/>
                        </a:lnSpc>
                        <a:spcAft>
                          <a:spcPts val="0"/>
                        </a:spcAft>
                      </a:pPr>
                      <a:r>
                        <a:rPr lang="en-US" sz="1200" dirty="0" smtClean="0">
                          <a:effectLst/>
                          <a:latin typeface="+mn-lt"/>
                          <a:ea typeface="Times New Roman" panose="02020603050405020304" pitchFamily="18" charset="0"/>
                        </a:rPr>
                        <a:t>message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TEXT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Το περιεχόμενο του μηνύματος ειδοποίησης.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992027257"/>
                  </a:ext>
                </a:extLst>
              </a:tr>
              <a:tr h="359576">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οποία δημιουργήθηκε η ειδοποίηση.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26225234"/>
                  </a:ext>
                </a:extLst>
              </a:tr>
              <a:tr h="359576">
                <a:tc>
                  <a:txBody>
                    <a:bodyPr/>
                    <a:lstStyle/>
                    <a:p>
                      <a:pPr>
                        <a:lnSpc>
                          <a:spcPct val="115000"/>
                        </a:lnSpc>
                        <a:spcAft>
                          <a:spcPts val="0"/>
                        </a:spcAft>
                      </a:pPr>
                      <a:r>
                        <a:rPr lang="en-US" sz="1200" dirty="0" err="1" smtClean="0">
                          <a:effectLst/>
                          <a:latin typeface="+mn-lt"/>
                          <a:ea typeface="Times New Roman" panose="02020603050405020304" pitchFamily="18" charset="0"/>
                        </a:rPr>
                        <a:t>isRead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BOOLEAN</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Δείχνει αν ο χρήστης έχει διαβάσει την ειδοποίηση.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960476041"/>
                  </a:ext>
                </a:extLst>
              </a:tr>
              <a:tr h="359576">
                <a:tc>
                  <a:txBody>
                    <a:bodyPr/>
                    <a:lstStyle/>
                    <a:p>
                      <a:pPr>
                        <a:lnSpc>
                          <a:spcPct val="115000"/>
                        </a:lnSpc>
                        <a:spcAft>
                          <a:spcPts val="0"/>
                        </a:spcAft>
                      </a:pPr>
                      <a:r>
                        <a:rPr lang="en-US" sz="1200" dirty="0" smtClean="0">
                          <a:effectLst/>
                          <a:latin typeface="+mn-lt"/>
                          <a:ea typeface="Times New Roman" panose="02020603050405020304" pitchFamily="18" charset="0"/>
                        </a:rPr>
                        <a:t>priority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ENUM(‘LOW’, ‘MEDIUM’, ‘HIGH’)</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Καθορίζει το επίπεδο επείγοντος της ειδοποίησης.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5484554"/>
                  </a:ext>
                </a:extLst>
              </a:tr>
              <a:tr h="601482">
                <a:tc>
                  <a:txBody>
                    <a:bodyPr/>
                    <a:lstStyle/>
                    <a:p>
                      <a:pPr>
                        <a:lnSpc>
                          <a:spcPct val="115000"/>
                        </a:lnSpc>
                        <a:spcAft>
                          <a:spcPts val="0"/>
                        </a:spcAft>
                      </a:pPr>
                      <a:r>
                        <a:rPr lang="en-US" sz="1200" dirty="0" err="1" smtClean="0">
                          <a:effectLst/>
                          <a:latin typeface="+mn-lt"/>
                          <a:ea typeface="Times New Roman" panose="02020603050405020304" pitchFamily="18" charset="0"/>
                        </a:rPr>
                        <a:t>sourceService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VARCHAR(255)</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Καθορίζει ποια μικρουπηρεσία δημιούργησε την ειδοποίηση (π.χ. υπηρεσία παρακολούθησης της κυκλοφορίας, μετεωρολογική υπηρεσία, υπηρεσία οχημάτων έκτακτης ανάγκης κ.λπ.)</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540671977"/>
                  </a:ext>
                </a:extLst>
              </a:tr>
            </a:tbl>
          </a:graphicData>
        </a:graphic>
      </p:graphicFrame>
    </p:spTree>
    <p:extLst>
      <p:ext uri="{BB962C8B-B14F-4D97-AF65-F5344CB8AC3E}">
        <p14:creationId xmlns:p14="http://schemas.microsoft.com/office/powerpoint/2010/main" val="3647589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t>
            </a:r>
            <a:r>
              <a:rPr lang="el-GR" sz="2400" b="1" dirty="0" smtClean="0"/>
              <a:t>Χρήστης) </a:t>
            </a:r>
            <a:r>
              <a:rPr lang="el-GR" sz="2400" b="1" dirty="0">
                <a:sym typeface="Wingdings" panose="05000000000000000000" pitchFamily="2" charset="2"/>
              </a:rPr>
              <a:t> </a:t>
            </a:r>
            <a:r>
              <a:rPr lang="el-GR" sz="2400" dirty="0">
                <a:sym typeface="Wingdings" panose="05000000000000000000" pitchFamily="2" charset="2"/>
              </a:rPr>
              <a:t>Αποθηκεύει τους χρήστες του συστήματος (π.χ. διαχειριστές, χειριστές).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846993421"/>
              </p:ext>
            </p:extLst>
          </p:nvPr>
        </p:nvGraphicFramePr>
        <p:xfrm>
          <a:off x="838200" y="2868039"/>
          <a:ext cx="9508959" cy="3315520"/>
        </p:xfrm>
        <a:graphic>
          <a:graphicData uri="http://schemas.openxmlformats.org/drawingml/2006/table">
            <a:tbl>
              <a:tblPr firstRow="1" bandRow="1">
                <a:tableStyleId>{5C22544A-7EE6-4342-B048-85BDC9FD1C3A}</a:tableStyleId>
              </a:tblPr>
              <a:tblGrid>
                <a:gridCol w="3222679">
                  <a:extLst>
                    <a:ext uri="{9D8B030D-6E8A-4147-A177-3AD203B41FA5}">
                      <a16:colId xmlns:a16="http://schemas.microsoft.com/office/drawing/2014/main" val="4164896431"/>
                    </a:ext>
                  </a:extLst>
                </a:gridCol>
                <a:gridCol w="3222679">
                  <a:extLst>
                    <a:ext uri="{9D8B030D-6E8A-4147-A177-3AD203B41FA5}">
                      <a16:colId xmlns:a16="http://schemas.microsoft.com/office/drawing/2014/main" val="3327479852"/>
                    </a:ext>
                  </a:extLst>
                </a:gridCol>
                <a:gridCol w="3063601">
                  <a:extLst>
                    <a:ext uri="{9D8B030D-6E8A-4147-A177-3AD203B41FA5}">
                      <a16:colId xmlns:a16="http://schemas.microsoft.com/office/drawing/2014/main" val="2796069663"/>
                    </a:ext>
                  </a:extLst>
                </a:gridCol>
              </a:tblGrid>
              <a:tr h="254628">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firstName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lastName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Επώνυμο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email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Το ηλεκτρονικό ταχυδρομείο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r h="348124">
                <a:tc>
                  <a:txBody>
                    <a:bodyPr/>
                    <a:lstStyle/>
                    <a:p>
                      <a:pPr>
                        <a:lnSpc>
                          <a:spcPct val="115000"/>
                        </a:lnSpc>
                        <a:spcAft>
                          <a:spcPts val="0"/>
                        </a:spcAft>
                      </a:pPr>
                      <a:r>
                        <a:rPr lang="en-US" sz="1200" dirty="0" smtClean="0">
                          <a:effectLst/>
                          <a:latin typeface="+mn-lt"/>
                          <a:ea typeface="Times New Roman" panose="02020603050405020304" pitchFamily="18" charset="0"/>
                        </a:rPr>
                        <a:t>birthdate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Ημερομηνία γέννησης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94821631"/>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username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39606470"/>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passwordHash</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Κατακερματισμένος κωδικός πρόσβασης.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8834723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smtClean="0">
                          <a:effectLst/>
                          <a:latin typeface="+mn-lt"/>
                          <a:ea typeface="Times New Roman" panose="02020603050405020304" pitchFamily="18" charset="0"/>
                        </a:rPr>
                        <a:t>Χρονοσφραγίδα κατά την προσθήκη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09622727"/>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τελευταίας ενημέρωσης.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244130595"/>
                  </a:ext>
                </a:extLst>
              </a:tr>
            </a:tbl>
          </a:graphicData>
        </a:graphic>
      </p:graphicFrame>
    </p:spTree>
    <p:extLst>
      <p:ext uri="{BB962C8B-B14F-4D97-AF65-F5344CB8AC3E}">
        <p14:creationId xmlns:p14="http://schemas.microsoft.com/office/powerpoint/2010/main" val="394918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82670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Action Log (</a:t>
            </a:r>
            <a:r>
              <a:rPr lang="el-GR" sz="2400" b="1" dirty="0"/>
              <a:t>Καταγραφή Δραστηριοτήτων Χρήστη</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Καταγράφει τις ενέργειες που εκτελούν οι χρήστες.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0358099"/>
              </p:ext>
            </p:extLst>
          </p:nvPr>
        </p:nvGraphicFramePr>
        <p:xfrm>
          <a:off x="838200" y="2956577"/>
          <a:ext cx="8482264" cy="2883502"/>
        </p:xfrm>
        <a:graphic>
          <a:graphicData uri="http://schemas.openxmlformats.org/drawingml/2006/table">
            <a:tbl>
              <a:tblPr firstRow="1" bandRow="1">
                <a:tableStyleId>{5C22544A-7EE6-4342-B048-85BDC9FD1C3A}</a:tableStyleId>
              </a:tblPr>
              <a:tblGrid>
                <a:gridCol w="2874722">
                  <a:extLst>
                    <a:ext uri="{9D8B030D-6E8A-4147-A177-3AD203B41FA5}">
                      <a16:colId xmlns:a16="http://schemas.microsoft.com/office/drawing/2014/main" val="4164896431"/>
                    </a:ext>
                  </a:extLst>
                </a:gridCol>
                <a:gridCol w="2874722">
                  <a:extLst>
                    <a:ext uri="{9D8B030D-6E8A-4147-A177-3AD203B41FA5}">
                      <a16:colId xmlns:a16="http://schemas.microsoft.com/office/drawing/2014/main" val="3327479852"/>
                    </a:ext>
                  </a:extLst>
                </a:gridCol>
                <a:gridCol w="2732820">
                  <a:extLst>
                    <a:ext uri="{9D8B030D-6E8A-4147-A177-3AD203B41FA5}">
                      <a16:colId xmlns:a16="http://schemas.microsoft.com/office/drawing/2014/main" val="2796069663"/>
                    </a:ext>
                  </a:extLst>
                </a:gridCol>
              </a:tblGrid>
              <a:tr h="46722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l</a:t>
                      </a:r>
                      <a:r>
                        <a:rPr lang="el-GR" sz="1200" dirty="0" smtClean="0">
                          <a:effectLst/>
                          <a:latin typeface="+mn-lt"/>
                          <a:ea typeface="Times New Roman" panose="02020603050405020304" pitchFamily="18" charset="0"/>
                        </a:rPr>
                        <a:t>ogID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καταγραφής.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u</a:t>
                      </a:r>
                      <a:r>
                        <a:rPr lang="el-GR" sz="1200" dirty="0" smtClean="0">
                          <a:effectLst/>
                          <a:latin typeface="+mn-lt"/>
                          <a:ea typeface="Times New Roman" panose="02020603050405020304" pitchFamily="18" charset="0"/>
                        </a:rPr>
                        <a:t>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Χρήστης που εκτέλεσε την ενέργεια.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04070">
                <a:tc>
                  <a:txBody>
                    <a:bodyPr/>
                    <a:lstStyle/>
                    <a:p>
                      <a:pPr>
                        <a:lnSpc>
                          <a:spcPct val="115000"/>
                        </a:lnSpc>
                        <a:spcAft>
                          <a:spcPts val="0"/>
                        </a:spcAft>
                      </a:pPr>
                      <a:r>
                        <a:rPr lang="en-US" sz="1200" dirty="0" err="1" smtClean="0">
                          <a:effectLst/>
                          <a:latin typeface="+mn-lt"/>
                          <a:ea typeface="Times New Roman" panose="02020603050405020304" pitchFamily="18" charset="0"/>
                        </a:rPr>
                        <a:t>actionType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της ενέργειας που εκτελέστηκε.</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της ενέργειας.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3825101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a:t>
            </a:r>
            <a:r>
              <a:rPr lang="en-US" b="1" dirty="0" smtClean="0"/>
              <a:t>Diagram</a:t>
            </a:r>
            <a:r>
              <a:rPr lang="el-GR" b="1" dirty="0" smtClean="0"/>
              <a:t/>
            </a:r>
            <a:br>
              <a:rPr lang="el-GR" b="1" dirty="0" smtClean="0"/>
            </a:br>
            <a:r>
              <a:rPr lang="el-GR" b="1" dirty="0" smtClean="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Role (</a:t>
            </a:r>
            <a:r>
              <a:rPr lang="el-GR" sz="2400" b="1" dirty="0" smtClean="0"/>
              <a:t>Ρόλο</a:t>
            </a:r>
            <a:r>
              <a:rPr lang="el-GR" sz="2400" b="1" dirty="0"/>
              <a:t>ς</a:t>
            </a:r>
            <a:r>
              <a:rPr lang="el-GR" sz="2400" b="1" dirty="0" smtClean="0"/>
              <a:t> Χρήστη)</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Καθορίζει ρόλους για τους χρήστες (π.χ. διαχειριστής, χειριστής κυκλοφορίας, αναλυτής).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048766014"/>
              </p:ext>
            </p:extLst>
          </p:nvPr>
        </p:nvGraphicFramePr>
        <p:xfrm>
          <a:off x="838200" y="2837535"/>
          <a:ext cx="6717632" cy="3027880"/>
        </p:xfrm>
        <a:graphic>
          <a:graphicData uri="http://schemas.openxmlformats.org/drawingml/2006/table">
            <a:tbl>
              <a:tblPr firstRow="1" bandRow="1">
                <a:tableStyleId>{5C22544A-7EE6-4342-B048-85BDC9FD1C3A}</a:tableStyleId>
              </a:tblPr>
              <a:tblGrid>
                <a:gridCol w="2276671">
                  <a:extLst>
                    <a:ext uri="{9D8B030D-6E8A-4147-A177-3AD203B41FA5}">
                      <a16:colId xmlns:a16="http://schemas.microsoft.com/office/drawing/2014/main" val="4164896431"/>
                    </a:ext>
                  </a:extLst>
                </a:gridCol>
                <a:gridCol w="2276671">
                  <a:extLst>
                    <a:ext uri="{9D8B030D-6E8A-4147-A177-3AD203B41FA5}">
                      <a16:colId xmlns:a16="http://schemas.microsoft.com/office/drawing/2014/main" val="3327479852"/>
                    </a:ext>
                  </a:extLst>
                </a:gridCol>
                <a:gridCol w="2164290">
                  <a:extLst>
                    <a:ext uri="{9D8B030D-6E8A-4147-A177-3AD203B41FA5}">
                      <a16:colId xmlns:a16="http://schemas.microsoft.com/office/drawing/2014/main" val="2796069663"/>
                    </a:ext>
                  </a:extLst>
                </a:gridCol>
              </a:tblGrid>
              <a:tr h="62063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802416">
                <a:tc>
                  <a:txBody>
                    <a:bodyPr/>
                    <a:lstStyle/>
                    <a:p>
                      <a:pPr>
                        <a:lnSpc>
                          <a:spcPct val="115000"/>
                        </a:lnSpc>
                        <a:spcAft>
                          <a:spcPts val="0"/>
                        </a:spcAft>
                      </a:pPr>
                      <a:r>
                        <a:rPr lang="en-US" sz="1200" dirty="0" smtClean="0">
                          <a:effectLst/>
                          <a:latin typeface="+mn-lt"/>
                          <a:ea typeface="Times New Roman" panose="02020603050405020304" pitchFamily="18" charset="0"/>
                        </a:rPr>
                        <a:t>r</a:t>
                      </a:r>
                      <a:r>
                        <a:rPr lang="el-GR" sz="1200" dirty="0" smtClean="0">
                          <a:effectLst/>
                          <a:latin typeface="+mn-lt"/>
                          <a:ea typeface="Times New Roman" panose="02020603050405020304" pitchFamily="18" charset="0"/>
                        </a:rPr>
                        <a:t>oleID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ρόλο.</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VARCHAR</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του ρόλου (π.χ. διαχειριστής, χειριστής).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roleDescription</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Περιγραφή των αρμοδιοτήτων του ρόλου.</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bl>
          </a:graphicData>
        </a:graphic>
      </p:graphicFrame>
    </p:spTree>
    <p:extLst>
      <p:ext uri="{BB962C8B-B14F-4D97-AF65-F5344CB8AC3E}">
        <p14:creationId xmlns:p14="http://schemas.microsoft.com/office/powerpoint/2010/main" val="3700909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Έλεγχος διασταυρώσεων και </a:t>
            </a:r>
            <a:r>
              <a:rPr lang="el-GR" b="1" dirty="0" smtClean="0"/>
              <a:t>κυκλοφορίας</a:t>
            </a:r>
            <a:r>
              <a:rPr lang="en-US" b="1" dirty="0" smtClean="0"/>
              <a:t> </a:t>
            </a:r>
            <a:r>
              <a:rPr lang="en-US" b="1" dirty="0"/>
              <a:t>(</a:t>
            </a:r>
            <a:r>
              <a:rPr lang="el-GR" b="1" dirty="0"/>
              <a:t>Βασική Υποδομή</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497" y="2311285"/>
            <a:ext cx="4520781" cy="4362232"/>
          </a:xfrm>
          <a:prstGeom prst="rect">
            <a:avLst/>
          </a:prstGeom>
        </p:spPr>
      </p:pic>
    </p:spTree>
    <p:extLst>
      <p:ext uri="{BB962C8B-B14F-4D97-AF65-F5344CB8AC3E}">
        <p14:creationId xmlns:p14="http://schemas.microsoft.com/office/powerpoint/2010/main" val="1184877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Έλεγχος διασταυρώσεων και </a:t>
            </a:r>
            <a:r>
              <a:rPr lang="el-GR" b="1" dirty="0" smtClean="0"/>
              <a:t>κυκλοφορίας</a:t>
            </a:r>
            <a:r>
              <a:rPr lang="en-US" b="1" dirty="0" smtClean="0"/>
              <a:t> </a:t>
            </a:r>
            <a:r>
              <a:rPr lang="en-US" b="1" dirty="0"/>
              <a:t>(</a:t>
            </a:r>
            <a:r>
              <a:rPr lang="el-GR" b="1" dirty="0"/>
              <a:t>Βασική Υποδομή</a:t>
            </a:r>
            <a:r>
              <a:rPr lang="el-GR" b="1" dirty="0" smtClean="0"/>
              <a:t>)</a:t>
            </a:r>
          </a:p>
          <a:p>
            <a:pPr marL="0" indent="0">
              <a:buNone/>
            </a:pPr>
            <a:endParaRPr lang="el-GR" b="1" dirty="0"/>
          </a:p>
          <a:p>
            <a:pPr marL="0" indent="0">
              <a:buNone/>
            </a:pPr>
            <a:r>
              <a:rPr lang="el-GR" b="1" dirty="0" smtClean="0"/>
              <a:t>(1:Ν) </a:t>
            </a:r>
            <a:r>
              <a:rPr lang="en-US" dirty="0" smtClean="0"/>
              <a:t>Intersection </a:t>
            </a:r>
            <a:r>
              <a:rPr lang="en-US" dirty="0" smtClean="0">
                <a:sym typeface="Wingdings" panose="05000000000000000000" pitchFamily="2" charset="2"/>
              </a:rPr>
              <a:t> </a:t>
            </a:r>
            <a:r>
              <a:rPr lang="en-US" dirty="0" err="1" smtClean="0">
                <a:sym typeface="Wingdings" panose="05000000000000000000" pitchFamily="2" charset="2"/>
              </a:rPr>
              <a:t>TrafficLight</a:t>
            </a:r>
            <a:r>
              <a:rPr lang="en-US" dirty="0" smtClean="0">
                <a:sym typeface="Wingdings" panose="05000000000000000000" pitchFamily="2" charset="2"/>
              </a:rPr>
              <a:t> (</a:t>
            </a:r>
            <a:r>
              <a:rPr lang="el-GR" dirty="0" smtClean="0">
                <a:sym typeface="Wingdings" panose="05000000000000000000" pitchFamily="2" charset="2"/>
              </a:rPr>
              <a:t>Μία διασταύρωση έχει πολλά φανάρια)</a:t>
            </a:r>
          </a:p>
          <a:p>
            <a:pPr marL="0" indent="0">
              <a:buNone/>
            </a:pPr>
            <a:r>
              <a:rPr lang="el-GR" b="1" dirty="0">
                <a:sym typeface="Wingdings" panose="05000000000000000000" pitchFamily="2" charset="2"/>
              </a:rPr>
              <a:t>(1:Ν) </a:t>
            </a:r>
            <a:r>
              <a:rPr lang="el-GR" dirty="0">
                <a:sym typeface="Wingdings" panose="05000000000000000000" pitchFamily="2" charset="2"/>
              </a:rPr>
              <a:t>TrafficLight → TrafficSensor (Ένα φανάρι μπορεί να έχει πολλούς αισθητήρες</a:t>
            </a:r>
            <a:r>
              <a:rPr lang="el-GR" dirty="0" smtClean="0">
                <a:sym typeface="Wingdings" panose="05000000000000000000" pitchFamily="2" charset="2"/>
              </a:rPr>
              <a:t>).</a:t>
            </a:r>
            <a:endParaRPr lang="en-US" dirty="0" smtClean="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Καθορίζει τη βασική υποδομή ελέγχου της κυκλοφορίας.</a:t>
            </a: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824760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Κυκλοφοριακά και περιβαλλοντικά δεδομένα (Συλλογή και παρακολούθηση δεδομένων</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448" y="2695073"/>
            <a:ext cx="4115104" cy="3970782"/>
          </a:xfrm>
          <a:prstGeom prst="rect">
            <a:avLst/>
          </a:prstGeom>
        </p:spPr>
      </p:pic>
    </p:spTree>
    <p:extLst>
      <p:ext uri="{BB962C8B-B14F-4D97-AF65-F5344CB8AC3E}">
        <p14:creationId xmlns:p14="http://schemas.microsoft.com/office/powerpoint/2010/main" val="820220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lnSpcReduction="10000"/>
          </a:bodyPr>
          <a:lstStyle/>
          <a:p>
            <a:r>
              <a:rPr lang="el-GR" b="1" dirty="0"/>
              <a:t> Κυκλοφοριακά και περιβαλλοντικά δεδομένα (Συλλογή και παρακολούθηση δεδομένων</a:t>
            </a:r>
            <a:r>
              <a:rPr lang="el-GR" b="1" dirty="0" smtClean="0"/>
              <a:t>)</a:t>
            </a:r>
          </a:p>
          <a:p>
            <a:pPr marL="0" indent="0">
              <a:buNone/>
            </a:pPr>
            <a:endParaRPr lang="el-GR" b="1" dirty="0"/>
          </a:p>
          <a:p>
            <a:pPr marL="0" indent="0">
              <a:buNone/>
            </a:pPr>
            <a:r>
              <a:rPr lang="en-US" b="1" dirty="0" smtClean="0"/>
              <a:t>(1:N) </a:t>
            </a:r>
            <a:r>
              <a:rPr lang="en-US" dirty="0" err="1"/>
              <a:t>TrafficSensor</a:t>
            </a:r>
            <a:r>
              <a:rPr lang="en-US" dirty="0"/>
              <a:t> → </a:t>
            </a:r>
            <a:r>
              <a:rPr lang="en-US" dirty="0" err="1"/>
              <a:t>TrafficData</a:t>
            </a:r>
            <a:r>
              <a:rPr lang="en-US" dirty="0"/>
              <a:t> (</a:t>
            </a:r>
            <a:r>
              <a:rPr lang="el-GR" dirty="0"/>
              <a:t>Κάθε αισθητήρας συλλέγει πολλαπλές εγγραφές δεδομένων</a:t>
            </a:r>
            <a:r>
              <a:rPr lang="el-GR" dirty="0" smtClean="0"/>
              <a:t>).</a:t>
            </a:r>
            <a:endParaRPr lang="en-US" dirty="0" smtClean="0"/>
          </a:p>
          <a:p>
            <a:pPr marL="0" indent="0">
              <a:buNone/>
            </a:pPr>
            <a:r>
              <a:rPr lang="en-US" b="1" dirty="0"/>
              <a:t>(</a:t>
            </a:r>
            <a:r>
              <a:rPr lang="el-GR" b="1" dirty="0" smtClean="0"/>
              <a:t>1:</a:t>
            </a:r>
            <a:r>
              <a:rPr lang="en-US" b="1" dirty="0" smtClean="0"/>
              <a:t>N) </a:t>
            </a:r>
            <a:r>
              <a:rPr lang="en-US" dirty="0" err="1" smtClean="0"/>
              <a:t>TrafficSensor</a:t>
            </a:r>
            <a:r>
              <a:rPr lang="en-US" dirty="0" smtClean="0"/>
              <a:t> </a:t>
            </a:r>
            <a:r>
              <a:rPr lang="en-US" dirty="0"/>
              <a:t>→ </a:t>
            </a:r>
            <a:r>
              <a:rPr lang="en-US" dirty="0" err="1"/>
              <a:t>WeatherConditions</a:t>
            </a:r>
            <a:r>
              <a:rPr lang="en-US" dirty="0"/>
              <a:t> (</a:t>
            </a:r>
            <a:r>
              <a:rPr lang="el-GR" dirty="0"/>
              <a:t>Κάθε </a:t>
            </a:r>
            <a:r>
              <a:rPr lang="el-GR" dirty="0" smtClean="0"/>
              <a:t>αισθητήρας μπορεί </a:t>
            </a:r>
            <a:r>
              <a:rPr lang="el-GR" dirty="0"/>
              <a:t>να έχει δεδομένα καιρού</a:t>
            </a:r>
            <a:r>
              <a:rPr lang="el-GR" dirty="0" smtClean="0"/>
              <a:t>).</a:t>
            </a:r>
            <a:endParaRPr lang="en-US"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Συγκεντρώνει σε πραγματικό χρόνο τις συνθήκες κυκλοφορίας και τις καιρικές συνθήκες</a:t>
            </a:r>
            <a:r>
              <a:rPr lang="el-GR" dirty="0" smtClean="0"/>
              <a:t>.</a:t>
            </a: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490713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Ανίχνευση και χρήστες του δρόμου (ροή οχημάτων και πεζών</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4491" y="2557922"/>
            <a:ext cx="4083082" cy="3939884"/>
          </a:xfrm>
          <a:prstGeom prst="rect">
            <a:avLst/>
          </a:prstGeom>
        </p:spPr>
      </p:pic>
    </p:spTree>
    <p:extLst>
      <p:ext uri="{BB962C8B-B14F-4D97-AF65-F5344CB8AC3E}">
        <p14:creationId xmlns:p14="http://schemas.microsoft.com/office/powerpoint/2010/main" val="3625309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85000" lnSpcReduction="20000"/>
          </a:bodyPr>
          <a:lstStyle/>
          <a:p>
            <a:r>
              <a:rPr lang="el-GR" b="1" dirty="0"/>
              <a:t> Ανίχνευση και χρήστες του δρόμου (ροή οχημάτων και πεζών</a:t>
            </a:r>
            <a:r>
              <a:rPr lang="el-GR" b="1" dirty="0" smtClean="0"/>
              <a:t>)</a:t>
            </a:r>
          </a:p>
          <a:p>
            <a:pPr marL="0" indent="0">
              <a:buNone/>
            </a:pPr>
            <a:endParaRPr lang="el-GR" b="1" dirty="0"/>
          </a:p>
          <a:p>
            <a:pPr marL="0" indent="0">
              <a:buNone/>
            </a:pPr>
            <a:r>
              <a:rPr lang="en-US" b="1" dirty="0" smtClean="0"/>
              <a:t>(1:N)</a:t>
            </a:r>
            <a:r>
              <a:rPr lang="en-US" dirty="0" smtClean="0"/>
              <a:t> </a:t>
            </a:r>
            <a:r>
              <a:rPr lang="en-US" dirty="0" err="1" smtClean="0"/>
              <a:t>TrafficSensor</a:t>
            </a:r>
            <a:r>
              <a:rPr lang="en-US" dirty="0" smtClean="0"/>
              <a:t> </a:t>
            </a:r>
            <a:r>
              <a:rPr lang="en-US" dirty="0"/>
              <a:t>→ </a:t>
            </a:r>
            <a:r>
              <a:rPr lang="en-US" dirty="0" err="1"/>
              <a:t>VehicleDetection</a:t>
            </a:r>
            <a:r>
              <a:rPr lang="en-US" dirty="0"/>
              <a:t> (</a:t>
            </a:r>
            <a:r>
              <a:rPr lang="el-GR" dirty="0"/>
              <a:t>Κάθε αισθητήρας ανιχνεύει πολλαπλά οχήματα</a:t>
            </a:r>
            <a:r>
              <a:rPr lang="el-GR" dirty="0" smtClean="0"/>
              <a:t>).</a:t>
            </a:r>
            <a:endParaRPr lang="en-US" dirty="0" smtClean="0"/>
          </a:p>
          <a:p>
            <a:pPr marL="0" indent="0">
              <a:buNone/>
            </a:pPr>
            <a:r>
              <a:rPr lang="en-US" b="1" dirty="0" smtClean="0"/>
              <a:t>(</a:t>
            </a:r>
            <a:r>
              <a:rPr lang="el-GR" b="1" dirty="0" smtClean="0"/>
              <a:t>1:</a:t>
            </a:r>
            <a:r>
              <a:rPr lang="en-US" b="1" dirty="0" smtClean="0"/>
              <a:t>N) </a:t>
            </a:r>
            <a:r>
              <a:rPr lang="en-US" dirty="0" err="1" smtClean="0"/>
              <a:t>TrafficSensor</a:t>
            </a:r>
            <a:r>
              <a:rPr lang="en-US" dirty="0" smtClean="0"/>
              <a:t> </a:t>
            </a:r>
            <a:r>
              <a:rPr lang="en-US" dirty="0"/>
              <a:t>→ </a:t>
            </a:r>
            <a:r>
              <a:rPr lang="en-US" dirty="0" err="1"/>
              <a:t>PedestrianDetection</a:t>
            </a:r>
            <a:r>
              <a:rPr lang="en-US" dirty="0"/>
              <a:t> (</a:t>
            </a:r>
            <a:r>
              <a:rPr lang="el-GR" dirty="0"/>
              <a:t>Κάθε αισθητήρας ανιχνεύει πολλαπλούς πεζούς</a:t>
            </a:r>
            <a:r>
              <a:rPr lang="el-GR" dirty="0" smtClean="0"/>
              <a:t>).</a:t>
            </a:r>
            <a:endParaRPr lang="en-US" dirty="0" smtClean="0"/>
          </a:p>
          <a:p>
            <a:pPr marL="0" indent="0">
              <a:buNone/>
            </a:pPr>
            <a:r>
              <a:rPr lang="en-US" b="1" dirty="0"/>
              <a:t>(</a:t>
            </a:r>
            <a:r>
              <a:rPr lang="el-GR" b="1" dirty="0" smtClean="0"/>
              <a:t>1:</a:t>
            </a:r>
            <a:r>
              <a:rPr lang="en-US" b="1" dirty="0" smtClean="0"/>
              <a:t>N) </a:t>
            </a:r>
            <a:r>
              <a:rPr lang="en-US" dirty="0" err="1" smtClean="0"/>
              <a:t>TrafficSensor</a:t>
            </a:r>
            <a:r>
              <a:rPr lang="en-US" dirty="0" smtClean="0"/>
              <a:t> </a:t>
            </a:r>
            <a:r>
              <a:rPr lang="en-US" dirty="0"/>
              <a:t>→ </a:t>
            </a:r>
            <a:r>
              <a:rPr lang="en-US" dirty="0" err="1"/>
              <a:t>CyclistDetection</a:t>
            </a:r>
            <a:r>
              <a:rPr lang="en-US" dirty="0"/>
              <a:t> (</a:t>
            </a:r>
            <a:r>
              <a:rPr lang="el-GR" dirty="0"/>
              <a:t>Κάθε αισθητήρας ανιχνεύει πολλαπλούς ποδηλάτες</a:t>
            </a:r>
            <a:r>
              <a:rPr lang="el-GR" dirty="0" smtClean="0"/>
              <a:t>).</a:t>
            </a:r>
            <a:endParaRPr lang="en-US" dirty="0" smtClean="0"/>
          </a:p>
          <a:p>
            <a:pPr marL="0" indent="0">
              <a:buNone/>
            </a:pPr>
            <a:r>
              <a:rPr lang="en-US" b="1" dirty="0"/>
              <a:t>(</a:t>
            </a:r>
            <a:r>
              <a:rPr lang="el-GR" b="1" dirty="0" smtClean="0"/>
              <a:t>1:</a:t>
            </a:r>
            <a:r>
              <a:rPr lang="en-US" b="1" dirty="0" smtClean="0"/>
              <a:t>N)</a:t>
            </a:r>
            <a:r>
              <a:rPr lang="en-US" dirty="0" smtClean="0"/>
              <a:t> </a:t>
            </a:r>
            <a:r>
              <a:rPr lang="en-US" dirty="0" err="1" smtClean="0"/>
              <a:t>TrafficSensor</a:t>
            </a:r>
            <a:r>
              <a:rPr lang="en-US" dirty="0" smtClean="0"/>
              <a:t> </a:t>
            </a:r>
            <a:r>
              <a:rPr lang="en-US" dirty="0"/>
              <a:t>→ </a:t>
            </a:r>
            <a:r>
              <a:rPr lang="en-US" dirty="0" err="1" smtClean="0"/>
              <a:t>EmergencyVehicleDetection</a:t>
            </a:r>
            <a:r>
              <a:rPr lang="en-US" dirty="0" smtClean="0"/>
              <a:t> </a:t>
            </a:r>
            <a:r>
              <a:rPr lang="en-US" dirty="0"/>
              <a:t>(</a:t>
            </a:r>
            <a:r>
              <a:rPr lang="el-GR" dirty="0"/>
              <a:t>Κάθε αισθητήρας ανιχνεύει οχήματα έκτακτης ανάγκης</a:t>
            </a:r>
            <a:r>
              <a:rPr lang="el-GR" dirty="0" smtClean="0"/>
              <a:t>).</a:t>
            </a:r>
          </a:p>
          <a:p>
            <a:pPr marL="0" indent="0">
              <a:buNone/>
            </a:pPr>
            <a:endParaRPr lang="en-US" b="1" dirty="0" smtClean="0"/>
          </a:p>
          <a:p>
            <a:pPr marL="0" indent="0">
              <a:buNone/>
            </a:pPr>
            <a:r>
              <a:rPr lang="el-GR" b="1" dirty="0" smtClean="0"/>
              <a:t>Σκοπός</a:t>
            </a:r>
            <a:r>
              <a:rPr lang="el-GR" b="1" dirty="0"/>
              <a:t>:</a:t>
            </a:r>
            <a:r>
              <a:rPr lang="el-GR" dirty="0"/>
              <a:t> Διαχειρίζεται την ανίχνευση χρηστών του δρόμου, συμπεριλαμβανομένων οχημάτων, πεζών και οχημάτων έκτακτης ανάγκης.</a:t>
            </a: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2792104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Τεχνητή νοημοσύνη &amp; έξυπνη διαχείριση της κυκλοφορίας (ευφυής λήψη αποφάσεων</a:t>
            </a:r>
            <a:r>
              <a:rPr lang="el-GR" b="1" dirty="0" smtClean="0"/>
              <a:t>)</a:t>
            </a:r>
            <a:endParaRPr lang="en-US" b="1" dirty="0" smtClean="0"/>
          </a:p>
          <a:p>
            <a:pPr marL="0" indent="0">
              <a:buNone/>
            </a:pPr>
            <a:endParaRPr lang="el-GR" b="1" dirty="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6676" y="2704918"/>
            <a:ext cx="3998648" cy="3858410"/>
          </a:xfrm>
          <a:prstGeom prst="rect">
            <a:avLst/>
          </a:prstGeom>
        </p:spPr>
      </p:pic>
    </p:spTree>
    <p:extLst>
      <p:ext uri="{BB962C8B-B14F-4D97-AF65-F5344CB8AC3E}">
        <p14:creationId xmlns:p14="http://schemas.microsoft.com/office/powerpoint/2010/main" val="1127390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20000"/>
          </a:bodyPr>
          <a:lstStyle/>
          <a:p>
            <a:r>
              <a:rPr lang="el-GR" b="1" dirty="0"/>
              <a:t> Τεχνητή νοημοσύνη &amp; έξυπνη διαχείριση της κυκλοφορίας (ευφυής λήψη αποφάσεων</a:t>
            </a:r>
            <a:r>
              <a:rPr lang="el-GR" b="1" dirty="0" smtClean="0"/>
              <a:t>)</a:t>
            </a:r>
            <a:endParaRPr lang="en-US" b="1" dirty="0" smtClean="0"/>
          </a:p>
          <a:p>
            <a:pPr marL="0" indent="0">
              <a:buNone/>
            </a:pPr>
            <a:endParaRPr lang="el-GR" b="1" dirty="0"/>
          </a:p>
          <a:p>
            <a:pPr marL="0" indent="0">
              <a:buNone/>
            </a:pPr>
            <a:r>
              <a:rPr lang="en-US" b="1" dirty="0" smtClean="0"/>
              <a:t>(1:N) </a:t>
            </a:r>
            <a:r>
              <a:rPr lang="en-US" dirty="0" err="1" smtClean="0"/>
              <a:t>TrafficLight</a:t>
            </a:r>
            <a:r>
              <a:rPr lang="en-US" dirty="0" smtClean="0"/>
              <a:t> </a:t>
            </a:r>
            <a:r>
              <a:rPr lang="en-US" dirty="0"/>
              <a:t>→ </a:t>
            </a:r>
            <a:r>
              <a:rPr lang="en-US" dirty="0" err="1"/>
              <a:t>AI_TrafficPrediction</a:t>
            </a:r>
            <a:r>
              <a:rPr lang="en-US" dirty="0"/>
              <a:t> (</a:t>
            </a:r>
            <a:r>
              <a:rPr lang="el-GR" dirty="0"/>
              <a:t>Κάθε φανάρι έχει προβλέψεις συμφόρησης</a:t>
            </a:r>
            <a:r>
              <a:rPr lang="el-GR" dirty="0" smtClean="0"/>
              <a:t>).</a:t>
            </a:r>
            <a:endParaRPr lang="en-US" dirty="0" smtClean="0"/>
          </a:p>
          <a:p>
            <a:pPr marL="0" indent="0">
              <a:buNone/>
            </a:pPr>
            <a:r>
              <a:rPr lang="en-US" b="1" dirty="0" smtClean="0"/>
              <a:t>(N:N) </a:t>
            </a:r>
            <a:r>
              <a:rPr lang="en-US" dirty="0" err="1" smtClean="0"/>
              <a:t>TrafficLight</a:t>
            </a:r>
            <a:r>
              <a:rPr lang="en-US" dirty="0" smtClean="0"/>
              <a:t> ↔ </a:t>
            </a:r>
            <a:r>
              <a:rPr lang="en-US" dirty="0" err="1" smtClean="0"/>
              <a:t>RealTimeSynchronization</a:t>
            </a:r>
            <a:r>
              <a:rPr lang="en-US" dirty="0" smtClean="0"/>
              <a:t> (</a:t>
            </a:r>
            <a:r>
              <a:rPr lang="el-GR" dirty="0" smtClean="0"/>
              <a:t>Κάθε φανάρι μπορεί να συγχρονιστεί με πολλά άλλα).</a:t>
            </a:r>
            <a:endParaRPr lang="en-US" dirty="0" smtClean="0"/>
          </a:p>
          <a:p>
            <a:pPr marL="0" indent="0">
              <a:buNone/>
            </a:pPr>
            <a:r>
              <a:rPr lang="en-US" b="1" dirty="0" smtClean="0"/>
              <a:t>(1:N) </a:t>
            </a:r>
            <a:r>
              <a:rPr lang="en-US" dirty="0" smtClean="0"/>
              <a:t>User </a:t>
            </a:r>
            <a:r>
              <a:rPr lang="en-US" dirty="0" smtClean="0">
                <a:sym typeface="Wingdings" panose="05000000000000000000" pitchFamily="2" charset="2"/>
              </a:rPr>
              <a:t> </a:t>
            </a:r>
            <a:r>
              <a:rPr lang="en-US" dirty="0" err="1" smtClean="0">
                <a:sym typeface="Wingdings" panose="05000000000000000000" pitchFamily="2" charset="2"/>
              </a:rPr>
              <a:t>RealTimeSynchronization</a:t>
            </a:r>
            <a:r>
              <a:rPr lang="en-US" dirty="0" smtClean="0">
                <a:sym typeface="Wingdings" panose="05000000000000000000" pitchFamily="2" charset="2"/>
              </a:rPr>
              <a:t> (</a:t>
            </a:r>
            <a:r>
              <a:rPr lang="el-GR" dirty="0">
                <a:sym typeface="Wingdings" panose="05000000000000000000" pitchFamily="2" charset="2"/>
              </a:rPr>
              <a:t>Οι χρήστες ελέγχουν το συγχρονισμό μεταξύ των φωτεινών </a:t>
            </a:r>
            <a:r>
              <a:rPr lang="el-GR" dirty="0" smtClean="0">
                <a:sym typeface="Wingdings" panose="05000000000000000000" pitchFamily="2" charset="2"/>
              </a:rPr>
              <a:t>σηματοδοτών</a:t>
            </a:r>
            <a:r>
              <a:rPr lang="el-GR" dirty="0">
                <a:sym typeface="Wingdings" panose="05000000000000000000" pitchFamily="2" charset="2"/>
              </a:rPr>
              <a:t>)</a:t>
            </a:r>
            <a:endParaRPr lang="en-US" b="1"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a:t>
            </a:r>
            <a:r>
              <a:rPr lang="el-GR" dirty="0" smtClean="0"/>
              <a:t>Χρησιμοποιεί </a:t>
            </a:r>
            <a:r>
              <a:rPr lang="el-GR" dirty="0"/>
              <a:t>τεχνητή νοημοσύνη για την πρόβλεψη της συμφόρησης και τη βελτιστοποίηση του συγχρονισμού των </a:t>
            </a:r>
            <a:r>
              <a:rPr lang="el-GR" dirty="0" smtClean="0"/>
              <a:t>φαναριών.</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3285596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3584467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Διαχείριση χρηστών και καταγραφή (πρόσβαση στο σύστημα και ασφάλεια</a:t>
            </a:r>
            <a:r>
              <a:rPr lang="el-GR" b="1" dirty="0" smtClean="0"/>
              <a:t>)</a:t>
            </a:r>
          </a:p>
          <a:p>
            <a:pPr marL="0" indent="0">
              <a:buNone/>
            </a:pPr>
            <a:endParaRPr lang="el-GR" b="1" dirty="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16" y="2486527"/>
            <a:ext cx="4291567" cy="4141057"/>
          </a:xfrm>
          <a:prstGeom prst="rect">
            <a:avLst/>
          </a:prstGeom>
        </p:spPr>
      </p:pic>
    </p:spTree>
    <p:extLst>
      <p:ext uri="{BB962C8B-B14F-4D97-AF65-F5344CB8AC3E}">
        <p14:creationId xmlns:p14="http://schemas.microsoft.com/office/powerpoint/2010/main" val="10194501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10000"/>
          </a:bodyPr>
          <a:lstStyle/>
          <a:p>
            <a:r>
              <a:rPr lang="el-GR" b="1" dirty="0"/>
              <a:t> Διαχείριση χρηστών και καταγραφή (πρόσβαση στο σύστημα και ασφάλεια</a:t>
            </a:r>
            <a:r>
              <a:rPr lang="el-GR" b="1" dirty="0" smtClean="0"/>
              <a:t>)</a:t>
            </a:r>
          </a:p>
          <a:p>
            <a:pPr marL="0" indent="0">
              <a:buNone/>
            </a:pPr>
            <a:endParaRPr lang="el-GR" b="1" dirty="0"/>
          </a:p>
          <a:p>
            <a:pPr marL="0" indent="0">
              <a:buNone/>
            </a:pPr>
            <a:r>
              <a:rPr lang="el-GR" b="1" dirty="0" smtClean="0"/>
              <a:t>(1:1) </a:t>
            </a:r>
            <a:r>
              <a:rPr lang="el-GR" dirty="0"/>
              <a:t>User → UserRole (Κάθε χρήστης έχει έναν ρόλο</a:t>
            </a:r>
            <a:r>
              <a:rPr lang="el-GR" dirty="0" smtClean="0"/>
              <a:t>)</a:t>
            </a:r>
          </a:p>
          <a:p>
            <a:pPr marL="0" indent="0">
              <a:buNone/>
            </a:pPr>
            <a:r>
              <a:rPr lang="el-GR" b="1" dirty="0"/>
              <a:t>(</a:t>
            </a:r>
            <a:r>
              <a:rPr lang="el-GR" b="1" dirty="0" smtClean="0"/>
              <a:t>1:N) </a:t>
            </a:r>
            <a:r>
              <a:rPr lang="el-GR" dirty="0" smtClean="0"/>
              <a:t>User </a:t>
            </a:r>
            <a:r>
              <a:rPr lang="el-GR" dirty="0"/>
              <a:t>→ UserActionLog (Ένας χρήστης μπορεί να έχει πολλαπλές καταγεγραμμένες ενέργειες</a:t>
            </a:r>
            <a:r>
              <a:rPr lang="el-GR" dirty="0" smtClean="0"/>
              <a:t>)</a:t>
            </a:r>
          </a:p>
          <a:p>
            <a:pPr marL="0" indent="0">
              <a:buNone/>
            </a:pPr>
            <a:r>
              <a:rPr lang="el-GR" b="1" dirty="0" smtClean="0"/>
              <a:t>(1:Ν) </a:t>
            </a:r>
            <a:r>
              <a:rPr lang="en-US" dirty="0" smtClean="0"/>
              <a:t>User </a:t>
            </a:r>
            <a:r>
              <a:rPr lang="en-US" dirty="0" smtClean="0">
                <a:sym typeface="Wingdings" panose="05000000000000000000" pitchFamily="2" charset="2"/>
              </a:rPr>
              <a:t> </a:t>
            </a:r>
            <a:r>
              <a:rPr lang="en-US" dirty="0" err="1" smtClean="0">
                <a:sym typeface="Wingdings" panose="05000000000000000000" pitchFamily="2" charset="2"/>
              </a:rPr>
              <a:t>TrafficLight</a:t>
            </a:r>
            <a:r>
              <a:rPr lang="en-US" dirty="0" smtClean="0">
                <a:sym typeface="Wingdings" panose="05000000000000000000" pitchFamily="2" charset="2"/>
              </a:rPr>
              <a:t> (</a:t>
            </a:r>
            <a:r>
              <a:rPr lang="el-GR" dirty="0">
                <a:sym typeface="Wingdings" panose="05000000000000000000" pitchFamily="2" charset="2"/>
              </a:rPr>
              <a:t>Ένας χρήστης διαχειρίζεται πολλαπλούς φωτεινούς </a:t>
            </a:r>
            <a:r>
              <a:rPr lang="el-GR" dirty="0" smtClean="0">
                <a:sym typeface="Wingdings" panose="05000000000000000000" pitchFamily="2" charset="2"/>
              </a:rPr>
              <a:t>σηματοδότες</a:t>
            </a:r>
            <a:r>
              <a:rPr lang="en-US" dirty="0" smtClean="0">
                <a:sym typeface="Wingdings" panose="05000000000000000000" pitchFamily="2" charset="2"/>
              </a:rPr>
              <a:t>)</a:t>
            </a:r>
            <a:endParaRPr lang="el-GR" b="1"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Διαχειρίζεται τους χρήστες του συστήματος, τους ρόλους τους και καταγράφει τις ενέργειές τους.</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7111211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FUNCTION – </a:t>
            </a:r>
            <a:r>
              <a:rPr lang="en-US" b="1" dirty="0" err="1" smtClean="0"/>
              <a:t>Microservices</a:t>
            </a:r>
            <a:r>
              <a:rPr lang="en-US" b="1" dirty="0" smtClean="0"/>
              <a:t> Architecture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βασίζεται σε κατανεμημένες </a:t>
            </a:r>
            <a:r>
              <a:rPr lang="el-GR" sz="2400" dirty="0" smtClean="0"/>
              <a:t>μικρο</a:t>
            </a:r>
            <a:r>
              <a:rPr lang="el-GR" sz="2400" dirty="0"/>
              <a:t>ϋ</a:t>
            </a:r>
            <a:r>
              <a:rPr lang="el-GR" sz="2400" dirty="0" smtClean="0"/>
              <a:t>πηρεσίες </a:t>
            </a:r>
            <a:r>
              <a:rPr lang="el-GR" sz="2400" dirty="0"/>
              <a:t>για τη διαχείριση διαφορετικών λειτουργιών, όπως η επεξεργασία δεδομένων κυκλοφορίας, οι προβλέψεις τεχνητής νοημοσύνης, ο συγχρονισμός σε πραγματικό χρόνο και η επικοινωνία IoT.</a:t>
            </a:r>
            <a:endParaRPr lang="en-US" sz="2400" dirty="0" smtClean="0"/>
          </a:p>
          <a:p>
            <a:r>
              <a:rPr lang="el-GR" sz="2400" b="1" dirty="0" smtClean="0"/>
              <a:t>Χρήση</a:t>
            </a:r>
            <a:r>
              <a:rPr lang="el-GR" sz="2400" b="1" dirty="0"/>
              <a:t>:</a:t>
            </a:r>
            <a:r>
              <a:rPr lang="el-GR" sz="2400" dirty="0"/>
              <a:t> Δείχνει πώς αλληλεπιδρούν οι ανεξάρτητες υπηρεσίες, τα API που εκθέτουν και πώς κλιμακώνονται σε ένα περιβάλλον που βασίζεται στο cloud. Αυτό είναι ζωτικής σημασίας για ένα σύστημα που πρέπει να επεξεργάζεται την κυκλοφορία σε πραγματικό χρόνο και να προσαρμόζει δυναμικά </a:t>
            </a:r>
            <a:r>
              <a:rPr lang="el-GR" sz="2400" dirty="0" smtClean="0"/>
              <a:t>τ</a:t>
            </a:r>
            <a:r>
              <a:rPr lang="en-US" sz="2400" dirty="0" smtClean="0"/>
              <a:t>o</a:t>
            </a:r>
            <a:r>
              <a:rPr lang="el-GR" sz="2400" dirty="0" smtClean="0"/>
              <a:t>υς σηματοδότες.</a:t>
            </a:r>
            <a:endParaRPr lang="en-US" sz="2400" dirty="0" smtClean="0"/>
          </a:p>
        </p:txBody>
      </p:sp>
    </p:spTree>
    <p:extLst>
      <p:ext uri="{BB962C8B-B14F-4D97-AF65-F5344CB8AC3E}">
        <p14:creationId xmlns:p14="http://schemas.microsoft.com/office/powerpoint/2010/main" val="1720324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3739" y="37186"/>
            <a:ext cx="8454044" cy="6780153"/>
          </a:xfrm>
        </p:spPr>
      </p:pic>
    </p:spTree>
    <p:extLst>
      <p:ext uri="{BB962C8B-B14F-4D97-AF65-F5344CB8AC3E}">
        <p14:creationId xmlns:p14="http://schemas.microsoft.com/office/powerpoint/2010/main" val="3885459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Web App</a:t>
            </a:r>
            <a:r>
              <a:rPr lang="el-GR" sz="2400" b="1" dirty="0" smtClean="0"/>
              <a:t> (Διαδικτυακή εφαρμογή συστήματος έξυπνων φαναριών)</a:t>
            </a:r>
            <a:endParaRPr lang="en-US" sz="2400" b="1" dirty="0" smtClean="0"/>
          </a:p>
          <a:p>
            <a:pPr lvl="1"/>
            <a:r>
              <a:rPr lang="el-GR" sz="2000" b="1" dirty="0" smtClean="0"/>
              <a:t>Ρόλος</a:t>
            </a:r>
          </a:p>
          <a:p>
            <a:pPr lvl="2"/>
            <a:r>
              <a:rPr lang="el-GR" sz="1600" dirty="0"/>
              <a:t>Παρέχει γραφικό περιβάλλον διαχείρισης για χειροκίνητο έλεγχο και παρακολούθηση των φαναριών.</a:t>
            </a:r>
          </a:p>
          <a:p>
            <a:pPr lvl="2"/>
            <a:r>
              <a:rPr lang="el-GR" sz="1600" dirty="0"/>
              <a:t>Δίνει πρόσβαση στους διαχειριστές, τροχονόμους, και χειριστές συστήματος</a:t>
            </a:r>
            <a:r>
              <a:rPr lang="el-GR" sz="1600" dirty="0" smtClean="0"/>
              <a:t>.</a:t>
            </a:r>
            <a:endParaRPr lang="en-US" sz="1600" dirty="0" smtClean="0"/>
          </a:p>
          <a:p>
            <a:pPr lvl="1"/>
            <a:r>
              <a:rPr lang="el-GR" sz="2000" b="1" dirty="0" smtClean="0"/>
              <a:t>Τρόποι Αλληλεπίδρασης (</a:t>
            </a:r>
            <a:r>
              <a:rPr lang="en-US" sz="2000" b="1" dirty="0" smtClean="0"/>
              <a:t>AMQP Topics)</a:t>
            </a:r>
            <a:endParaRPr lang="el-GR" sz="2000" b="1" dirty="0" smtClean="0"/>
          </a:p>
          <a:p>
            <a:pPr lvl="2"/>
            <a:r>
              <a:rPr lang="en-US" sz="1600" b="1" dirty="0" err="1"/>
              <a:t>user.auth.topic</a:t>
            </a:r>
            <a:r>
              <a:rPr lang="en-US" sz="1600" dirty="0"/>
              <a:t> → </a:t>
            </a:r>
            <a:r>
              <a:rPr lang="el-GR" sz="1600" dirty="0"/>
              <a:t>Στέλνει αιτήματα σύνδεσης χρηστών στο </a:t>
            </a:r>
            <a:r>
              <a:rPr lang="en-US" sz="1600" dirty="0"/>
              <a:t>User Management Service.</a:t>
            </a:r>
          </a:p>
          <a:p>
            <a:pPr lvl="2"/>
            <a:r>
              <a:rPr lang="en-US" sz="1600" b="1" dirty="0" err="1"/>
              <a:t>user.logs.topic</a:t>
            </a:r>
            <a:r>
              <a:rPr lang="en-US" sz="1600" dirty="0"/>
              <a:t> → </a:t>
            </a:r>
            <a:r>
              <a:rPr lang="el-GR" sz="1600" dirty="0"/>
              <a:t>Καταγράφει ενέργειες των χρηστών στο </a:t>
            </a:r>
            <a:r>
              <a:rPr lang="en-US" sz="1600" dirty="0"/>
              <a:t>Notification Service</a:t>
            </a:r>
            <a:r>
              <a:rPr lang="en-US" sz="1600" dirty="0" smtClean="0"/>
              <a:t>.</a:t>
            </a:r>
            <a:endParaRPr lang="el-GR" sz="1600" dirty="0" smtClean="0"/>
          </a:p>
          <a:p>
            <a:pPr lvl="1"/>
            <a:r>
              <a:rPr lang="en-US" sz="2000" b="1" dirty="0" smtClean="0"/>
              <a:t>REST API </a:t>
            </a:r>
            <a:r>
              <a:rPr lang="el-GR" sz="2000" b="1" dirty="0" smtClean="0"/>
              <a:t>Επικοινωνία με </a:t>
            </a:r>
            <a:r>
              <a:rPr lang="en-US" sz="2000" b="1" dirty="0" err="1" smtClean="0"/>
              <a:t>Microservices</a:t>
            </a:r>
            <a:endParaRPr lang="en-US" sz="2000" b="1" dirty="0" smtClean="0"/>
          </a:p>
          <a:p>
            <a:pPr lvl="2"/>
            <a:r>
              <a:rPr lang="el-GR" sz="1600" dirty="0"/>
              <a:t>Αιτήματα για χειροκίνητη αλλαγή φωτεινής σηματοδότησης.</a:t>
            </a:r>
          </a:p>
          <a:p>
            <a:pPr lvl="2"/>
            <a:r>
              <a:rPr lang="el-GR" sz="1600" dirty="0"/>
              <a:t>Προβολή real-time δεδομένων κίνησης και </a:t>
            </a:r>
            <a:r>
              <a:rPr lang="el-GR" sz="1600" dirty="0" smtClean="0"/>
              <a:t>ειδοποιήσεων.</a:t>
            </a:r>
            <a:endParaRPr lang="en-US" sz="1600" dirty="0" smtClean="0"/>
          </a:p>
          <a:p>
            <a:pPr lvl="1"/>
            <a:r>
              <a:rPr lang="el-GR" sz="2000" b="1" dirty="0" smtClean="0"/>
              <a:t>Βάσεις δεδομένων που σχετίζονται</a:t>
            </a:r>
          </a:p>
          <a:p>
            <a:pPr lvl="2"/>
            <a:r>
              <a:rPr lang="el-GR" sz="1600" b="1" dirty="0"/>
              <a:t>UserDB → </a:t>
            </a:r>
            <a:r>
              <a:rPr lang="el-GR" sz="1600" dirty="0"/>
              <a:t>Διαχειρίζεται τα διαπιστευτήρια και τα δικαιώματα των χρηστών.</a:t>
            </a:r>
            <a:endParaRPr lang="en-US" sz="1600" dirty="0" smtClean="0"/>
          </a:p>
        </p:txBody>
      </p:sp>
    </p:spTree>
    <p:extLst>
      <p:ext uri="{BB962C8B-B14F-4D97-AF65-F5344CB8AC3E}">
        <p14:creationId xmlns:p14="http://schemas.microsoft.com/office/powerpoint/2010/main" val="3304693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err="1" smtClean="0"/>
              <a:t>IoT</a:t>
            </a:r>
            <a:r>
              <a:rPr lang="en-US" sz="2400" b="1" dirty="0" smtClean="0"/>
              <a:t> Sensors (</a:t>
            </a:r>
            <a:r>
              <a:rPr lang="el-GR" sz="2400" b="1" dirty="0" smtClean="0"/>
              <a:t>Αισθητήρες Κυκλοφορίας, Πεζών &amp; Καιρού)</a:t>
            </a:r>
            <a:endParaRPr lang="en-US" sz="2400" b="1" dirty="0" smtClean="0"/>
          </a:p>
          <a:p>
            <a:pPr lvl="1"/>
            <a:r>
              <a:rPr lang="el-GR" sz="2000" b="1" dirty="0" smtClean="0"/>
              <a:t>Ρόλος</a:t>
            </a:r>
          </a:p>
          <a:p>
            <a:pPr lvl="2"/>
            <a:r>
              <a:rPr lang="el-GR" sz="1600" dirty="0"/>
              <a:t>Καταγράφουν δεδομένα κυκλοφορίας, καιρικών συνθηκών και παρουσίας πεζών/ποδηλατών.</a:t>
            </a:r>
          </a:p>
          <a:p>
            <a:pPr lvl="2"/>
            <a:r>
              <a:rPr lang="el-GR" sz="1600" dirty="0"/>
              <a:t>Στέλνουν δεδομένα real-time στις σχετικές μικροϋπηρεσίες.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dirty="0"/>
              <a:t> → </a:t>
            </a:r>
            <a:r>
              <a:rPr lang="el-GR" sz="1600" dirty="0"/>
              <a:t>Στέλνει δεδομένα κυκλοφορίας στο </a:t>
            </a:r>
            <a:r>
              <a:rPr lang="en-US" sz="1600" dirty="0"/>
              <a:t>Traffic Monitoring Service.</a:t>
            </a:r>
          </a:p>
          <a:p>
            <a:pPr lvl="2"/>
            <a:r>
              <a:rPr lang="en-US" sz="1600" b="1" dirty="0" err="1"/>
              <a:t>pedestrian.cyclist.detection.topic</a:t>
            </a:r>
            <a:r>
              <a:rPr lang="en-US" sz="1600" dirty="0"/>
              <a:t> → </a:t>
            </a:r>
            <a:r>
              <a:rPr lang="el-GR" sz="1600" dirty="0"/>
              <a:t>Ενημερώνει το </a:t>
            </a:r>
            <a:r>
              <a:rPr lang="en-US" sz="1600" dirty="0"/>
              <a:t>Pedestrian &amp; Cyclist Safety Service.</a:t>
            </a:r>
          </a:p>
          <a:p>
            <a:pPr lvl="2"/>
            <a:r>
              <a:rPr lang="en-US" sz="1600" b="1" dirty="0" err="1"/>
              <a:t>weather.data.topic</a:t>
            </a:r>
            <a:r>
              <a:rPr lang="en-US" sz="1600" dirty="0"/>
              <a:t> → </a:t>
            </a:r>
            <a:r>
              <a:rPr lang="el-GR" sz="1600" dirty="0"/>
              <a:t>Μεταφέρει μετρήσεις στο </a:t>
            </a:r>
            <a:r>
              <a:rPr lang="en-US" sz="1600" dirty="0"/>
              <a:t>Weather Adaptive Traffic Service.</a:t>
            </a:r>
            <a:endParaRPr lang="el-GR" sz="1600" dirty="0" smtClean="0"/>
          </a:p>
          <a:p>
            <a:pPr lvl="1"/>
            <a:r>
              <a:rPr lang="el-GR" sz="2000" b="1" dirty="0" smtClean="0"/>
              <a:t>Βάσεις δεδομένων που σχετίζονται</a:t>
            </a:r>
          </a:p>
          <a:p>
            <a:pPr lvl="2"/>
            <a:r>
              <a:rPr lang="el-GR" sz="1600" b="1" dirty="0"/>
              <a:t>TrafficDB → </a:t>
            </a:r>
            <a:r>
              <a:rPr lang="el-GR" sz="1600" dirty="0"/>
              <a:t>Αποθηκεύει ιστορικά δεδομένα κυκλοφορίας.</a:t>
            </a:r>
          </a:p>
          <a:p>
            <a:pPr lvl="2"/>
            <a:r>
              <a:rPr lang="el-GR" sz="1600" b="1" dirty="0"/>
              <a:t>WeatherDB → </a:t>
            </a:r>
            <a:r>
              <a:rPr lang="el-GR" sz="1600" dirty="0"/>
              <a:t>Αποθηκεύει μετρήσεις καιρού για ανάλυση και πρόβλεψη.</a:t>
            </a:r>
            <a:endParaRPr lang="en-US" sz="1600" dirty="0" smtClean="0"/>
          </a:p>
        </p:txBody>
      </p:sp>
    </p:spTree>
    <p:extLst>
      <p:ext uri="{BB962C8B-B14F-4D97-AF65-F5344CB8AC3E}">
        <p14:creationId xmlns:p14="http://schemas.microsoft.com/office/powerpoint/2010/main" val="18505365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Edge Sensors (GPS </a:t>
            </a:r>
            <a:r>
              <a:rPr lang="el-GR" sz="2400" b="1" dirty="0" smtClean="0"/>
              <a:t>Αισθητήρες σε Οχήματα Έκτακτης Ανάγκης)</a:t>
            </a:r>
            <a:endParaRPr lang="en-US" sz="2400" b="1" dirty="0" smtClean="0"/>
          </a:p>
          <a:p>
            <a:pPr lvl="1"/>
            <a:r>
              <a:rPr lang="el-GR" sz="2000" b="1" dirty="0" smtClean="0"/>
              <a:t>Ρόλος</a:t>
            </a:r>
          </a:p>
          <a:p>
            <a:pPr lvl="2"/>
            <a:r>
              <a:rPr lang="el-GR" sz="1600" dirty="0"/>
              <a:t>Επιτρέπουν στα οχήματα έκτακτης ανάγκης (ασθενοφόρα, πυροσβεστικά, αστυνομία) </a:t>
            </a:r>
            <a:r>
              <a:rPr lang="el-GR" sz="1600" dirty="0" smtClean="0"/>
              <a:t>να αποκτούν προτεραιότητα αυτόματα </a:t>
            </a:r>
            <a:r>
              <a:rPr lang="el-GR" sz="1600" dirty="0"/>
              <a:t>από τα φανάρια.</a:t>
            </a:r>
          </a:p>
          <a:p>
            <a:pPr lvl="2"/>
            <a:r>
              <a:rPr lang="el-GR" sz="1600" dirty="0"/>
              <a:t>Στέλνουν δεδομένα θέσης μέσω V2X (Vehicle-to-Everything) </a:t>
            </a:r>
            <a:r>
              <a:rPr lang="el-GR" sz="1600" dirty="0" smtClean="0"/>
              <a:t>επικοινωνίας.</a:t>
            </a:r>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emergency.vehicle.detection.topic</a:t>
            </a:r>
            <a:r>
              <a:rPr lang="en-US" sz="1600" b="1" dirty="0"/>
              <a:t> → </a:t>
            </a:r>
            <a:r>
              <a:rPr lang="el-GR" sz="1600" dirty="0"/>
              <a:t>Ανιχνεύει παρουσία οχημάτων έκτακτης ανάγκης.</a:t>
            </a:r>
          </a:p>
          <a:p>
            <a:pPr lvl="2"/>
            <a:r>
              <a:rPr lang="en-US" sz="1600" b="1" dirty="0" err="1"/>
              <a:t>emergency.vehicle.signal.topic</a:t>
            </a:r>
            <a:r>
              <a:rPr lang="en-US" sz="1600" b="1" dirty="0"/>
              <a:t> → </a:t>
            </a:r>
            <a:r>
              <a:rPr lang="el-GR" sz="1600" dirty="0"/>
              <a:t>Ενημερώνει το </a:t>
            </a:r>
            <a:r>
              <a:rPr lang="en-US" sz="1600" dirty="0"/>
              <a:t>Traffic Light Control Service </a:t>
            </a:r>
            <a:r>
              <a:rPr lang="el-GR" sz="1600" dirty="0"/>
              <a:t>για αλλαγή σηματοδότησης.</a:t>
            </a:r>
            <a:endParaRPr lang="el-GR" sz="1600" dirty="0" smtClean="0"/>
          </a:p>
          <a:p>
            <a:pPr lvl="1"/>
            <a:r>
              <a:rPr lang="el-GR" sz="2000" b="1" dirty="0" smtClean="0"/>
              <a:t>Βάσεις δεδομένων που σχετίζονται</a:t>
            </a:r>
          </a:p>
          <a:p>
            <a:pPr lvl="2"/>
            <a:r>
              <a:rPr lang="el-GR" sz="1600" dirty="0"/>
              <a:t>Δεν απαιτείται διατήρηση δεδομένων μακροπρόθεσμα, καθώς η ανίχνευση γίνεται σε </a:t>
            </a:r>
            <a:r>
              <a:rPr lang="el-GR" sz="1600" b="1" dirty="0"/>
              <a:t>real-time</a:t>
            </a:r>
            <a:r>
              <a:rPr lang="el-GR" sz="1600" dirty="0"/>
              <a:t>.</a:t>
            </a:r>
            <a:endParaRPr lang="en-US" sz="1600" dirty="0" smtClean="0"/>
          </a:p>
        </p:txBody>
      </p:sp>
    </p:spTree>
    <p:extLst>
      <p:ext uri="{BB962C8B-B14F-4D97-AF65-F5344CB8AC3E}">
        <p14:creationId xmlns:p14="http://schemas.microsoft.com/office/powerpoint/2010/main" val="34000793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 Monitoring Service (</a:t>
            </a:r>
            <a:r>
              <a:rPr lang="el-GR" sz="2400" b="1" dirty="0" smtClean="0"/>
              <a:t>Υπηρεσία Παρακολούθησης Κυκλοφορίας)</a:t>
            </a:r>
            <a:endParaRPr lang="en-US" sz="2400" b="1" dirty="0" smtClean="0"/>
          </a:p>
          <a:p>
            <a:pPr lvl="1"/>
            <a:r>
              <a:rPr lang="el-GR" sz="2000" b="1" dirty="0" smtClean="0"/>
              <a:t>Ρόλος</a:t>
            </a:r>
          </a:p>
          <a:p>
            <a:pPr lvl="2"/>
            <a:r>
              <a:rPr lang="el-GR" sz="1600" dirty="0"/>
              <a:t>Συλλέγει real-time δεδομένα κυκλοφορίας από IoT αισθητήρες στους δρόμους.</a:t>
            </a:r>
          </a:p>
          <a:p>
            <a:pPr lvl="2"/>
            <a:r>
              <a:rPr lang="el-GR" sz="1600" dirty="0"/>
              <a:t>Εντοπίζει συμφόρηση, ατυχήματα και άλλα συμβάντα.</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dirty="0"/>
              <a:t> → </a:t>
            </a:r>
            <a:r>
              <a:rPr lang="el-GR" sz="1600" dirty="0"/>
              <a:t>Δημοσιεύει δεδομένα κυκλοφορίας.</a:t>
            </a:r>
          </a:p>
          <a:p>
            <a:pPr lvl="2"/>
            <a:r>
              <a:rPr lang="en-US" sz="1600" b="1" dirty="0" err="1"/>
              <a:t>traffic.notification.topic</a:t>
            </a:r>
            <a:r>
              <a:rPr lang="en-US" sz="1600" dirty="0"/>
              <a:t> → </a:t>
            </a:r>
            <a:r>
              <a:rPr lang="el-GR" sz="1600" dirty="0"/>
              <a:t>Στέλνει ειδοποιήσεις σε περίπτωση συμφόρησης.</a:t>
            </a:r>
          </a:p>
          <a:p>
            <a:pPr lvl="2"/>
            <a:r>
              <a:rPr lang="en-US" sz="1600" b="1" dirty="0" err="1"/>
              <a:t>traffic.analytics.topic</a:t>
            </a:r>
            <a:r>
              <a:rPr lang="en-US" sz="1600" dirty="0"/>
              <a:t> → </a:t>
            </a:r>
            <a:r>
              <a:rPr lang="el-GR" sz="1600" dirty="0"/>
              <a:t>Στέλνει δεδομένα στο </a:t>
            </a:r>
            <a:r>
              <a:rPr lang="en-US" sz="1600" dirty="0"/>
              <a:t>Traffic Data Processing Service </a:t>
            </a:r>
            <a:r>
              <a:rPr lang="el-GR" sz="1600" dirty="0"/>
              <a:t>για ανάλυση.</a:t>
            </a:r>
            <a:endParaRPr lang="el-GR" sz="1600" dirty="0" smtClean="0"/>
          </a:p>
          <a:p>
            <a:pPr lvl="1"/>
            <a:r>
              <a:rPr lang="el-GR" sz="2000" b="1" dirty="0" smtClean="0"/>
              <a:t>Βάσεις δεδομένων που σχετίζονται</a:t>
            </a:r>
          </a:p>
          <a:p>
            <a:pPr lvl="2"/>
            <a:r>
              <a:rPr lang="el-GR" sz="1600" b="1" dirty="0"/>
              <a:t>TrafficDB</a:t>
            </a:r>
            <a:r>
              <a:rPr lang="el-GR" sz="1600" dirty="0"/>
              <a:t> → Αποθηκεύει ιστορικά και real-time δεδομένα κυκλοφορίας.</a:t>
            </a:r>
            <a:endParaRPr lang="en-US" sz="1600" dirty="0" smtClean="0"/>
          </a:p>
        </p:txBody>
      </p:sp>
    </p:spTree>
    <p:extLst>
      <p:ext uri="{BB962C8B-B14F-4D97-AF65-F5344CB8AC3E}">
        <p14:creationId xmlns:p14="http://schemas.microsoft.com/office/powerpoint/2010/main" val="1333273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a:t>
            </a:r>
            <a:r>
              <a:rPr lang="el-GR" sz="2400" b="1" dirty="0" smtClean="0"/>
              <a:t> </a:t>
            </a:r>
            <a:r>
              <a:rPr lang="en-US" sz="2400" b="1" dirty="0" smtClean="0"/>
              <a:t>Light Control Service (</a:t>
            </a:r>
            <a:r>
              <a:rPr lang="el-GR" sz="2400" b="1" dirty="0" smtClean="0"/>
              <a:t>Υπηρεσία Ελέγχου Φαναριών)</a:t>
            </a:r>
            <a:endParaRPr lang="en-US" sz="2400" b="1" dirty="0" smtClean="0"/>
          </a:p>
          <a:p>
            <a:pPr lvl="1"/>
            <a:r>
              <a:rPr lang="el-GR" sz="2000" b="1" dirty="0" smtClean="0"/>
              <a:t>Ρόλος</a:t>
            </a:r>
          </a:p>
          <a:p>
            <a:pPr lvl="2"/>
            <a:r>
              <a:rPr lang="el-GR" sz="1600" dirty="0"/>
              <a:t>Διαχειρίζεται τη λειτουργία των φαναριών ανάλογα με τις κυκλοφοριακές συνθήκες.</a:t>
            </a:r>
          </a:p>
          <a:p>
            <a:pPr lvl="2"/>
            <a:r>
              <a:rPr lang="el-GR" sz="1600" dirty="0"/>
              <a:t>Λαμβάνει δεδομένα από άλλες υπηρεσίες και προσαρμόζει τους χρόνους σηματοδότησης.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traffic.analytics.topic</a:t>
            </a:r>
            <a:r>
              <a:rPr lang="en-US" sz="1600" b="1" dirty="0"/>
              <a:t> → </a:t>
            </a:r>
            <a:r>
              <a:rPr lang="el-GR" sz="1600" dirty="0"/>
              <a:t>Λαμβάνει ανάλυση δεδομένων από το </a:t>
            </a:r>
            <a:r>
              <a:rPr lang="en-US" sz="1600" dirty="0"/>
              <a:t>Traffic Data Processing Service.</a:t>
            </a:r>
          </a:p>
          <a:p>
            <a:pPr lvl="2"/>
            <a:r>
              <a:rPr lang="en-US" sz="1600" b="1" dirty="0" err="1"/>
              <a:t>weather.adaptation.topic</a:t>
            </a:r>
            <a:r>
              <a:rPr lang="en-US" sz="1600" b="1" dirty="0"/>
              <a:t> → </a:t>
            </a:r>
            <a:r>
              <a:rPr lang="el-GR" sz="1600" dirty="0"/>
              <a:t>Ρυθμίζει τα φανάρια με βάση τον καιρό.</a:t>
            </a:r>
          </a:p>
          <a:p>
            <a:pPr lvl="2"/>
            <a:r>
              <a:rPr lang="en-US" sz="1600" b="1" dirty="0" err="1"/>
              <a:t>emergency.vehicle.signal.topic</a:t>
            </a:r>
            <a:r>
              <a:rPr lang="en-US" sz="1600" b="1" dirty="0"/>
              <a:t> → </a:t>
            </a:r>
            <a:r>
              <a:rPr lang="el-GR" sz="1600" dirty="0"/>
              <a:t>Δίνει προτεραιότητα σε οχήματα έκτακτης ανάγκης.</a:t>
            </a:r>
          </a:p>
          <a:p>
            <a:pPr lvl="2"/>
            <a:r>
              <a:rPr lang="en-US" sz="1600" b="1" dirty="0" err="1"/>
              <a:t>traffic.light.status.topic</a:t>
            </a:r>
            <a:r>
              <a:rPr lang="en-US" sz="1600" b="1" dirty="0"/>
              <a:t> → </a:t>
            </a:r>
            <a:r>
              <a:rPr lang="el-GR" sz="1600" dirty="0"/>
              <a:t>Δημοσιεύει την κατάσταση των φαναριών</a:t>
            </a:r>
            <a:r>
              <a:rPr lang="el-GR" sz="1600" dirty="0" smtClean="0"/>
              <a:t>.</a:t>
            </a:r>
            <a:endParaRPr lang="en-US" sz="1600" dirty="0" smtClean="0"/>
          </a:p>
          <a:p>
            <a:pPr lvl="2"/>
            <a:r>
              <a:rPr lang="el-GR" sz="1600" b="1" dirty="0"/>
              <a:t>traffic.light.command.topic</a:t>
            </a:r>
            <a:r>
              <a:rPr lang="el-GR" sz="1600" dirty="0"/>
              <a:t> → </a:t>
            </a:r>
            <a:r>
              <a:rPr lang="el-GR" sz="1600" dirty="0" smtClean="0"/>
              <a:t>Δημοσιεύει </a:t>
            </a:r>
            <a:r>
              <a:rPr lang="el-GR" sz="1600" dirty="0"/>
              <a:t>εντολές αλλαγής σηματοδότησης </a:t>
            </a:r>
            <a:r>
              <a:rPr lang="el-GR" sz="1600" dirty="0" smtClean="0"/>
              <a:t>στα έξυπνα φανάρια.</a:t>
            </a:r>
          </a:p>
          <a:p>
            <a:pPr lvl="1"/>
            <a:r>
              <a:rPr lang="el-GR" sz="2000" b="1" dirty="0" smtClean="0"/>
              <a:t>Βάσεις δεδομένων που σχετίζονται</a:t>
            </a:r>
          </a:p>
          <a:p>
            <a:pPr lvl="2"/>
            <a:r>
              <a:rPr lang="el-GR" sz="1600" dirty="0"/>
              <a:t>Δεν αποθηκεύει δεδομένα, λειτουργεί σε real-time.</a:t>
            </a:r>
            <a:endParaRPr lang="en-US" sz="1600" dirty="0" smtClean="0"/>
          </a:p>
        </p:txBody>
      </p:sp>
    </p:spTree>
    <p:extLst>
      <p:ext uri="{BB962C8B-B14F-4D97-AF65-F5344CB8AC3E}">
        <p14:creationId xmlns:p14="http://schemas.microsoft.com/office/powerpoint/2010/main" val="3133911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a:t>
            </a:r>
            <a:r>
              <a:rPr lang="el-GR" sz="2400" b="1" dirty="0" smtClean="0"/>
              <a:t> </a:t>
            </a:r>
            <a:r>
              <a:rPr lang="en-US" sz="2400" b="1" dirty="0" smtClean="0"/>
              <a:t>Data Processing Service (</a:t>
            </a:r>
            <a:r>
              <a:rPr lang="el-GR" sz="2400" b="1" dirty="0" smtClean="0"/>
              <a:t>Υπηρεσία Επεξεργασίας Κυκλοφοριακών Δεδομένων)</a:t>
            </a:r>
            <a:endParaRPr lang="en-US" sz="2400" b="1" dirty="0" smtClean="0"/>
          </a:p>
          <a:p>
            <a:pPr lvl="1"/>
            <a:r>
              <a:rPr lang="el-GR" sz="2000" b="1" dirty="0" smtClean="0"/>
              <a:t>Ρόλος</a:t>
            </a:r>
          </a:p>
          <a:p>
            <a:pPr lvl="2"/>
            <a:r>
              <a:rPr lang="el-GR" sz="1600" dirty="0"/>
              <a:t>Αναλύει μεγάλα σύνολα δεδομένων από το Traffic Monitoring Service.</a:t>
            </a:r>
          </a:p>
          <a:p>
            <a:pPr lvl="2"/>
            <a:r>
              <a:rPr lang="el-GR" sz="1600" dirty="0"/>
              <a:t>Παράγει προγνωστικά μοντέλα κυκλοφορίας και προτείνει βελτιώσεις.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b="1" dirty="0"/>
              <a:t> → </a:t>
            </a:r>
            <a:r>
              <a:rPr lang="el-GR" sz="1600" dirty="0"/>
              <a:t>Λαμβάνει </a:t>
            </a:r>
            <a:r>
              <a:rPr lang="el-GR" sz="1600" dirty="0" smtClean="0"/>
              <a:t>δεδομένα </a:t>
            </a:r>
            <a:r>
              <a:rPr lang="el-GR" sz="1600" dirty="0"/>
              <a:t>από αισθητήρες.</a:t>
            </a:r>
          </a:p>
          <a:p>
            <a:pPr lvl="2"/>
            <a:r>
              <a:rPr lang="en-US" sz="1600" b="1" dirty="0" err="1"/>
              <a:t>traffic.analytics.topic</a:t>
            </a:r>
            <a:r>
              <a:rPr lang="en-US" sz="1600" b="1" dirty="0"/>
              <a:t> → </a:t>
            </a:r>
            <a:r>
              <a:rPr lang="el-GR" sz="1600" dirty="0"/>
              <a:t>Δημοσιεύει αναλύσεις στο </a:t>
            </a:r>
            <a:r>
              <a:rPr lang="en-US" sz="1600" dirty="0"/>
              <a:t>Traffic Light Control Service.</a:t>
            </a:r>
            <a:endParaRPr lang="el-GR" sz="1600" dirty="0" smtClean="0"/>
          </a:p>
          <a:p>
            <a:pPr lvl="1"/>
            <a:r>
              <a:rPr lang="el-GR" sz="2000" b="1" dirty="0" smtClean="0"/>
              <a:t>Βάσεις δεδομένων που σχετίζονται</a:t>
            </a:r>
          </a:p>
          <a:p>
            <a:pPr lvl="2"/>
            <a:r>
              <a:rPr lang="el-GR" sz="1600" b="1" dirty="0"/>
              <a:t>TrafficDB</a:t>
            </a:r>
            <a:r>
              <a:rPr lang="el-GR" sz="1600" dirty="0"/>
              <a:t> → Αποθηκεύει δεδομένα και αναφορές κυκλοφορίας.</a:t>
            </a:r>
            <a:endParaRPr lang="en-US" sz="1600" dirty="0" smtClean="0"/>
          </a:p>
        </p:txBody>
      </p:sp>
    </p:spTree>
    <p:extLst>
      <p:ext uri="{BB962C8B-B14F-4D97-AF65-F5344CB8AC3E}">
        <p14:creationId xmlns:p14="http://schemas.microsoft.com/office/powerpoint/2010/main" val="230619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7531598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a:t>Pedestrian &amp; Cyclist Safety Service (</a:t>
            </a:r>
            <a:r>
              <a:rPr lang="el-GR" sz="2400" b="1" dirty="0"/>
              <a:t>Υπηρεσία Ασφάλειας Πεζών &amp; Ποδηλατών)</a:t>
            </a:r>
            <a:endParaRPr lang="en-US" sz="2400" b="1" dirty="0" smtClean="0"/>
          </a:p>
          <a:p>
            <a:pPr lvl="1"/>
            <a:r>
              <a:rPr lang="el-GR" sz="2000" b="1" dirty="0" smtClean="0"/>
              <a:t>Ρόλος</a:t>
            </a:r>
          </a:p>
          <a:p>
            <a:pPr lvl="2"/>
            <a:r>
              <a:rPr lang="el-GR" sz="1600" dirty="0"/>
              <a:t>Ανιχνεύει πεζούς και ποδηλάτες μέσω IoT αισθητήρων.</a:t>
            </a:r>
          </a:p>
          <a:p>
            <a:pPr lvl="2"/>
            <a:r>
              <a:rPr lang="el-GR" sz="1600" dirty="0"/>
              <a:t>Ενημερώνει τα φανάρια για ασφαλείς διαβάσεις.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pedestrian.cyclist.detection.topic</a:t>
            </a:r>
            <a:r>
              <a:rPr lang="en-US" sz="1600" b="1" dirty="0"/>
              <a:t> → </a:t>
            </a:r>
            <a:r>
              <a:rPr lang="el-GR" sz="1600" dirty="0"/>
              <a:t>Λαμβάνει δεδομένα από αισθητήρες.</a:t>
            </a:r>
          </a:p>
          <a:p>
            <a:pPr lvl="2"/>
            <a:r>
              <a:rPr lang="en-US" sz="1600" b="1" dirty="0" err="1"/>
              <a:t>pedestrian.cyclist.signal.topic</a:t>
            </a:r>
            <a:r>
              <a:rPr lang="en-US" sz="1600" b="1" dirty="0"/>
              <a:t> → </a:t>
            </a:r>
            <a:r>
              <a:rPr lang="el-GR" sz="1600" dirty="0"/>
              <a:t>Στέλνει εντολές στα φανάρια.</a:t>
            </a:r>
            <a:endParaRPr lang="el-GR" sz="1600" dirty="0" smtClean="0"/>
          </a:p>
          <a:p>
            <a:pPr lvl="1"/>
            <a:r>
              <a:rPr lang="el-GR" sz="2000" b="1" dirty="0" smtClean="0"/>
              <a:t>Βάσεις δεδομένων που σχετίζονται</a:t>
            </a:r>
          </a:p>
          <a:p>
            <a:pPr lvl="2"/>
            <a:r>
              <a:rPr lang="el-GR" sz="1600" dirty="0"/>
              <a:t>Δεν απαιτείται αποθήκευση, λειτουργεί σε real-time.</a:t>
            </a:r>
            <a:endParaRPr lang="en-US" sz="1600" dirty="0" smtClean="0"/>
          </a:p>
        </p:txBody>
      </p:sp>
    </p:spTree>
    <p:extLst>
      <p:ext uri="{BB962C8B-B14F-4D97-AF65-F5344CB8AC3E}">
        <p14:creationId xmlns:p14="http://schemas.microsoft.com/office/powerpoint/2010/main" val="36745844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Weather Adaptive Traffic Service (Υπηρεσία Προσαρμογής Κυκλοφορίας στις Καιρικές Συνθήκες)</a:t>
            </a:r>
            <a:endParaRPr lang="en-US" sz="2400" b="1" dirty="0" smtClean="0"/>
          </a:p>
          <a:p>
            <a:pPr lvl="1"/>
            <a:r>
              <a:rPr lang="el-GR" sz="2000" b="1" dirty="0" smtClean="0"/>
              <a:t>Ρόλος</a:t>
            </a:r>
          </a:p>
          <a:p>
            <a:pPr lvl="2"/>
            <a:r>
              <a:rPr lang="el-GR" sz="1600" dirty="0"/>
              <a:t>Παρακολουθεί καιρικές συνθήκες (βροχή, ομίχλη, πάγος).</a:t>
            </a:r>
          </a:p>
          <a:p>
            <a:pPr lvl="2"/>
            <a:r>
              <a:rPr lang="el-GR" sz="1600" dirty="0"/>
              <a:t>Ρυθμίζει τη σηματοδότηση για καλύτερη ασφάλεια.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weather.data.topic</a:t>
            </a:r>
            <a:r>
              <a:rPr lang="en-US" sz="1600" b="1" dirty="0"/>
              <a:t> → </a:t>
            </a:r>
            <a:r>
              <a:rPr lang="el-GR" sz="1600" dirty="0"/>
              <a:t>Λαμβάνει καιρικά δεδομένα από αισθητήρες.</a:t>
            </a:r>
          </a:p>
          <a:p>
            <a:pPr lvl="2"/>
            <a:r>
              <a:rPr lang="en-US" sz="1600" b="1" dirty="0" err="1"/>
              <a:t>weather.adaptation.topic</a:t>
            </a:r>
            <a:r>
              <a:rPr lang="en-US" sz="1600" b="1" dirty="0"/>
              <a:t> → </a:t>
            </a:r>
            <a:r>
              <a:rPr lang="el-GR" sz="1600" dirty="0"/>
              <a:t>Στέλνει εντολές στο </a:t>
            </a:r>
            <a:r>
              <a:rPr lang="en-US" sz="1600" dirty="0"/>
              <a:t>Traffic Light Control Service.</a:t>
            </a:r>
            <a:endParaRPr lang="el-GR" sz="1600" dirty="0" smtClean="0"/>
          </a:p>
          <a:p>
            <a:pPr lvl="1"/>
            <a:r>
              <a:rPr lang="el-GR" sz="2000" b="1" dirty="0" smtClean="0"/>
              <a:t>Βάσεις δεδομένων που σχετίζονται</a:t>
            </a:r>
          </a:p>
          <a:p>
            <a:pPr lvl="2"/>
            <a:r>
              <a:rPr lang="el-GR" sz="1600" b="1" dirty="0"/>
              <a:t>WeatherDB</a:t>
            </a:r>
            <a:r>
              <a:rPr lang="el-GR" sz="1600" dirty="0"/>
              <a:t> → Αποθηκεύει ιστορικά και real-time δεδομένα καιρού.</a:t>
            </a:r>
            <a:endParaRPr lang="en-US" sz="1600" dirty="0" smtClean="0"/>
          </a:p>
        </p:txBody>
      </p:sp>
    </p:spTree>
    <p:extLst>
      <p:ext uri="{BB962C8B-B14F-4D97-AF65-F5344CB8AC3E}">
        <p14:creationId xmlns:p14="http://schemas.microsoft.com/office/powerpoint/2010/main" val="3670910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Emergency Vehicle Priority Service (Υπηρεσία Προτεραιότητας Οχημάτων Έκτακτης Ανάγκης)</a:t>
            </a:r>
            <a:endParaRPr lang="en-US" sz="2400" b="1" dirty="0" smtClean="0"/>
          </a:p>
          <a:p>
            <a:pPr lvl="1"/>
            <a:r>
              <a:rPr lang="el-GR" sz="2000" b="1" dirty="0" smtClean="0"/>
              <a:t>Ρόλος</a:t>
            </a:r>
          </a:p>
          <a:p>
            <a:pPr lvl="2"/>
            <a:r>
              <a:rPr lang="el-GR" sz="1600" dirty="0"/>
              <a:t>Ανιχνεύει ασθενοφόρα, πυροσβεστικά, αστυνομία μέσω GPS αισθητήρων (V2X).</a:t>
            </a:r>
          </a:p>
          <a:p>
            <a:pPr lvl="2"/>
            <a:r>
              <a:rPr lang="el-GR" sz="1600" dirty="0"/>
              <a:t>Δίνει προτεραιότητα σε διασταυρώσεις.</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emergency.vehicle.detection.topic</a:t>
            </a:r>
            <a:r>
              <a:rPr lang="en-US" sz="1600" b="1" dirty="0"/>
              <a:t> → </a:t>
            </a:r>
            <a:r>
              <a:rPr lang="el-GR" sz="1600" dirty="0"/>
              <a:t>Λαμβάνει δεδομένα </a:t>
            </a:r>
            <a:r>
              <a:rPr lang="en-US" sz="1600" dirty="0"/>
              <a:t>GPS </a:t>
            </a:r>
            <a:r>
              <a:rPr lang="el-GR" sz="1600" dirty="0"/>
              <a:t>από οχήματα.</a:t>
            </a:r>
          </a:p>
          <a:p>
            <a:pPr lvl="2"/>
            <a:r>
              <a:rPr lang="en-US" sz="1600" b="1" dirty="0" err="1"/>
              <a:t>emergency.vehicle.signal.topic</a:t>
            </a:r>
            <a:r>
              <a:rPr lang="en-US" sz="1600" b="1" dirty="0"/>
              <a:t> → </a:t>
            </a:r>
            <a:r>
              <a:rPr lang="el-GR" sz="1600" dirty="0"/>
              <a:t>Στέλνει εντολές στα φανάρια.</a:t>
            </a:r>
            <a:endParaRPr lang="el-GR" sz="1600" dirty="0" smtClean="0"/>
          </a:p>
          <a:p>
            <a:pPr lvl="1"/>
            <a:r>
              <a:rPr lang="el-GR" sz="2000" b="1" dirty="0" smtClean="0"/>
              <a:t>Βάσεις δεδομένων που σχετίζονται</a:t>
            </a:r>
          </a:p>
          <a:p>
            <a:pPr lvl="2"/>
            <a:r>
              <a:rPr lang="el-GR" sz="1600" dirty="0"/>
              <a:t>Δεν απαιτείται αποθήκευση, λειτουργεί σε real-time.</a:t>
            </a:r>
            <a:endParaRPr lang="en-US" sz="1600" dirty="0" smtClean="0"/>
          </a:p>
        </p:txBody>
      </p:sp>
    </p:spTree>
    <p:extLst>
      <p:ext uri="{BB962C8B-B14F-4D97-AF65-F5344CB8AC3E}">
        <p14:creationId xmlns:p14="http://schemas.microsoft.com/office/powerpoint/2010/main" val="935016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User Management Service (Υπηρεσία Διαχείρισης Χρηστών)</a:t>
            </a:r>
            <a:endParaRPr lang="en-US" sz="2400" b="1" dirty="0" smtClean="0"/>
          </a:p>
          <a:p>
            <a:pPr lvl="1"/>
            <a:r>
              <a:rPr lang="el-GR" sz="2000" b="1" dirty="0" smtClean="0"/>
              <a:t>Ρόλος</a:t>
            </a:r>
          </a:p>
          <a:p>
            <a:pPr lvl="2"/>
            <a:r>
              <a:rPr lang="el-GR" sz="1600" dirty="0"/>
              <a:t>Διαχειρίζεται την ταυτοποίηση και εξουσιοδότηση χρηστών.</a:t>
            </a:r>
          </a:p>
          <a:p>
            <a:pPr lvl="2"/>
            <a:r>
              <a:rPr lang="el-GR" sz="1600" dirty="0"/>
              <a:t>Επιτρέπει μόνο σε διαχειριστές να ρυθμίζουν τα φανάρια.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user.auth.topic</a:t>
            </a:r>
            <a:r>
              <a:rPr lang="en-US" sz="1600" b="1" dirty="0"/>
              <a:t> → </a:t>
            </a:r>
            <a:r>
              <a:rPr lang="el-GR" sz="1600" dirty="0"/>
              <a:t>Επεξεργάζεται αιτήματα σύνδεσης χρηστών.</a:t>
            </a:r>
          </a:p>
          <a:p>
            <a:pPr lvl="2"/>
            <a:r>
              <a:rPr lang="en-US" sz="1600" b="1" dirty="0" err="1"/>
              <a:t>user.logs.topic</a:t>
            </a:r>
            <a:r>
              <a:rPr lang="en-US" sz="1600" b="1" dirty="0"/>
              <a:t> → </a:t>
            </a:r>
            <a:r>
              <a:rPr lang="el-GR" sz="1600" dirty="0"/>
              <a:t>Καταγράφει ενέργειες χρηστών στο </a:t>
            </a:r>
            <a:r>
              <a:rPr lang="en-US" sz="1600" dirty="0"/>
              <a:t>Notification Service.</a:t>
            </a:r>
            <a:endParaRPr lang="el-GR" sz="1600" dirty="0" smtClean="0"/>
          </a:p>
          <a:p>
            <a:pPr lvl="1"/>
            <a:r>
              <a:rPr lang="el-GR" sz="2000" b="1" dirty="0" smtClean="0"/>
              <a:t>Βάσεις δεδομένων που σχετίζονται</a:t>
            </a:r>
          </a:p>
          <a:p>
            <a:pPr lvl="2"/>
            <a:r>
              <a:rPr lang="el-GR" sz="1600" b="1" dirty="0"/>
              <a:t>UserDB</a:t>
            </a:r>
            <a:r>
              <a:rPr lang="el-GR" sz="1600" dirty="0"/>
              <a:t> → Αποθηκεύει διαπιστευτήρια και ρόλους χρηστών.</a:t>
            </a:r>
            <a:endParaRPr lang="en-US" sz="1600" dirty="0" smtClean="0"/>
          </a:p>
        </p:txBody>
      </p:sp>
    </p:spTree>
    <p:extLst>
      <p:ext uri="{BB962C8B-B14F-4D97-AF65-F5344CB8AC3E}">
        <p14:creationId xmlns:p14="http://schemas.microsoft.com/office/powerpoint/2010/main" val="41146131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a:t>Notification Service (</a:t>
            </a:r>
            <a:r>
              <a:rPr lang="el-GR" sz="2400" b="1" dirty="0"/>
              <a:t>Υπηρεσία Ειδοποιήσεων</a:t>
            </a:r>
            <a:r>
              <a:rPr lang="el-GR" sz="2400" b="1" dirty="0" smtClean="0"/>
              <a:t>)</a:t>
            </a:r>
            <a:endParaRPr lang="en-US" sz="2400" b="1" dirty="0" smtClean="0"/>
          </a:p>
          <a:p>
            <a:pPr lvl="1"/>
            <a:r>
              <a:rPr lang="el-GR" sz="2000" b="1" dirty="0" smtClean="0"/>
              <a:t>Ρόλος</a:t>
            </a:r>
          </a:p>
          <a:p>
            <a:pPr lvl="2"/>
            <a:r>
              <a:rPr lang="el-GR" sz="1600" dirty="0"/>
              <a:t>Στέλνει ειδοποιήσεις στους χρήστες και τους διαχειριστές για σημαντικά συμβάντα.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traffic.notification.topic</a:t>
            </a:r>
            <a:r>
              <a:rPr lang="en-US" sz="1600" b="1" dirty="0"/>
              <a:t> → </a:t>
            </a:r>
            <a:r>
              <a:rPr lang="el-GR" sz="1600" dirty="0"/>
              <a:t>Λαμβάνει ειδοποιήσεις κυκλοφορίας.</a:t>
            </a:r>
          </a:p>
          <a:p>
            <a:pPr lvl="2"/>
            <a:r>
              <a:rPr lang="en-US" sz="1600" b="1" dirty="0" err="1"/>
              <a:t>weather.notification.topic</a:t>
            </a:r>
            <a:r>
              <a:rPr lang="en-US" sz="1600" b="1" dirty="0"/>
              <a:t> → </a:t>
            </a:r>
            <a:r>
              <a:rPr lang="el-GR" sz="1600" dirty="0"/>
              <a:t>Λαμβάνει ειδοποιήσεις καιρού.</a:t>
            </a:r>
          </a:p>
          <a:p>
            <a:pPr lvl="2"/>
            <a:r>
              <a:rPr lang="en-US" sz="1600" b="1" dirty="0" err="1"/>
              <a:t>user.logs.topic</a:t>
            </a:r>
            <a:r>
              <a:rPr lang="en-US" sz="1600" b="1" dirty="0"/>
              <a:t> → </a:t>
            </a:r>
            <a:r>
              <a:rPr lang="el-GR" sz="1600" dirty="0"/>
              <a:t>Καταγράφει ενέργειες χρηστών</a:t>
            </a:r>
            <a:r>
              <a:rPr lang="el-GR" sz="1600" dirty="0" smtClean="0"/>
              <a:t>.</a:t>
            </a:r>
            <a:endParaRPr lang="en-US" sz="1600" dirty="0" smtClean="0"/>
          </a:p>
          <a:p>
            <a:pPr lvl="2"/>
            <a:r>
              <a:rPr lang="el-GR" sz="1600" b="1" dirty="0"/>
              <a:t>user.notification.topic </a:t>
            </a:r>
            <a:r>
              <a:rPr lang="el-GR" sz="1600" dirty="0"/>
              <a:t>→ Δημοσιεύει ειδοποιήσεις προς τους χρήστες στο Web App.</a:t>
            </a:r>
            <a:endParaRPr lang="el-GR" sz="1600" dirty="0" smtClean="0"/>
          </a:p>
          <a:p>
            <a:pPr lvl="1"/>
            <a:r>
              <a:rPr lang="el-GR" sz="2000" b="1" dirty="0" smtClean="0"/>
              <a:t>Βάσεις δεδομένων που σχετίζονται</a:t>
            </a:r>
          </a:p>
          <a:p>
            <a:pPr lvl="2"/>
            <a:r>
              <a:rPr lang="el-GR" sz="1600" b="1" dirty="0"/>
              <a:t>NotificationDB → </a:t>
            </a:r>
            <a:r>
              <a:rPr lang="el-GR" sz="1600" dirty="0"/>
              <a:t>Αποθηκεύει ειδοποιήσεις για μελλοντική αναφορά.</a:t>
            </a:r>
            <a:endParaRPr lang="en-US" sz="1600" dirty="0" smtClean="0"/>
          </a:p>
        </p:txBody>
      </p:sp>
    </p:spTree>
    <p:extLst>
      <p:ext uri="{BB962C8B-B14F-4D97-AF65-F5344CB8AC3E}">
        <p14:creationId xmlns:p14="http://schemas.microsoft.com/office/powerpoint/2010/main" val="8996334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 UML Deployment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το επιλέξαμε:</a:t>
            </a:r>
            <a:r>
              <a:rPr lang="el-GR" sz="2400" dirty="0"/>
              <a:t> </a:t>
            </a:r>
            <a:r>
              <a:rPr lang="el-GR" sz="2400" dirty="0" smtClean="0"/>
              <a:t>Το έξυπνο σύστημα φαναριών λειτουργεί </a:t>
            </a:r>
            <a:r>
              <a:rPr lang="el-GR" sz="2400" dirty="0"/>
              <a:t>σε ένα </a:t>
            </a:r>
            <a:r>
              <a:rPr lang="el-GR" sz="2400" dirty="0" smtClean="0"/>
              <a:t>μοντέλο </a:t>
            </a:r>
            <a:r>
              <a:rPr lang="en-US" sz="2400" dirty="0" smtClean="0"/>
              <a:t>edge computing</a:t>
            </a:r>
            <a:r>
              <a:rPr lang="el-GR" sz="2400" dirty="0" smtClean="0"/>
              <a:t> </a:t>
            </a:r>
            <a:r>
              <a:rPr lang="el-GR" sz="2400" dirty="0"/>
              <a:t>με αισθητήρες στους δρόμους, κέντρα ελέγχου της κυκλοφορίας και επεξεργασία στο cloud για προβλέψεις τεχνητής νοημοσύνης.</a:t>
            </a:r>
            <a:endParaRPr lang="en-US" sz="2400" dirty="0" smtClean="0"/>
          </a:p>
          <a:p>
            <a:r>
              <a:rPr lang="el-GR" sz="2400" b="1" dirty="0" smtClean="0"/>
              <a:t>Χρήση:</a:t>
            </a:r>
            <a:r>
              <a:rPr lang="el-GR" sz="2400" dirty="0"/>
              <a:t> Απεικονίζει τον τρόπο με τον οποίο το σύστημα αναπτύσσεται σε διαφορετικά περιβάλλοντα (cloud, edge computing, </a:t>
            </a:r>
            <a:r>
              <a:rPr lang="el-GR" sz="2400" dirty="0" smtClean="0"/>
              <a:t>IoT</a:t>
            </a:r>
            <a:r>
              <a:rPr lang="en-US" sz="2400" dirty="0" smtClean="0"/>
              <a:t> gateways</a:t>
            </a:r>
            <a:r>
              <a:rPr lang="el-GR" sz="2400" dirty="0" smtClean="0"/>
              <a:t>), </a:t>
            </a:r>
            <a:r>
              <a:rPr lang="el-GR" sz="2400" dirty="0"/>
              <a:t>εξασφαλίζοντας αποτελεσματική επεξεργασία και λήψη αποφάσεων.</a:t>
            </a:r>
            <a:endParaRPr lang="en-US" sz="2400" dirty="0" smtClean="0"/>
          </a:p>
        </p:txBody>
      </p:sp>
    </p:spTree>
    <p:extLst>
      <p:ext uri="{BB962C8B-B14F-4D97-AF65-F5344CB8AC3E}">
        <p14:creationId xmlns:p14="http://schemas.microsoft.com/office/powerpoint/2010/main" val="29428185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PEOPLE – UML Sequence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περιλαμβάνει πολλαπλές αλληλεπιδράσεις σε πραγματικό χρόνο μεταξύ αισθητήρων, βάσεων δεδομένων, </a:t>
            </a:r>
            <a:r>
              <a:rPr lang="el-GR" sz="2400" dirty="0" smtClean="0"/>
              <a:t>μικρο</a:t>
            </a:r>
            <a:r>
              <a:rPr lang="el-GR" sz="2400" dirty="0"/>
              <a:t>ϋ</a:t>
            </a:r>
            <a:r>
              <a:rPr lang="el-GR" sz="2400" dirty="0" smtClean="0"/>
              <a:t>πηρεσιών </a:t>
            </a:r>
            <a:r>
              <a:rPr lang="el-GR" sz="2400" dirty="0"/>
              <a:t>και λογικής ελέγχου της κυκλοφορίας</a:t>
            </a:r>
            <a:r>
              <a:rPr lang="el-GR" sz="2400" dirty="0" smtClean="0"/>
              <a:t>.</a:t>
            </a:r>
            <a:endParaRPr lang="en-US" sz="2400" dirty="0" smtClean="0"/>
          </a:p>
          <a:p>
            <a:r>
              <a:rPr lang="el-GR" sz="2400" b="1" dirty="0" smtClean="0"/>
              <a:t>Χρήση</a:t>
            </a:r>
            <a:r>
              <a:rPr lang="el-GR" sz="2400" b="1" dirty="0"/>
              <a:t>:</a:t>
            </a:r>
            <a:r>
              <a:rPr lang="el-GR" sz="2400" dirty="0"/>
              <a:t> Αναπαριστά τη ροή των μηνυμάτων μεταξύ των στοιχείων του συστήματος (π.χ., ο αισθητήρας ανιχνεύει την κυκλοφορία → στέλνει δεδομένα σε </a:t>
            </a:r>
            <a:r>
              <a:rPr lang="en-US" sz="2400" dirty="0" smtClean="0"/>
              <a:t>remote server </a:t>
            </a:r>
            <a:r>
              <a:rPr lang="el-GR" sz="2400" dirty="0" smtClean="0"/>
              <a:t>στο </a:t>
            </a:r>
            <a:r>
              <a:rPr lang="en-US" sz="2400" dirty="0" smtClean="0"/>
              <a:t>cloud</a:t>
            </a:r>
            <a:r>
              <a:rPr lang="el-GR" sz="2400" dirty="0" smtClean="0"/>
              <a:t> </a:t>
            </a:r>
            <a:r>
              <a:rPr lang="el-GR" sz="2400" dirty="0"/>
              <a:t>→ η ΤΝ προβλέπει τη συμφόρηση → προσαρμόζει τα φανάρια). Αυτό βοηθά στη βελτιστοποίηση της καθυστέρησης και της επικοινωνίας.</a:t>
            </a:r>
            <a:endParaRPr lang="en-US" sz="2400" dirty="0" smtClean="0"/>
          </a:p>
        </p:txBody>
      </p:sp>
    </p:spTree>
    <p:extLst>
      <p:ext uri="{BB962C8B-B14F-4D97-AF65-F5344CB8AC3E}">
        <p14:creationId xmlns:p14="http://schemas.microsoft.com/office/powerpoint/2010/main" val="32525826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l-GR" sz="3200" dirty="0" smtClean="0">
              <a:effectLst>
                <a:outerShdw blurRad="38100" dist="38100" dir="2700000" algn="tl">
                  <a:srgbClr val="000000">
                    <a:alpha val="43137"/>
                  </a:srgbClr>
                </a:outerShdw>
              </a:effectLst>
            </a:endParaRPr>
          </a:p>
          <a:p>
            <a:pPr marL="0" indent="0" algn="ctr">
              <a:buNone/>
            </a:pPr>
            <a:endParaRPr lang="el-GR" sz="3200" dirty="0">
              <a:effectLst>
                <a:outerShdw blurRad="38100" dist="38100" dir="2700000" algn="tl">
                  <a:srgbClr val="000000">
                    <a:alpha val="43137"/>
                  </a:srgbClr>
                </a:outerShdw>
              </a:effectLst>
            </a:endParaRPr>
          </a:p>
          <a:p>
            <a:pPr marL="0" indent="0" algn="ctr">
              <a:buNone/>
            </a:pPr>
            <a:r>
              <a:rPr lang="el-GR" sz="3200" dirty="0" smtClean="0">
                <a:effectLst>
                  <a:outerShdw blurRad="38100" dist="38100" dir="2700000" algn="tl">
                    <a:srgbClr val="000000">
                      <a:alpha val="43137"/>
                    </a:srgbClr>
                  </a:outerShdw>
                </a:effectLst>
              </a:rPr>
              <a:t>Σας ευχαριστώ για την προσοχή σας.</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3216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404219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 Database Schema Diagram</a:t>
            </a:r>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σχήμα της βάσης δεδομένων είναι θεμελιώδους σημασίας για τον καθορισμό του τρόπου με τον οποίο το σύστημα θα αποθηκεύει, θα οργανώνει και θα συσχετίζει διαφορετικούς τύπους δεδομένων κυκλοφορίας. Αυτό διασφαλίζει την αποτελεσματική ανάκτηση και ακεραιότητα των δεδομένων</a:t>
            </a:r>
            <a:r>
              <a:rPr lang="el-GR" sz="2400" dirty="0" smtClean="0"/>
              <a:t>.</a:t>
            </a:r>
            <a:endParaRPr lang="en-US" sz="2400" dirty="0" smtClean="0"/>
          </a:p>
          <a:p>
            <a:r>
              <a:rPr lang="el-GR" sz="2400" b="1" dirty="0" smtClean="0"/>
              <a:t>Χρήση</a:t>
            </a:r>
            <a:r>
              <a:rPr lang="el-GR" sz="2400" b="1" dirty="0"/>
              <a:t>:</a:t>
            </a:r>
            <a:r>
              <a:rPr lang="el-GR" sz="2400" dirty="0"/>
              <a:t> Παρέχει μια δομημένη αναπαράσταση των πινάκων, των σχέσεων, των κλειδιών και των περιορισμών, διασφαλίζοντας ότι το σύστημα χειρίζεται αποτελεσματικά τα δεδομένα κυκλοφορίας σε πραγματικό χρόνο, τις ενδείξεις των αισθητήρων και τις ανιχνεύσεις (οχήματα, ποδηλάτες, πεζοί</a:t>
            </a:r>
            <a:r>
              <a:rPr lang="el-GR" sz="2400" dirty="0" smtClean="0"/>
              <a:t>).</a:t>
            </a:r>
            <a:endParaRPr lang="en-US" sz="2400" dirty="0" smtClean="0"/>
          </a:p>
        </p:txBody>
      </p:sp>
    </p:spTree>
    <p:extLst>
      <p:ext uri="{BB962C8B-B14F-4D97-AF65-F5344CB8AC3E}">
        <p14:creationId xmlns:p14="http://schemas.microsoft.com/office/powerpoint/2010/main" val="386481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159" y="0"/>
            <a:ext cx="7019682" cy="6858000"/>
          </a:xfrm>
          <a:prstGeom prst="rect">
            <a:avLst/>
          </a:prstGeom>
        </p:spPr>
      </p:pic>
    </p:spTree>
    <p:extLst>
      <p:ext uri="{BB962C8B-B14F-4D97-AF65-F5344CB8AC3E}">
        <p14:creationId xmlns:p14="http://schemas.microsoft.com/office/powerpoint/2010/main" val="1182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000" b="1" dirty="0" smtClean="0"/>
              <a:t>Traffic Light (</a:t>
            </a:r>
            <a:r>
              <a:rPr lang="el-GR" sz="2000" b="1" dirty="0" smtClean="0"/>
              <a:t>Φανάρι)</a:t>
            </a:r>
            <a:r>
              <a:rPr lang="en-US" sz="2000" b="1" dirty="0" smtClean="0"/>
              <a:t> </a:t>
            </a:r>
            <a:r>
              <a:rPr lang="en-US" sz="2000" b="1" dirty="0" smtClean="0">
                <a:sym typeface="Wingdings" panose="05000000000000000000" pitchFamily="2" charset="2"/>
              </a:rPr>
              <a:t> </a:t>
            </a:r>
            <a:r>
              <a:rPr lang="el-GR" sz="2000" dirty="0"/>
              <a:t>Αντιπροσωπεύει κάθε φωτεινό σηματοδότη σε μια διασταύρωση.</a:t>
            </a:r>
            <a:endParaRPr lang="en-US" sz="2000"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65022067"/>
              </p:ext>
            </p:extLst>
          </p:nvPr>
        </p:nvGraphicFramePr>
        <p:xfrm>
          <a:off x="838197" y="2515035"/>
          <a:ext cx="10515603" cy="4153902"/>
        </p:xfrm>
        <a:graphic>
          <a:graphicData uri="http://schemas.openxmlformats.org/drawingml/2006/table">
            <a:tbl>
              <a:tblPr firstRow="1" bandRow="1">
                <a:tableStyleId>{5C22544A-7EE6-4342-B048-85BDC9FD1C3A}</a:tableStyleId>
              </a:tblPr>
              <a:tblGrid>
                <a:gridCol w="3505201">
                  <a:extLst>
                    <a:ext uri="{9D8B030D-6E8A-4147-A177-3AD203B41FA5}">
                      <a16:colId xmlns:a16="http://schemas.microsoft.com/office/drawing/2014/main" val="4164896431"/>
                    </a:ext>
                  </a:extLst>
                </a:gridCol>
                <a:gridCol w="3505201">
                  <a:extLst>
                    <a:ext uri="{9D8B030D-6E8A-4147-A177-3AD203B41FA5}">
                      <a16:colId xmlns:a16="http://schemas.microsoft.com/office/drawing/2014/main" val="3327479852"/>
                    </a:ext>
                  </a:extLst>
                </a:gridCol>
                <a:gridCol w="3505201">
                  <a:extLst>
                    <a:ext uri="{9D8B030D-6E8A-4147-A177-3AD203B41FA5}">
                      <a16:colId xmlns:a16="http://schemas.microsoft.com/office/drawing/2014/main" val="2796069663"/>
                    </a:ext>
                  </a:extLst>
                </a:gridCol>
              </a:tblGrid>
              <a:tr h="227539">
                <a:tc>
                  <a:txBody>
                    <a:bodyPr/>
                    <a:lstStyle/>
                    <a:p>
                      <a:r>
                        <a:rPr lang="el-GR" sz="1200" b="1" dirty="0"/>
                        <a:t>Πεδίο</a:t>
                      </a:r>
                      <a:endParaRPr lang="el-GR" sz="1200" dirty="0"/>
                    </a:p>
                  </a:txBody>
                  <a:tcPr anchor="ctr"/>
                </a:tc>
                <a:tc>
                  <a:txBody>
                    <a:bodyPr/>
                    <a:lstStyle/>
                    <a:p>
                      <a:r>
                        <a:rPr lang="el-GR" sz="1200" b="1" dirty="0"/>
                        <a:t>Τύπος</a:t>
                      </a:r>
                      <a:endParaRPr lang="el-GR" sz="1200" dirty="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357037">
                <a:tc>
                  <a:txBody>
                    <a:bodyPr/>
                    <a:lstStyle/>
                    <a:p>
                      <a:r>
                        <a:rPr lang="en-US" sz="1200" dirty="0" err="1" smtClean="0"/>
                        <a:t>lightId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έναν φωτεινό σηματοδότη</a:t>
                      </a:r>
                      <a:endParaRPr lang="el-GR" sz="1200" dirty="0"/>
                    </a:p>
                  </a:txBody>
                  <a:tcPr anchor="ctr"/>
                </a:tc>
                <a:extLst>
                  <a:ext uri="{0D108BD9-81ED-4DB2-BD59-A6C34878D82A}">
                    <a16:rowId xmlns:a16="http://schemas.microsoft.com/office/drawing/2014/main" val="2100808702"/>
                  </a:ext>
                </a:extLst>
              </a:tr>
              <a:tr h="357037">
                <a:tc>
                  <a:txBody>
                    <a:bodyPr/>
                    <a:lstStyle/>
                    <a:p>
                      <a:r>
                        <a:rPr lang="en-US" sz="1200" dirty="0" err="1" smtClean="0"/>
                        <a:t>intersectionId</a:t>
                      </a:r>
                      <a:endParaRPr lang="en-US" sz="1200" dirty="0"/>
                    </a:p>
                  </a:txBody>
                  <a:tcPr anchor="ctr"/>
                </a:tc>
                <a:tc>
                  <a:txBody>
                    <a:bodyPr/>
                    <a:lstStyle/>
                    <a:p>
                      <a:r>
                        <a:rPr lang="en-US" sz="1200" dirty="0"/>
                        <a:t>INT (FK)</a:t>
                      </a:r>
                    </a:p>
                  </a:txBody>
                  <a:tcPr anchor="ctr"/>
                </a:tc>
                <a:tc>
                  <a:txBody>
                    <a:bodyPr/>
                    <a:lstStyle/>
                    <a:p>
                      <a:r>
                        <a:rPr lang="el-GR" sz="1200" dirty="0"/>
                        <a:t>Συσχέτιση με τη διασταύρωση στην οποία ανήκει.</a:t>
                      </a:r>
                    </a:p>
                  </a:txBody>
                  <a:tcPr anchor="ctr"/>
                </a:tc>
                <a:extLst>
                  <a:ext uri="{0D108BD9-81ED-4DB2-BD59-A6C34878D82A}">
                    <a16:rowId xmlns:a16="http://schemas.microsoft.com/office/drawing/2014/main" val="2039902990"/>
                  </a:ext>
                </a:extLst>
              </a:tr>
              <a:tr h="357037">
                <a:tc>
                  <a:txBody>
                    <a:bodyPr/>
                    <a:lstStyle/>
                    <a:p>
                      <a:r>
                        <a:rPr lang="en-US" sz="1200" dirty="0" err="1" smtClean="0"/>
                        <a:t>userId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smtClean="0"/>
                        <a:t>Αναφορά</a:t>
                      </a:r>
                      <a:r>
                        <a:rPr lang="el-GR" sz="1200" baseline="0" dirty="0" smtClean="0"/>
                        <a:t> στον χρήστη που ελέγχει το φανάρι</a:t>
                      </a:r>
                      <a:endParaRPr lang="el-GR" sz="1200" dirty="0"/>
                    </a:p>
                  </a:txBody>
                  <a:tcPr anchor="ctr"/>
                </a:tc>
                <a:extLst>
                  <a:ext uri="{0D108BD9-81ED-4DB2-BD59-A6C34878D82A}">
                    <a16:rowId xmlns:a16="http://schemas.microsoft.com/office/drawing/2014/main" val="1980669078"/>
                  </a:ext>
                </a:extLst>
              </a:tr>
              <a:tr h="357037">
                <a:tc>
                  <a:txBody>
                    <a:bodyPr/>
                    <a:lstStyle/>
                    <a:p>
                      <a:r>
                        <a:rPr lang="en-US" sz="1200" dirty="0" err="1" smtClean="0"/>
                        <a:t>roleId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smtClean="0"/>
                        <a:t>Αναφορά</a:t>
                      </a:r>
                      <a:r>
                        <a:rPr lang="el-GR" sz="1200" baseline="0" dirty="0" smtClean="0"/>
                        <a:t> στον ρόλο του χρήστη.</a:t>
                      </a:r>
                      <a:endParaRPr lang="el-GR" sz="1200" dirty="0"/>
                    </a:p>
                  </a:txBody>
                  <a:tcPr anchor="ctr"/>
                </a:tc>
                <a:extLst>
                  <a:ext uri="{0D108BD9-81ED-4DB2-BD59-A6C34878D82A}">
                    <a16:rowId xmlns:a16="http://schemas.microsoft.com/office/drawing/2014/main" val="610948536"/>
                  </a:ext>
                </a:extLst>
              </a:tr>
              <a:tr h="214222">
                <a:tc>
                  <a:txBody>
                    <a:bodyPr/>
                    <a:lstStyle/>
                    <a:p>
                      <a:r>
                        <a:rPr lang="en-US" sz="1200" dirty="0" err="1" smtClean="0"/>
                        <a:t>lightType</a:t>
                      </a:r>
                      <a:endParaRPr lang="en-US" sz="1200" dirty="0"/>
                    </a:p>
                  </a:txBody>
                  <a:tcPr anchor="ctr"/>
                </a:tc>
                <a:tc>
                  <a:txBody>
                    <a:bodyPr/>
                    <a:lstStyle/>
                    <a:p>
                      <a:r>
                        <a:rPr lang="en-US" sz="1200" dirty="0" smtClean="0"/>
                        <a:t>ENUM</a:t>
                      </a:r>
                      <a:r>
                        <a:rPr lang="en-US" sz="1200" baseline="0" dirty="0" smtClean="0"/>
                        <a:t> (‘vehicle’, ‘pedestrian’, ‘cyclist’)</a:t>
                      </a:r>
                      <a:endParaRPr lang="en-US" sz="1200" dirty="0"/>
                    </a:p>
                  </a:txBody>
                  <a:tcPr anchor="ctr"/>
                </a:tc>
                <a:tc>
                  <a:txBody>
                    <a:bodyPr/>
                    <a:lstStyle/>
                    <a:p>
                      <a:r>
                        <a:rPr lang="el-GR" sz="1200" dirty="0" smtClean="0"/>
                        <a:t>Τύπος φαναριού (π.χ., Πεζών, Οχημάτων).</a:t>
                      </a:r>
                      <a:endParaRPr lang="en-US" sz="1200" dirty="0"/>
                    </a:p>
                  </a:txBody>
                  <a:tcPr anchor="ctr"/>
                </a:tc>
                <a:extLst>
                  <a:ext uri="{0D108BD9-81ED-4DB2-BD59-A6C34878D82A}">
                    <a16:rowId xmlns:a16="http://schemas.microsoft.com/office/drawing/2014/main" val="1979389858"/>
                  </a:ext>
                </a:extLst>
              </a:tr>
              <a:tr h="357037">
                <a:tc>
                  <a:txBody>
                    <a:bodyPr/>
                    <a:lstStyle/>
                    <a:p>
                      <a:r>
                        <a:rPr lang="en-US" sz="1200" dirty="0" err="1" smtClean="0"/>
                        <a:t>redDuration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κόκκινο φανάρι.</a:t>
                      </a:r>
                      <a:endParaRPr lang="en-US" sz="1200" dirty="0"/>
                    </a:p>
                  </a:txBody>
                  <a:tcPr anchor="ctr"/>
                </a:tc>
                <a:extLst>
                  <a:ext uri="{0D108BD9-81ED-4DB2-BD59-A6C34878D82A}">
                    <a16:rowId xmlns:a16="http://schemas.microsoft.com/office/drawing/2014/main" val="1097312772"/>
                  </a:ext>
                </a:extLst>
              </a:tr>
              <a:tr h="357037">
                <a:tc>
                  <a:txBody>
                    <a:bodyPr/>
                    <a:lstStyle/>
                    <a:p>
                      <a:r>
                        <a:rPr lang="en-US" sz="1200" dirty="0" err="1" smtClean="0"/>
                        <a:t>orangeDuration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πορτοκάλι φως.</a:t>
                      </a:r>
                      <a:endParaRPr lang="en-US" sz="1200" dirty="0"/>
                    </a:p>
                  </a:txBody>
                  <a:tcPr anchor="ctr"/>
                </a:tc>
                <a:extLst>
                  <a:ext uri="{0D108BD9-81ED-4DB2-BD59-A6C34878D82A}">
                    <a16:rowId xmlns:a16="http://schemas.microsoft.com/office/drawing/2014/main" val="1177187533"/>
                  </a:ext>
                </a:extLst>
              </a:tr>
              <a:tr h="214222">
                <a:tc>
                  <a:txBody>
                    <a:bodyPr/>
                    <a:lstStyle/>
                    <a:p>
                      <a:r>
                        <a:rPr lang="en-US" sz="1200" dirty="0" err="1" smtClean="0"/>
                        <a:t>greenDuration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πράσινο φως.</a:t>
                      </a:r>
                      <a:endParaRPr lang="en-US" sz="1200" dirty="0"/>
                    </a:p>
                  </a:txBody>
                  <a:tcPr anchor="ctr"/>
                </a:tc>
                <a:extLst>
                  <a:ext uri="{0D108BD9-81ED-4DB2-BD59-A6C34878D82A}">
                    <a16:rowId xmlns:a16="http://schemas.microsoft.com/office/drawing/2014/main" val="741247232"/>
                  </a:ext>
                </a:extLst>
              </a:tr>
              <a:tr h="357037">
                <a:tc>
                  <a:txBody>
                    <a:bodyPr/>
                    <a:lstStyle/>
                    <a:p>
                      <a:r>
                        <a:rPr lang="en-US" sz="1200" dirty="0" err="1" smtClean="0"/>
                        <a:t>createdAt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κατά την προσθήκη του φωτεινού σηματοδότη.</a:t>
                      </a:r>
                      <a:endParaRPr lang="en-US" sz="1200" dirty="0"/>
                    </a:p>
                  </a:txBody>
                  <a:tcPr anchor="ctr"/>
                </a:tc>
                <a:extLst>
                  <a:ext uri="{0D108BD9-81ED-4DB2-BD59-A6C34878D82A}">
                    <a16:rowId xmlns:a16="http://schemas.microsoft.com/office/drawing/2014/main" val="2909269227"/>
                  </a:ext>
                </a:extLst>
              </a:tr>
              <a:tr h="214222">
                <a:tc>
                  <a:txBody>
                    <a:bodyPr/>
                    <a:lstStyle/>
                    <a:p>
                      <a:r>
                        <a:rPr lang="en-US" sz="1200" dirty="0" err="1" smtClean="0"/>
                        <a:t>updatedAt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τελευταίας ενημέρωσης.</a:t>
                      </a:r>
                      <a:endParaRPr lang="en-US" sz="1200" dirty="0"/>
                    </a:p>
                  </a:txBody>
                  <a:tcPr anchor="ctr"/>
                </a:tc>
                <a:extLst>
                  <a:ext uri="{0D108BD9-81ED-4DB2-BD59-A6C34878D82A}">
                    <a16:rowId xmlns:a16="http://schemas.microsoft.com/office/drawing/2014/main" val="228517324"/>
                  </a:ext>
                </a:extLst>
              </a:tr>
              <a:tr h="357037">
                <a:tc>
                  <a:txBody>
                    <a:bodyPr/>
                    <a:lstStyle/>
                    <a:p>
                      <a:r>
                        <a:rPr lang="en-US" sz="1200" dirty="0" smtClean="0"/>
                        <a:t>status</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smtClean="0">
                        <a:effectLst/>
                        <a:latin typeface="Times New Roman" panose="02020603050405020304" pitchFamily="18" charset="0"/>
                        <a:ea typeface="Times New Roman" panose="02020603050405020304" pitchFamily="18" charset="0"/>
                      </a:endParaRPr>
                    </a:p>
                  </a:txBody>
                  <a:tcPr anchor="ctr"/>
                </a:tc>
                <a:tc>
                  <a:txBody>
                    <a:bodyPr/>
                    <a:lstStyle/>
                    <a:p>
                      <a:r>
                        <a:rPr lang="el-GR" sz="1200" dirty="0" smtClean="0"/>
                        <a:t>Τρέχουσα κατάσταση του φωτεινού σηματοδότη.</a:t>
                      </a:r>
                      <a:endParaRPr lang="en-US" sz="1200" dirty="0"/>
                    </a:p>
                  </a:txBody>
                  <a:tcPr anchor="ctr"/>
                </a:tc>
                <a:extLst>
                  <a:ext uri="{0D108BD9-81ED-4DB2-BD59-A6C34878D82A}">
                    <a16:rowId xmlns:a16="http://schemas.microsoft.com/office/drawing/2014/main" val="2150857241"/>
                  </a:ext>
                </a:extLst>
              </a:tr>
            </a:tbl>
          </a:graphicData>
        </a:graphic>
      </p:graphicFrame>
    </p:spTree>
    <p:extLst>
      <p:ext uri="{BB962C8B-B14F-4D97-AF65-F5344CB8AC3E}">
        <p14:creationId xmlns:p14="http://schemas.microsoft.com/office/powerpoint/2010/main" val="4054181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Intersection (</a:t>
            </a:r>
            <a:r>
              <a:rPr lang="el-GR" sz="2400" b="1" dirty="0" smtClean="0"/>
              <a:t>Διασταύρωση)</a:t>
            </a:r>
            <a:r>
              <a:rPr lang="en-US" sz="2400" b="1" dirty="0" smtClean="0"/>
              <a:t> </a:t>
            </a:r>
            <a:r>
              <a:rPr lang="en-US" sz="2400" b="1" dirty="0" smtClean="0">
                <a:sym typeface="Wingdings" panose="05000000000000000000" pitchFamily="2" charset="2"/>
              </a:rPr>
              <a:t> </a:t>
            </a:r>
            <a:r>
              <a:rPr lang="el-GR" sz="2400" dirty="0" smtClean="0">
                <a:sym typeface="Wingdings" panose="05000000000000000000" pitchFamily="2" charset="2"/>
              </a:rPr>
              <a:t>Αποθηκεύει </a:t>
            </a:r>
            <a:r>
              <a:rPr lang="el-GR" sz="2400" dirty="0">
                <a:sym typeface="Wingdings" panose="05000000000000000000" pitchFamily="2" charset="2"/>
              </a:rPr>
              <a:t>πληροφορίες για κάθε διασταύρωση κυκλοφορίας.</a:t>
            </a:r>
            <a:endParaRPr lang="el-GR" sz="2400" dirty="0"/>
          </a:p>
          <a:p>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365171"/>
              </p:ext>
            </p:extLst>
          </p:nvPr>
        </p:nvGraphicFramePr>
        <p:xfrm>
          <a:off x="838200" y="2850675"/>
          <a:ext cx="8658726" cy="2828229"/>
        </p:xfrm>
        <a:graphic>
          <a:graphicData uri="http://schemas.openxmlformats.org/drawingml/2006/table">
            <a:tbl>
              <a:tblPr firstRow="1" bandRow="1">
                <a:tableStyleId>{5C22544A-7EE6-4342-B048-85BDC9FD1C3A}</a:tableStyleId>
              </a:tblPr>
              <a:tblGrid>
                <a:gridCol w="2886242">
                  <a:extLst>
                    <a:ext uri="{9D8B030D-6E8A-4147-A177-3AD203B41FA5}">
                      <a16:colId xmlns:a16="http://schemas.microsoft.com/office/drawing/2014/main" val="4164896431"/>
                    </a:ext>
                  </a:extLst>
                </a:gridCol>
                <a:gridCol w="2886242">
                  <a:extLst>
                    <a:ext uri="{9D8B030D-6E8A-4147-A177-3AD203B41FA5}">
                      <a16:colId xmlns:a16="http://schemas.microsoft.com/office/drawing/2014/main" val="3327479852"/>
                    </a:ext>
                  </a:extLst>
                </a:gridCol>
                <a:gridCol w="2886242">
                  <a:extLst>
                    <a:ext uri="{9D8B030D-6E8A-4147-A177-3AD203B41FA5}">
                      <a16:colId xmlns:a16="http://schemas.microsoft.com/office/drawing/2014/main" val="2796069663"/>
                    </a:ext>
                  </a:extLst>
                </a:gridCol>
              </a:tblGrid>
              <a:tr h="337140">
                <a:tc>
                  <a:txBody>
                    <a:bodyPr/>
                    <a:lstStyle/>
                    <a:p>
                      <a:r>
                        <a:rPr lang="el-GR" sz="1200" b="1" dirty="0"/>
                        <a:t>Πεδίο</a:t>
                      </a:r>
                      <a:endParaRPr lang="el-GR" sz="1200" dirty="0"/>
                    </a:p>
                  </a:txBody>
                  <a:tcPr anchor="ctr"/>
                </a:tc>
                <a:tc>
                  <a:txBody>
                    <a:bodyPr/>
                    <a:lstStyle/>
                    <a:p>
                      <a:r>
                        <a:rPr lang="el-GR" sz="1200" b="1"/>
                        <a:t>Τύπος</a:t>
                      </a:r>
                      <a:endParaRPr lang="el-GR" sz="120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561900">
                <a:tc>
                  <a:txBody>
                    <a:bodyPr/>
                    <a:lstStyle/>
                    <a:p>
                      <a:r>
                        <a:rPr lang="en-US" sz="1200" dirty="0" err="1" smtClean="0"/>
                        <a:t>intersectionId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μια διασταύρωση</a:t>
                      </a:r>
                      <a:endParaRPr lang="el-GR" sz="1200" dirty="0"/>
                    </a:p>
                  </a:txBody>
                  <a:tcPr anchor="ctr"/>
                </a:tc>
                <a:extLst>
                  <a:ext uri="{0D108BD9-81ED-4DB2-BD59-A6C34878D82A}">
                    <a16:rowId xmlns:a16="http://schemas.microsoft.com/office/drawing/2014/main" val="2100808702"/>
                  </a:ext>
                </a:extLst>
              </a:tr>
              <a:tr h="455763">
                <a:tc>
                  <a:txBody>
                    <a:bodyPr/>
                    <a:lstStyle/>
                    <a:p>
                      <a:r>
                        <a:rPr lang="en-US" sz="1200" dirty="0" err="1" smtClean="0"/>
                        <a:t>intersectionName</a:t>
                      </a:r>
                      <a:endParaRPr lang="en-US" sz="1200" dirty="0"/>
                    </a:p>
                  </a:txBody>
                  <a:tcPr anchor="ctr"/>
                </a:tc>
                <a:tc>
                  <a:txBody>
                    <a:bodyPr/>
                    <a:lstStyle/>
                    <a:p>
                      <a:r>
                        <a:rPr lang="en-US" sz="1200" dirty="0"/>
                        <a:t>VARCHAR</a:t>
                      </a:r>
                    </a:p>
                  </a:txBody>
                  <a:tcPr anchor="ctr"/>
                </a:tc>
                <a:tc>
                  <a:txBody>
                    <a:bodyPr/>
                    <a:lstStyle/>
                    <a:p>
                      <a:r>
                        <a:rPr lang="el-GR" sz="1200" dirty="0" smtClean="0"/>
                        <a:t>Όνομα της διασταύρωσης.</a:t>
                      </a:r>
                      <a:endParaRPr lang="el-GR" sz="1200" dirty="0"/>
                    </a:p>
                  </a:txBody>
                  <a:tcPr anchor="ctr"/>
                </a:tc>
                <a:extLst>
                  <a:ext uri="{0D108BD9-81ED-4DB2-BD59-A6C34878D82A}">
                    <a16:rowId xmlns:a16="http://schemas.microsoft.com/office/drawing/2014/main" val="2039902990"/>
                  </a:ext>
                </a:extLst>
              </a:tr>
              <a:tr h="561900">
                <a:tc>
                  <a:txBody>
                    <a:bodyPr/>
                    <a:lstStyle/>
                    <a:p>
                      <a:r>
                        <a:rPr lang="en-US" sz="1200" dirty="0" smtClean="0"/>
                        <a:t>city</a:t>
                      </a:r>
                      <a:endParaRPr lang="en-US" sz="1200" dirty="0"/>
                    </a:p>
                  </a:txBody>
                  <a:tcPr anchor="ctr"/>
                </a:tc>
                <a:tc>
                  <a:txBody>
                    <a:bodyPr/>
                    <a:lstStyle/>
                    <a:p>
                      <a:r>
                        <a:rPr lang="en-US" sz="1200" dirty="0"/>
                        <a:t>VARCHAR</a:t>
                      </a:r>
                    </a:p>
                  </a:txBody>
                  <a:tcPr anchor="ctr"/>
                </a:tc>
                <a:tc>
                  <a:txBody>
                    <a:bodyPr/>
                    <a:lstStyle/>
                    <a:p>
                      <a:r>
                        <a:rPr lang="el-GR" sz="1200" dirty="0" smtClean="0"/>
                        <a:t>Πόλη στην οποία βρίσκεται η διασταύρωση.</a:t>
                      </a:r>
                      <a:endParaRPr lang="el-GR" sz="1200" dirty="0"/>
                    </a:p>
                  </a:txBody>
                  <a:tcPr anchor="ctr"/>
                </a:tc>
                <a:extLst>
                  <a:ext uri="{0D108BD9-81ED-4DB2-BD59-A6C34878D82A}">
                    <a16:rowId xmlns:a16="http://schemas.microsoft.com/office/drawing/2014/main" val="1980669078"/>
                  </a:ext>
                </a:extLst>
              </a:tr>
              <a:tr h="455763">
                <a:tc>
                  <a:txBody>
                    <a:bodyPr/>
                    <a:lstStyle/>
                    <a:p>
                      <a:r>
                        <a:rPr lang="en-US" sz="1200" dirty="0" smtClean="0"/>
                        <a:t>latitude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πλάτος.</a:t>
                      </a:r>
                      <a:endParaRPr lang="en-US" sz="1200" dirty="0"/>
                    </a:p>
                  </a:txBody>
                  <a:tcPr anchor="ctr"/>
                </a:tc>
                <a:extLst>
                  <a:ext uri="{0D108BD9-81ED-4DB2-BD59-A6C34878D82A}">
                    <a16:rowId xmlns:a16="http://schemas.microsoft.com/office/drawing/2014/main" val="1979389858"/>
                  </a:ext>
                </a:extLst>
              </a:tr>
              <a:tr h="455763">
                <a:tc>
                  <a:txBody>
                    <a:bodyPr/>
                    <a:lstStyle/>
                    <a:p>
                      <a:r>
                        <a:rPr lang="en-US" sz="1200" dirty="0" smtClean="0"/>
                        <a:t>longitude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μήκος</a:t>
                      </a:r>
                      <a:endParaRPr lang="en-US" sz="1200" dirty="0"/>
                    </a:p>
                  </a:txBody>
                  <a:tcPr anchor="ctr"/>
                </a:tc>
                <a:extLst>
                  <a:ext uri="{0D108BD9-81ED-4DB2-BD59-A6C34878D82A}">
                    <a16:rowId xmlns:a16="http://schemas.microsoft.com/office/drawing/2014/main" val="2861240294"/>
                  </a:ext>
                </a:extLst>
              </a:tr>
            </a:tbl>
          </a:graphicData>
        </a:graphic>
      </p:graphicFrame>
    </p:spTree>
    <p:extLst>
      <p:ext uri="{BB962C8B-B14F-4D97-AF65-F5344CB8AC3E}">
        <p14:creationId xmlns:p14="http://schemas.microsoft.com/office/powerpoint/2010/main" val="3938475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3016</Words>
  <Application>Microsoft Office PowerPoint</Application>
  <PresentationFormat>Widescreen</PresentationFormat>
  <Paragraphs>625</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Times New Roman</vt:lpstr>
      <vt:lpstr>Wingdings</vt:lpstr>
      <vt:lpstr>Office Theme</vt:lpstr>
      <vt:lpstr>ΣΥΣΤΗΜΑ ΕΞΥΠΝΩΝ ΦΑΝΑΡΙΩΝ</vt:lpstr>
      <vt:lpstr>PowerPoint Presentation</vt:lpstr>
      <vt:lpstr>PowerPoint Presentation</vt:lpstr>
      <vt:lpstr>PowerPoint Presentation</vt:lpstr>
      <vt:lpstr>PowerPoint Presentation</vt:lpstr>
      <vt:lpstr>DATA - Database Schema Diagram</vt:lpstr>
      <vt:lpstr>PowerPoint Presentation</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FUNCTION – Microservices Architecture Diagram</vt:lpstr>
      <vt:lpstr>PowerPoint Presentation</vt:lpstr>
      <vt:lpstr>FUNCTION – Microservices Architecture Diagram CLIENT INTERFACES</vt:lpstr>
      <vt:lpstr>FUNCTION – Microservices Architecture Diagram CLIENT INTERFACES</vt:lpstr>
      <vt:lpstr>FUNCTION – Microservices Architecture Diagram CLIENT INTERFACES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NETWORK – UML Deployment Diagram</vt:lpstr>
      <vt:lpstr>PEOPLE – UML Sequence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billath131908@gmail.com</dc:creator>
  <cp:lastModifiedBy>billath131908@gmail.com</cp:lastModifiedBy>
  <cp:revision>87</cp:revision>
  <dcterms:created xsi:type="dcterms:W3CDTF">2025-02-26T06:21:39Z</dcterms:created>
  <dcterms:modified xsi:type="dcterms:W3CDTF">2025-03-10T00:53:24Z</dcterms:modified>
</cp:coreProperties>
</file>