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FAF3-4BF0-4EBE-AF03-EDB583BD7E9E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0A6-A80D-4120-B234-66050F95C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1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FAF3-4BF0-4EBE-AF03-EDB583BD7E9E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0A6-A80D-4120-B234-66050F95C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4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FAF3-4BF0-4EBE-AF03-EDB583BD7E9E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0A6-A80D-4120-B234-66050F95C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FAF3-4BF0-4EBE-AF03-EDB583BD7E9E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0A6-A80D-4120-B234-66050F95C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5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FAF3-4BF0-4EBE-AF03-EDB583BD7E9E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0A6-A80D-4120-B234-66050F95C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4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FAF3-4BF0-4EBE-AF03-EDB583BD7E9E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0A6-A80D-4120-B234-66050F95C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9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FAF3-4BF0-4EBE-AF03-EDB583BD7E9E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0A6-A80D-4120-B234-66050F95C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1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FAF3-4BF0-4EBE-AF03-EDB583BD7E9E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0A6-A80D-4120-B234-66050F95C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FAF3-4BF0-4EBE-AF03-EDB583BD7E9E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0A6-A80D-4120-B234-66050F95C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FAF3-4BF0-4EBE-AF03-EDB583BD7E9E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0A6-A80D-4120-B234-66050F95C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5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FAF3-4BF0-4EBE-AF03-EDB583BD7E9E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0A6-A80D-4120-B234-66050F95C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5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4FAF3-4BF0-4EBE-AF03-EDB583BD7E9E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2B0A6-A80D-4120-B234-66050F95C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2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05" y="440574"/>
            <a:ext cx="10058400" cy="572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0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" y="322230"/>
            <a:ext cx="10515600" cy="6012068"/>
          </a:xfrm>
        </p:spPr>
      </p:pic>
    </p:spTree>
    <p:extLst>
      <p:ext uri="{BB962C8B-B14F-4D97-AF65-F5344CB8AC3E}">
        <p14:creationId xmlns:p14="http://schemas.microsoft.com/office/powerpoint/2010/main" val="130074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75" y="314538"/>
            <a:ext cx="10515600" cy="6012069"/>
          </a:xfrm>
        </p:spPr>
      </p:pic>
    </p:spTree>
    <p:extLst>
      <p:ext uri="{BB962C8B-B14F-4D97-AF65-F5344CB8AC3E}">
        <p14:creationId xmlns:p14="http://schemas.microsoft.com/office/powerpoint/2010/main" val="359221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Γιατί επιλέξαμε αυτά τα διαγράμματα;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1217"/>
          </a:xfrm>
        </p:spPr>
        <p:txBody>
          <a:bodyPr/>
          <a:lstStyle/>
          <a:p>
            <a:r>
              <a:rPr lang="en-US" dirty="0" smtClean="0"/>
              <a:t>Conceptual Level – </a:t>
            </a:r>
            <a:r>
              <a:rPr lang="el-GR" dirty="0" smtClean="0"/>
              <a:t>Αντίληψη Συστήματος</a:t>
            </a:r>
          </a:p>
          <a:p>
            <a:pPr lvl="1"/>
            <a:r>
              <a:rPr lang="en-US" b="1" dirty="0" smtClean="0"/>
              <a:t>Cloud Architecture Diagram (WHERE – Network)</a:t>
            </a:r>
          </a:p>
          <a:p>
            <a:pPr lvl="2"/>
            <a:r>
              <a:rPr lang="el-GR" dirty="0" smtClean="0"/>
              <a:t>Το σύστημα βασίζεται σε </a:t>
            </a:r>
            <a:r>
              <a:rPr lang="el-GR" b="1" dirty="0" smtClean="0"/>
              <a:t>Υπολογιστική Νέφους (Cloud Computing)</a:t>
            </a:r>
            <a:r>
              <a:rPr lang="el-GR" dirty="0" smtClean="0"/>
              <a:t> και </a:t>
            </a:r>
            <a:r>
              <a:rPr lang="el-GR" b="1" dirty="0" smtClean="0"/>
              <a:t>Εικονικοποίηση Περιεκτών (Containers)</a:t>
            </a:r>
            <a:r>
              <a:rPr lang="el-GR" dirty="0" smtClean="0"/>
              <a:t>.</a:t>
            </a:r>
          </a:p>
          <a:p>
            <a:pPr lvl="2"/>
            <a:r>
              <a:rPr lang="el-GR" dirty="0" smtClean="0"/>
              <a:t>Το διάγραμμα αποτυπώνει </a:t>
            </a:r>
            <a:r>
              <a:rPr lang="el-GR" b="1" dirty="0" smtClean="0"/>
              <a:t>τη δομή των data centers, τα IoT gateways, τα API endpoints και τις συνδέσεις με το edge computing.</a:t>
            </a:r>
          </a:p>
          <a:p>
            <a:pPr lvl="2"/>
            <a:r>
              <a:rPr lang="el-GR" dirty="0" smtClean="0"/>
              <a:t>Χρησιμοποιείται για τον σχεδιασμό των υποδομών </a:t>
            </a:r>
            <a:r>
              <a:rPr lang="el-GR" b="1" dirty="0" smtClean="0"/>
              <a:t>Kubernetes/Docker Swarm</a:t>
            </a:r>
            <a:r>
              <a:rPr lang="el-GR" dirty="0" smtClean="0"/>
              <a:t>.</a:t>
            </a:r>
          </a:p>
          <a:p>
            <a:pPr lvl="1"/>
            <a:r>
              <a:rPr lang="en-US" b="1" dirty="0" smtClean="0"/>
              <a:t>UML Use Case Diagram (WHO – People)</a:t>
            </a:r>
          </a:p>
          <a:p>
            <a:pPr lvl="2"/>
            <a:r>
              <a:rPr lang="el-GR" dirty="0" smtClean="0"/>
              <a:t>Παρουσιάζει </a:t>
            </a:r>
            <a:r>
              <a:rPr lang="el-GR" b="1" dirty="0" smtClean="0"/>
              <a:t>τους ρόλους των χρηστών</a:t>
            </a:r>
            <a:r>
              <a:rPr lang="el-GR" dirty="0" smtClean="0"/>
              <a:t> στο σύστημα</a:t>
            </a:r>
            <a:endParaRPr lang="en-US" dirty="0" smtClean="0"/>
          </a:p>
          <a:p>
            <a:pPr lvl="3"/>
            <a:r>
              <a:rPr lang="el-GR" b="1" dirty="0" smtClean="0"/>
              <a:t>Διαχειριστές συστήματος:</a:t>
            </a:r>
            <a:r>
              <a:rPr lang="el-GR" dirty="0" smtClean="0"/>
              <a:t> Ρυθμίζουν τις μικροϋπηρεσίες.</a:t>
            </a:r>
            <a:endParaRPr lang="en-US" dirty="0" smtClean="0"/>
          </a:p>
          <a:p>
            <a:pPr lvl="3"/>
            <a:r>
              <a:rPr lang="el-GR" b="1" dirty="0" smtClean="0"/>
              <a:t>Πολίτες/οδηγοί:</a:t>
            </a:r>
            <a:r>
              <a:rPr lang="el-GR" dirty="0" smtClean="0"/>
              <a:t> Λαμβάνουν πληροφορίες από το έξυπνο σύστημα</a:t>
            </a:r>
            <a:endParaRPr lang="en-US" dirty="0" smtClean="0"/>
          </a:p>
          <a:p>
            <a:pPr lvl="3"/>
            <a:r>
              <a:rPr lang="el-GR" b="1" dirty="0" smtClean="0"/>
              <a:t>AI Engine:</a:t>
            </a:r>
            <a:r>
              <a:rPr lang="el-GR" dirty="0" smtClean="0"/>
              <a:t> Επεξεργάζεται κυκλοφοριακά δεδομένα και προτείνει ενέργειες.</a:t>
            </a:r>
            <a:endParaRPr lang="en-US" dirty="0" smtClean="0"/>
          </a:p>
          <a:p>
            <a:pPr lvl="3"/>
            <a:r>
              <a:rPr lang="el-GR" b="1" dirty="0" smtClean="0"/>
              <a:t>Δήμοι και Κυκλοφοριακές Αρχές:</a:t>
            </a:r>
            <a:r>
              <a:rPr lang="el-GR" dirty="0" smtClean="0"/>
              <a:t> Παρακολουθούν στατιστικά στοιχεία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8648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Γιατί επιλέξαμε αυτά τα διαγράμματα;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121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Logical Level – </a:t>
            </a:r>
            <a:r>
              <a:rPr lang="el-GR" dirty="0" smtClean="0"/>
              <a:t>Λογική Υλοποίησης</a:t>
            </a:r>
            <a:endParaRPr lang="en-US" dirty="0" smtClean="0"/>
          </a:p>
          <a:p>
            <a:pPr lvl="1"/>
            <a:r>
              <a:rPr lang="en-US" b="1" dirty="0" smtClean="0"/>
              <a:t>Database Schema Diagram (WHAT – Data)</a:t>
            </a:r>
          </a:p>
          <a:p>
            <a:pPr lvl="2"/>
            <a:r>
              <a:rPr lang="el-GR" dirty="0" smtClean="0"/>
              <a:t>Το σύστημα διαχειρίζεται δεδομένα από</a:t>
            </a:r>
            <a:endParaRPr lang="en-US" dirty="0" smtClean="0"/>
          </a:p>
          <a:p>
            <a:pPr lvl="3"/>
            <a:r>
              <a:rPr lang="el-GR" dirty="0" smtClean="0"/>
              <a:t>Αισθητήρες (</a:t>
            </a:r>
            <a:r>
              <a:rPr lang="en-US" dirty="0" smtClean="0"/>
              <a:t>Virtual Sensors)</a:t>
            </a:r>
          </a:p>
          <a:p>
            <a:pPr lvl="3"/>
            <a:r>
              <a:rPr lang="el-GR" dirty="0" smtClean="0"/>
              <a:t>Οχήματα (</a:t>
            </a:r>
            <a:r>
              <a:rPr lang="en-US" dirty="0" smtClean="0"/>
              <a:t>Vehicle Detection)</a:t>
            </a:r>
          </a:p>
          <a:p>
            <a:pPr lvl="3"/>
            <a:r>
              <a:rPr lang="el-GR" dirty="0" smtClean="0"/>
              <a:t>Ιστορικό αποφάσεων </a:t>
            </a:r>
            <a:r>
              <a:rPr lang="en-US" dirty="0" smtClean="0"/>
              <a:t>AI (AI Decision Log)</a:t>
            </a:r>
          </a:p>
          <a:p>
            <a:pPr lvl="3"/>
            <a:r>
              <a:rPr lang="el-GR" dirty="0" smtClean="0"/>
              <a:t>Χρήστες &amp; διαχειριστές (User, User Log)</a:t>
            </a:r>
            <a:endParaRPr lang="en-US" dirty="0" smtClean="0"/>
          </a:p>
          <a:p>
            <a:pPr lvl="2"/>
            <a:r>
              <a:rPr lang="it-IT" dirty="0" smtClean="0"/>
              <a:t>Το </a:t>
            </a:r>
            <a:r>
              <a:rPr lang="it-IT" b="1" dirty="0" smtClean="0"/>
              <a:t>Database Schema Diagram</a:t>
            </a:r>
            <a:r>
              <a:rPr lang="it-IT" dirty="0" smtClean="0"/>
              <a:t> ορίζει</a:t>
            </a:r>
            <a:endParaRPr lang="el-GR" dirty="0" smtClean="0"/>
          </a:p>
          <a:p>
            <a:pPr lvl="3"/>
            <a:r>
              <a:rPr lang="el-GR" dirty="0" smtClean="0"/>
              <a:t>Σχέσεις μεταξύ των πινάκων</a:t>
            </a:r>
          </a:p>
          <a:p>
            <a:pPr lvl="3"/>
            <a:r>
              <a:rPr lang="el-GR" dirty="0" smtClean="0"/>
              <a:t>Κλειδιά και συσχετίσεις</a:t>
            </a:r>
          </a:p>
          <a:p>
            <a:pPr lvl="3"/>
            <a:r>
              <a:rPr lang="el-GR" dirty="0" smtClean="0"/>
              <a:t>Ενδεικτικούς τύπους δεδομένων (π.χ. INT, VARCHAR, BOOLEAN)</a:t>
            </a:r>
          </a:p>
          <a:p>
            <a:pPr lvl="1"/>
            <a:r>
              <a:rPr lang="en-US" b="1" dirty="0" err="1" smtClean="0"/>
              <a:t>Microservices</a:t>
            </a:r>
            <a:r>
              <a:rPr lang="en-US" b="1" dirty="0" smtClean="0"/>
              <a:t> Architecture Diagram (HOW – Function)</a:t>
            </a:r>
          </a:p>
          <a:p>
            <a:pPr lvl="2"/>
            <a:r>
              <a:rPr lang="el-GR" dirty="0" smtClean="0"/>
              <a:t>Το σύστημα βασίζεται στην </a:t>
            </a:r>
            <a:r>
              <a:rPr lang="el-GR" b="1" dirty="0" smtClean="0"/>
              <a:t>αρχιτεκτονική μικροϋπηρεσιών (Microservices Architecture)</a:t>
            </a:r>
            <a:r>
              <a:rPr lang="el-GR" dirty="0" smtClean="0"/>
              <a:t>. </a:t>
            </a:r>
            <a:endParaRPr lang="en-US" dirty="0" smtClean="0"/>
          </a:p>
          <a:p>
            <a:pPr lvl="2"/>
            <a:r>
              <a:rPr lang="el-GR" dirty="0" smtClean="0"/>
              <a:t>Το διάγραμμα αυτό δείχνει:</a:t>
            </a:r>
            <a:endParaRPr lang="en-US" dirty="0" smtClean="0"/>
          </a:p>
          <a:p>
            <a:pPr lvl="3"/>
            <a:r>
              <a:rPr lang="el-GR" dirty="0" smtClean="0"/>
              <a:t>Ποιες μικροϋπηρεσίες υλοποιούνται (</a:t>
            </a:r>
            <a:r>
              <a:rPr lang="en-US" dirty="0" smtClean="0"/>
              <a:t>Traffic Data Processing, AI Decision Engine, Real-time API, User Management).</a:t>
            </a:r>
          </a:p>
          <a:p>
            <a:pPr lvl="3"/>
            <a:r>
              <a:rPr lang="el-GR" dirty="0" smtClean="0"/>
              <a:t>Πώς επικοινωνούν μεταξύ τους (REST API, WebSockets, gRPC).</a:t>
            </a:r>
            <a:endParaRPr lang="en-US" dirty="0"/>
          </a:p>
          <a:p>
            <a:pPr lvl="3"/>
            <a:r>
              <a:rPr lang="el-GR" dirty="0" smtClean="0"/>
              <a:t>Πώς γίνεται η διαχείριση του </a:t>
            </a:r>
            <a:r>
              <a:rPr lang="en-US" dirty="0" smtClean="0"/>
              <a:t>Docker </a:t>
            </a:r>
            <a:r>
              <a:rPr lang="el-GR" dirty="0" smtClean="0"/>
              <a:t>και του </a:t>
            </a:r>
            <a:r>
              <a:rPr lang="en-US" dirty="0" smtClean="0"/>
              <a:t>Kubernetes/Docker Swarm </a:t>
            </a:r>
            <a:r>
              <a:rPr lang="el-GR" dirty="0" smtClean="0"/>
              <a:t>για </a:t>
            </a:r>
            <a:r>
              <a:rPr lang="en-US" dirty="0" smtClean="0"/>
              <a:t>container orchestration.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110676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85" y="74815"/>
            <a:ext cx="10008523" cy="6634943"/>
          </a:xfrm>
        </p:spPr>
      </p:pic>
    </p:spTree>
    <p:extLst>
      <p:ext uri="{BB962C8B-B14F-4D97-AF65-F5344CB8AC3E}">
        <p14:creationId xmlns:p14="http://schemas.microsoft.com/office/powerpoint/2010/main" val="277336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Database Schema Diagram (Logical/DATA)</a:t>
            </a:r>
            <a:r>
              <a:rPr lang="el-GR" b="1" dirty="0" smtClean="0"/>
              <a:t/>
            </a:r>
            <a:br>
              <a:rPr lang="el-GR" b="1" dirty="0" smtClean="0"/>
            </a:br>
            <a:r>
              <a:rPr lang="el-GR" b="1" dirty="0" smtClean="0"/>
              <a:t>ΠΙΝΑΚΕΣ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Intersection (</a:t>
            </a:r>
            <a:r>
              <a:rPr lang="el-GR" b="1" dirty="0" smtClean="0"/>
              <a:t>Διασταύρωση) </a:t>
            </a:r>
            <a:r>
              <a:rPr lang="el-GR" dirty="0" smtClean="0">
                <a:sym typeface="Wingdings" panose="05000000000000000000" pitchFamily="2" charset="2"/>
              </a:rPr>
              <a:t> </a:t>
            </a:r>
            <a:r>
              <a:rPr lang="el-GR" dirty="0" smtClean="0"/>
              <a:t>Κρατάει πληροφορίες για τις διασταυρώσεις όπου τοποθετούνται έξυπνα φανάρια.</a:t>
            </a:r>
          </a:p>
          <a:p>
            <a:r>
              <a:rPr lang="en-US" b="1" dirty="0" smtClean="0"/>
              <a:t>Traffic Light (</a:t>
            </a:r>
            <a:r>
              <a:rPr lang="el-GR" b="1" dirty="0" smtClean="0"/>
              <a:t>Φανάρι)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 panose="05000000000000000000" pitchFamily="2" charset="2"/>
              </a:rPr>
              <a:t> </a:t>
            </a:r>
            <a:r>
              <a:rPr lang="el-GR" dirty="0" smtClean="0"/>
              <a:t>Αντιπροσωπεύει κάθε έξυπνο φανάρι.</a:t>
            </a:r>
            <a:endParaRPr lang="en-US" dirty="0" smtClean="0"/>
          </a:p>
          <a:p>
            <a:r>
              <a:rPr lang="en-US" b="1" dirty="0" smtClean="0"/>
              <a:t>Virtual Sensor (</a:t>
            </a:r>
            <a:r>
              <a:rPr lang="el-GR" b="1" dirty="0" smtClean="0"/>
              <a:t>Εικονικός Αισθητήρας)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 panose="05000000000000000000" pitchFamily="2" charset="2"/>
              </a:rPr>
              <a:t> </a:t>
            </a:r>
            <a:r>
              <a:rPr lang="el-GR" dirty="0" smtClean="0"/>
              <a:t>Αντιπροσωπεύει αισθητήρες που συλλέγουν δεδομένα κίνησης.</a:t>
            </a:r>
            <a:endParaRPr lang="en-US" dirty="0" smtClean="0"/>
          </a:p>
          <a:p>
            <a:r>
              <a:rPr lang="en-US" b="1" dirty="0" smtClean="0"/>
              <a:t>Traffic Data (</a:t>
            </a:r>
            <a:r>
              <a:rPr lang="el-GR" b="1" dirty="0" smtClean="0"/>
              <a:t>Δεδομένα Κυκλοφορίας)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 panose="05000000000000000000" pitchFamily="2" charset="2"/>
              </a:rPr>
              <a:t> </a:t>
            </a:r>
            <a:r>
              <a:rPr lang="el-GR" dirty="0" smtClean="0"/>
              <a:t>Αποθηκεύει συγκεντρωτικά στατιστικά της κίνησης.</a:t>
            </a:r>
            <a:endParaRPr lang="en-US" dirty="0" smtClean="0"/>
          </a:p>
          <a:p>
            <a:r>
              <a:rPr lang="en-US" b="1" dirty="0" smtClean="0"/>
              <a:t>Vehicle (</a:t>
            </a:r>
            <a:r>
              <a:rPr lang="el-GR" b="1" dirty="0" smtClean="0"/>
              <a:t>Όχημα)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 panose="05000000000000000000" pitchFamily="2" charset="2"/>
              </a:rPr>
              <a:t> </a:t>
            </a:r>
            <a:r>
              <a:rPr lang="el-GR" dirty="0" smtClean="0"/>
              <a:t>Αντιπροσωπεύει όλα τα οχήματα (κανονικά &amp; έκτακτης ανάγκης).</a:t>
            </a:r>
            <a:endParaRPr lang="en-US" dirty="0" smtClean="0"/>
          </a:p>
          <a:p>
            <a:r>
              <a:rPr lang="en-US" b="1" dirty="0" smtClean="0"/>
              <a:t>Vehicle Detection (</a:t>
            </a:r>
            <a:r>
              <a:rPr lang="el-GR" b="1" dirty="0" smtClean="0"/>
              <a:t>Ανίχνευση Οχημάτων)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 panose="05000000000000000000" pitchFamily="2" charset="2"/>
              </a:rPr>
              <a:t> </a:t>
            </a:r>
            <a:r>
              <a:rPr lang="el-GR" dirty="0" smtClean="0">
                <a:sym typeface="Wingdings" panose="05000000000000000000" pitchFamily="2" charset="2"/>
              </a:rPr>
              <a:t>Συνδέει οχήματα με αισθητήρες (πολλά προς πολλά συσχέτιση)</a:t>
            </a:r>
            <a:endParaRPr lang="el-GR" b="1" dirty="0" smtClean="0"/>
          </a:p>
        </p:txBody>
      </p:sp>
    </p:spTree>
    <p:extLst>
      <p:ext uri="{BB962C8B-B14F-4D97-AF65-F5344CB8AC3E}">
        <p14:creationId xmlns:p14="http://schemas.microsoft.com/office/powerpoint/2010/main" val="3938475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Database Schema Diagram (Logical/DATA)</a:t>
            </a:r>
            <a:r>
              <a:rPr lang="el-GR" b="1" dirty="0" smtClean="0"/>
              <a:t/>
            </a:r>
            <a:br>
              <a:rPr lang="el-GR" b="1" dirty="0" smtClean="0"/>
            </a:br>
            <a:r>
              <a:rPr lang="el-GR" b="1" dirty="0" smtClean="0"/>
              <a:t>ΠΙΝΑΚΕΣ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b="1" dirty="0" smtClean="0"/>
              <a:t>AI Decision Log (Αποφάσεις AI)</a:t>
            </a:r>
            <a:r>
              <a:rPr lang="el-GR" b="1" dirty="0" smtClean="0"/>
              <a:t> </a:t>
            </a:r>
            <a:r>
              <a:rPr lang="el-GR" b="1" dirty="0" smtClean="0">
                <a:sym typeface="Wingdings" panose="05000000000000000000" pitchFamily="2" charset="2"/>
              </a:rPr>
              <a:t> </a:t>
            </a:r>
            <a:r>
              <a:rPr lang="el-GR" dirty="0" smtClean="0"/>
              <a:t>Καταγράφει αποφάσεις που λαμβάνονται από το AI.</a:t>
            </a:r>
          </a:p>
          <a:p>
            <a:r>
              <a:rPr lang="en-US" b="1" dirty="0" smtClean="0"/>
              <a:t>Traffic Synchronization (</a:t>
            </a:r>
            <a:r>
              <a:rPr lang="el-GR" b="1" dirty="0" smtClean="0"/>
              <a:t>Συγχρονισμός Φαναριών) </a:t>
            </a:r>
            <a:r>
              <a:rPr lang="el-GR" b="1" dirty="0" smtClean="0">
                <a:sym typeface="Wingdings" panose="05000000000000000000" pitchFamily="2" charset="2"/>
              </a:rPr>
              <a:t> </a:t>
            </a:r>
            <a:r>
              <a:rPr lang="el-GR" dirty="0" smtClean="0"/>
              <a:t>Διαχειρίζεται τον συγχρονισμό πολλαπλών διασταυρώσεων.</a:t>
            </a:r>
          </a:p>
          <a:p>
            <a:r>
              <a:rPr lang="en-US" b="1" dirty="0" smtClean="0"/>
              <a:t>Signal Plan (</a:t>
            </a:r>
            <a:r>
              <a:rPr lang="el-GR" b="1" dirty="0" smtClean="0"/>
              <a:t>Πλάνο Σηματοδότησης) </a:t>
            </a:r>
            <a:r>
              <a:rPr lang="el-GR" b="1" dirty="0" smtClean="0">
                <a:sym typeface="Wingdings" panose="05000000000000000000" pitchFamily="2" charset="2"/>
              </a:rPr>
              <a:t> </a:t>
            </a:r>
            <a:r>
              <a:rPr lang="el-GR" dirty="0" smtClean="0"/>
              <a:t>Αποθηκεύει προγράμματα σηματοδότησης.</a:t>
            </a:r>
          </a:p>
          <a:p>
            <a:r>
              <a:rPr lang="en-US" b="1" dirty="0" smtClean="0"/>
              <a:t>User (</a:t>
            </a:r>
            <a:r>
              <a:rPr lang="el-GR" b="1" dirty="0" smtClean="0"/>
              <a:t>Χρήστης) </a:t>
            </a:r>
            <a:r>
              <a:rPr lang="el-GR" b="1" dirty="0" smtClean="0">
                <a:sym typeface="Wingdings" panose="05000000000000000000" pitchFamily="2" charset="2"/>
              </a:rPr>
              <a:t> </a:t>
            </a:r>
            <a:r>
              <a:rPr lang="el-GR" dirty="0" smtClean="0"/>
              <a:t>Αντιπροσωπεύει χρήστες του συστήματος.</a:t>
            </a:r>
          </a:p>
          <a:p>
            <a:r>
              <a:rPr lang="en-US" b="1" dirty="0" smtClean="0"/>
              <a:t>User Log (</a:t>
            </a:r>
            <a:r>
              <a:rPr lang="el-GR" b="1" dirty="0" smtClean="0"/>
              <a:t>Καταγραφή Χρηστών) </a:t>
            </a:r>
            <a:r>
              <a:rPr lang="el-GR" b="1" dirty="0" smtClean="0">
                <a:sym typeface="Wingdings" panose="05000000000000000000" pitchFamily="2" charset="2"/>
              </a:rPr>
              <a:t> </a:t>
            </a:r>
            <a:r>
              <a:rPr lang="el-GR" dirty="0" smtClean="0"/>
              <a:t>Καταγράφει ενέργειες των χρηστών.</a:t>
            </a:r>
          </a:p>
          <a:p>
            <a:r>
              <a:rPr lang="en-US" b="1" dirty="0" smtClean="0"/>
              <a:t>Data Log (</a:t>
            </a:r>
            <a:r>
              <a:rPr lang="el-GR" b="1" dirty="0" smtClean="0"/>
              <a:t>Καταγραφή Δεδομένων) </a:t>
            </a:r>
            <a:r>
              <a:rPr lang="el-GR" b="1" dirty="0" smtClean="0">
                <a:sym typeface="Wingdings" panose="05000000000000000000" pitchFamily="2" charset="2"/>
              </a:rPr>
              <a:t> </a:t>
            </a:r>
            <a:r>
              <a:rPr lang="el-GR" dirty="0" smtClean="0"/>
              <a:t>Καταγράφει όλες τις μετρήσεις αισθητήρων.</a:t>
            </a:r>
            <a:endParaRPr lang="el-GR" b="1" dirty="0" smtClean="0"/>
          </a:p>
        </p:txBody>
      </p:sp>
    </p:spTree>
    <p:extLst>
      <p:ext uri="{BB962C8B-B14F-4D97-AF65-F5344CB8AC3E}">
        <p14:creationId xmlns:p14="http://schemas.microsoft.com/office/powerpoint/2010/main" val="4280923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Database Schema Diagram (Logical/DATA)</a:t>
            </a:r>
            <a:r>
              <a:rPr lang="el-GR" b="1" dirty="0" smtClean="0"/>
              <a:t/>
            </a:r>
            <a:br>
              <a:rPr lang="el-GR" b="1" dirty="0" smtClean="0"/>
            </a:br>
            <a:r>
              <a:rPr lang="el-GR" b="1" dirty="0" smtClean="0"/>
              <a:t>ΣΥΣΧΕΤΙΣΕΙΣ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b="1" dirty="0" smtClean="0"/>
              <a:t>Δομή Διασταυρώσεων &amp; Φαναριών</a:t>
            </a:r>
          </a:p>
          <a:p>
            <a:pPr lvl="1"/>
            <a:r>
              <a:rPr lang="en-US" dirty="0" smtClean="0"/>
              <a:t>Intersection  </a:t>
            </a:r>
            <a:r>
              <a:rPr lang="en-US" dirty="0" smtClean="0">
                <a:sym typeface="Wingdings" panose="05000000000000000000" pitchFamily="2" charset="2"/>
              </a:rPr>
              <a:t> Traffic Light (1:N)</a:t>
            </a:r>
          </a:p>
          <a:p>
            <a:pPr lvl="2"/>
            <a:r>
              <a:rPr lang="el-GR" dirty="0" smtClean="0"/>
              <a:t>Κάθε διασταύρωση έχει πολλά φανάρια, αλλά κάθε φανάρι ανήκει μόνο σε μία διασταύρωση.</a:t>
            </a:r>
          </a:p>
          <a:p>
            <a:pPr lvl="1"/>
            <a:r>
              <a:rPr lang="en-US" dirty="0" smtClean="0"/>
              <a:t>Traffic Light </a:t>
            </a:r>
            <a:r>
              <a:rPr lang="en-US" dirty="0" smtClean="0">
                <a:sym typeface="Wingdings" panose="05000000000000000000" pitchFamily="2" charset="2"/>
              </a:rPr>
              <a:t> Virtual Sensor (1:N)</a:t>
            </a:r>
          </a:p>
          <a:p>
            <a:pPr lvl="2"/>
            <a:r>
              <a:rPr lang="el-GR" dirty="0" smtClean="0"/>
              <a:t>Κάθε φανάρι μπορεί να έχει πολλούς εικονικούς αισθητήρες που καταγράφουν δεδομένα.</a:t>
            </a:r>
            <a:endParaRPr lang="el-GR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Traffic Light  Signal Plan (</a:t>
            </a:r>
            <a:r>
              <a:rPr lang="en-US" smtClean="0">
                <a:sym typeface="Wingdings" panose="05000000000000000000" pitchFamily="2" charset="2"/>
              </a:rPr>
              <a:t>1:N)</a:t>
            </a:r>
          </a:p>
          <a:p>
            <a:pPr lvl="2"/>
            <a:endParaRPr lang="el-GR" dirty="0" smtClean="0"/>
          </a:p>
          <a:p>
            <a:r>
              <a:rPr lang="el-GR" b="1" dirty="0" smtClean="0"/>
              <a:t>Δεδομένα κυκλοφορίας &amp; αισθητήρες</a:t>
            </a:r>
          </a:p>
          <a:p>
            <a:r>
              <a:rPr lang="el-GR" b="1" dirty="0" smtClean="0"/>
              <a:t>Ανίχνευση οχημάτων</a:t>
            </a:r>
          </a:p>
          <a:p>
            <a:r>
              <a:rPr lang="el-GR" b="1" dirty="0" smtClean="0"/>
              <a:t>Σύστημα διαχείρισης σηματοδότησης</a:t>
            </a:r>
          </a:p>
          <a:p>
            <a:r>
              <a:rPr lang="el-GR" b="1" dirty="0" smtClean="0"/>
              <a:t>Διαχείριση Χρηστών</a:t>
            </a:r>
          </a:p>
        </p:txBody>
      </p:sp>
    </p:spTree>
    <p:extLst>
      <p:ext uri="{BB962C8B-B14F-4D97-AF65-F5344CB8AC3E}">
        <p14:creationId xmlns:p14="http://schemas.microsoft.com/office/powerpoint/2010/main" val="33178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508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Γιατί επιλέξαμε αυτά τα διαγράμματα;</vt:lpstr>
      <vt:lpstr>Γιατί επιλέξαμε αυτά τα διαγράμματα;</vt:lpstr>
      <vt:lpstr>PowerPoint Presentation</vt:lpstr>
      <vt:lpstr>Database Schema Diagram (Logical/DATA) ΠΙΝΑΚΕΣ</vt:lpstr>
      <vt:lpstr>Database Schema Diagram (Logical/DATA) ΠΙΝΑΚΕΣ</vt:lpstr>
      <vt:lpstr>Database Schema Diagram (Logical/DATA) ΣΥΣΧΕΤΙΣΕΙΣ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billath131908@gmail.com</dc:creator>
  <cp:lastModifiedBy>billath131908@gmail.com</cp:lastModifiedBy>
  <cp:revision>6</cp:revision>
  <dcterms:created xsi:type="dcterms:W3CDTF">2025-02-26T06:21:39Z</dcterms:created>
  <dcterms:modified xsi:type="dcterms:W3CDTF">2025-02-26T07:15:30Z</dcterms:modified>
</cp:coreProperties>
</file>