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5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2323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2323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2323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429001"/>
            <a:ext cx="12192000" cy="3428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2402" y="6427572"/>
            <a:ext cx="3389597" cy="4304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60001" y="6400799"/>
            <a:ext cx="1975103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77597" y="91441"/>
            <a:ext cx="792481" cy="5943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4008" y="2090421"/>
            <a:ext cx="734398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2323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388" y="1238503"/>
            <a:ext cx="7451513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0819" y="6579320"/>
            <a:ext cx="325967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docr.com/v/yxdmelxy/jgzheng/responsive-web-desig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feat%3Dcss-mediaqueries" TargetMode="External"/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3_pr_mediaquery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logic-in-media-queri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it.asp?filename=trycss3_media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adfrost.com/blog/post/7-habits-of-highly-effective-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ashingmagazine.com/2018/12/generic-css-mobile-fir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hyperlink" Target="http://zellwk.com/blog/how-to-write-mobile-first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radfrostweb.com/blog/web/mobile-first-responsive-web-design/" TargetMode="External"/><Relationship Id="rId2" Type="http://schemas.openxmlformats.org/officeDocument/2006/relationships/hyperlink" Target="http://www.lukew.com/presos/preso.asp?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xpin.com/studio/blog/a-hands-on-guide-to-mobile-first-desig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wd_vi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listapart.com/article/responsive-web-desig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get.com/articles/do-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ui-patterns.com/patterns" TargetMode="External"/><Relationship Id="rId7" Type="http://schemas.openxmlformats.org/officeDocument/2006/relationships/hyperlink" Target="http://www.awwwards.com/50-examples-of-responsive-web-design.html" TargetMode="External"/><Relationship Id="rId2" Type="http://schemas.openxmlformats.org/officeDocument/2006/relationships/hyperlink" Target="http://bradfrost.github.io/this-is-responsive/patter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ponsivedesign.is/examples" TargetMode="External"/><Relationship Id="rId5" Type="http://schemas.openxmlformats.org/officeDocument/2006/relationships/hyperlink" Target="http://www.awwwards.com/websites/responsive-design/" TargetMode="External"/><Relationship Id="rId4" Type="http://schemas.openxmlformats.org/officeDocument/2006/relationships/hyperlink" Target="http://mediaqueri.e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detectmobilebrowsers.com/" TargetMode="External"/><Relationship Id="rId13" Type="http://schemas.openxmlformats.org/officeDocument/2006/relationships/hyperlink" Target="http://mobilehtml5.org/" TargetMode="External"/><Relationship Id="rId3" Type="http://schemas.openxmlformats.org/officeDocument/2006/relationships/hyperlink" Target="http://www.browsersync.io/" TargetMode="External"/><Relationship Id="rId7" Type="http://schemas.openxmlformats.org/officeDocument/2006/relationships/hyperlink" Target="http://mydevice.io/" TargetMode="External"/><Relationship Id="rId12" Type="http://schemas.openxmlformats.org/officeDocument/2006/relationships/hyperlink" Target="http://lab.maltewassermann.com/" TargetMode="External"/><Relationship Id="rId2" Type="http://schemas.openxmlformats.org/officeDocument/2006/relationships/hyperlink" Target="http://www.responsinator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ab.maltewassermann.com/vi" TargetMode="External"/><Relationship Id="rId11" Type="http://schemas.openxmlformats.org/officeDocument/2006/relationships/hyperlink" Target="http://www.mydevice.io/" TargetMode="External"/><Relationship Id="rId5" Type="http://schemas.openxmlformats.org/officeDocument/2006/relationships/hyperlink" Target="http://www.mobilexweb.com/emula" TargetMode="External"/><Relationship Id="rId10" Type="http://schemas.openxmlformats.org/officeDocument/2006/relationships/hyperlink" Target="http://whatismyviewport.com/" TargetMode="External"/><Relationship Id="rId4" Type="http://schemas.openxmlformats.org/officeDocument/2006/relationships/hyperlink" Target="http://mobiletest.me/" TargetMode="External"/><Relationship Id="rId9" Type="http://schemas.openxmlformats.org/officeDocument/2006/relationships/hyperlink" Target="http://www.screenresolution.org/" TargetMode="External"/><Relationship Id="rId14" Type="http://schemas.openxmlformats.org/officeDocument/2006/relationships/hyperlink" Target="http://caniuse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itepoint.com/5-most-popular-frontend-" TargetMode="External"/><Relationship Id="rId3" Type="http://schemas.openxmlformats.org/officeDocument/2006/relationships/hyperlink" Target="http://getbootstrap.com/" TargetMode="External"/><Relationship Id="rId7" Type="http://schemas.openxmlformats.org/officeDocument/2006/relationships/hyperlink" Target="http://responsive.vermilion.com/compare.php" TargetMode="External"/><Relationship Id="rId2" Type="http://schemas.openxmlformats.org/officeDocument/2006/relationships/hyperlink" Target="http://www.smashingmagazine.com/2014/02/19/responsiv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cha.com/products/touch/" TargetMode="External"/><Relationship Id="rId5" Type="http://schemas.openxmlformats.org/officeDocument/2006/relationships/hyperlink" Target="http://getskeleton.com/" TargetMode="External"/><Relationship Id="rId4" Type="http://schemas.openxmlformats.org/officeDocument/2006/relationships/hyperlink" Target="http://foundation.zurb.com/" TargetMode="External"/><Relationship Id="rId9" Type="http://schemas.openxmlformats.org/officeDocument/2006/relationships/hyperlink" Target="http://mobile-frameworks-comparison-chart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2013/05/the-two-flavors-of-a-one-web-approach-responsive-vs-adaptive/" TargetMode="External"/><Relationship Id="rId7" Type="http://schemas.openxmlformats.org/officeDocument/2006/relationships/hyperlink" Target="http://bradfrost.com/blog/post/the-many-faces-of-adaptive-design/" TargetMode="External"/><Relationship Id="rId2" Type="http://schemas.openxmlformats.org/officeDocument/2006/relationships/hyperlink" Target="http://www.thinkwithgoogle.com/marketing-resources/experienc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alnews.com/" TargetMode="External"/><Relationship Id="rId5" Type="http://schemas.openxmlformats.org/officeDocument/2006/relationships/hyperlink" Target="http://www.yahoo.com/" TargetMode="External"/><Relationship Id="rId4" Type="http://schemas.openxmlformats.org/officeDocument/2006/relationships/hyperlink" Target="http://google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tianheilmann.com/2012/12/19/conditional-loading-" TargetMode="External"/><Relationship Id="rId2" Type="http://schemas.openxmlformats.org/officeDocument/2006/relationships/hyperlink" Target="http://www.lukew.com/ff/entry.asp?13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kew.com/ff/entry.asp?15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responsive-web-design" TargetMode="External"/><Relationship Id="rId2" Type="http://schemas.openxmlformats.org/officeDocument/2006/relationships/hyperlink" Target="http://www.thinkwithgoogle.com/marketing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kew.com/ff/entry.asp?1509" TargetMode="External"/><Relationship Id="rId5" Type="http://schemas.openxmlformats.org/officeDocument/2006/relationships/hyperlink" Target="http://www.lukew.com/ff/entry.asp?1392" TargetMode="External"/><Relationship Id="rId4" Type="http://schemas.openxmlformats.org/officeDocument/2006/relationships/hyperlink" Target="http://www.wired.com/2013/05/the-two-flavors-of-a-one-web-approach-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ngkiat.com/blog/responsive-for-mobile-screens/" TargetMode="External"/><Relationship Id="rId3" Type="http://schemas.openxmlformats.org/officeDocument/2006/relationships/hyperlink" Target="http://bradfrost.com/" TargetMode="External"/><Relationship Id="rId7" Type="http://schemas.openxmlformats.org/officeDocument/2006/relationships/hyperlink" Target="http://www.quirksmode.org/mobile/" TargetMode="External"/><Relationship Id="rId2" Type="http://schemas.openxmlformats.org/officeDocument/2006/relationships/hyperlink" Target="http://www.luke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ngkiat.com/blog/tag/rwd/" TargetMode="External"/><Relationship Id="rId5" Type="http://schemas.openxmlformats.org/officeDocument/2006/relationships/hyperlink" Target="http://www.smashingmagazine.com/responsive-web-design-guidelines-tutorials/" TargetMode="External"/><Relationship Id="rId10" Type="http://schemas.openxmlformats.org/officeDocument/2006/relationships/hyperlink" Target="http://www.youtube.com/playlist?list=PLtNErhYMkHnGh691QvRtMp9jMVzpMenL5" TargetMode="External"/><Relationship Id="rId4" Type="http://schemas.openxmlformats.org/officeDocument/2006/relationships/hyperlink" Target="http://www.smashingmagazine.com/category/responsive-web-design" TargetMode="External"/><Relationship Id="rId9" Type="http://schemas.openxmlformats.org/officeDocument/2006/relationships/hyperlink" Target="http://www.hongkiat.com/blog/responsive-web-tutorial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kew.com/ff/entry.asp?1390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nngroup.com/articles/mobile-site-vs-full-sit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withgoogle.com/articles/building-websites-" TargetMode="External"/><Relationship Id="rId2" Type="http://schemas.openxmlformats.org/officeDocument/2006/relationships/hyperlink" Target="http://www.lukew.com/ff/entry.asp?139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mobile-bp/#OneWeb" TargetMode="External"/><Relationship Id="rId4" Type="http://schemas.openxmlformats.org/officeDocument/2006/relationships/hyperlink" Target="http://www.wired.com/2013/05/the-two-flavors-of-a-one-web-approach-responsive-vs-adaptiv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alistapart.com/article/responsive-web-design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http://www.webfx.com/blog/web-design/infographics-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hyperlink" Target="http://mashable.com/" TargetMode="External"/><Relationship Id="rId7" Type="http://schemas.openxmlformats.org/officeDocument/2006/relationships/hyperlink" Target="http://cubicle-h.blogspot.com/2018/08/website-mobile-friendliness-testing.html" TargetMode="External"/><Relationship Id="rId12" Type="http://schemas.openxmlformats.org/officeDocument/2006/relationships/image" Target="../media/image24.png"/><Relationship Id="rId2" Type="http://schemas.openxmlformats.org/officeDocument/2006/relationships/hyperlink" Target="http://kennesaw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hoo.com/" TargetMode="External"/><Relationship Id="rId11" Type="http://schemas.openxmlformats.org/officeDocument/2006/relationships/image" Target="../media/image23.jpg"/><Relationship Id="rId5" Type="http://schemas.openxmlformats.org/officeDocument/2006/relationships/hyperlink" Target="http://www.weather.gov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mediaqueri.es/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www.w3schools.com/css/tryit.asp?filename=tryresponsive_image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www.w3schools.com/css/tryit.asp?filename=tryresponsive_image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responsiveimages.org/" TargetMode="External"/><Relationship Id="rId4" Type="http://schemas.openxmlformats.org/officeDocument/2006/relationships/hyperlink" Target="http://www.w3schools.com/css/css_rwd_imag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3429000"/>
            <a:ext cx="9144000" cy="3429000"/>
            <a:chOff x="0" y="3429000"/>
            <a:chExt cx="914400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29000"/>
              <a:ext cx="9144000" cy="3428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801" y="6427571"/>
              <a:ext cx="2542198" cy="4304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0" y="6400799"/>
              <a:ext cx="1481327" cy="39624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8197" y="91440"/>
              <a:ext cx="594361" cy="5943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801" y="5924549"/>
              <a:ext cx="2542198" cy="933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4200" y="6096000"/>
              <a:ext cx="2002536" cy="5334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53214" y="2060451"/>
            <a:ext cx="7343985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>
              <a:spcBef>
                <a:spcPts val="100"/>
              </a:spcBef>
            </a:pPr>
            <a:r>
              <a:rPr spc="-5" dirty="0"/>
              <a:t>Responsive</a:t>
            </a:r>
            <a:r>
              <a:rPr spc="-30" dirty="0"/>
              <a:t> </a:t>
            </a:r>
            <a:r>
              <a:rPr spc="-25" dirty="0"/>
              <a:t>Web </a:t>
            </a:r>
            <a:r>
              <a:rPr spc="-5" dirty="0"/>
              <a:t>Design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12540" y="3073909"/>
            <a:ext cx="5395595" cy="690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spcBef>
                <a:spcPts val="315"/>
              </a:spcBef>
            </a:pPr>
            <a:r>
              <a:rPr sz="2000" spc="-5" dirty="0">
                <a:solidFill>
                  <a:srgbClr val="7C240B"/>
                </a:solidFill>
                <a:latin typeface="Arial MT"/>
                <a:cs typeface="Arial MT"/>
              </a:rPr>
              <a:t>IT</a:t>
            </a:r>
            <a:r>
              <a:rPr sz="2000" spc="-60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4213</a:t>
            </a:r>
            <a:r>
              <a:rPr sz="2000" spc="-2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Mobile</a:t>
            </a:r>
            <a:r>
              <a:rPr sz="2000" spc="-2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7C240B"/>
                </a:solidFill>
                <a:latin typeface="Arial MT"/>
                <a:cs typeface="Arial MT"/>
              </a:rPr>
              <a:t>Web</a:t>
            </a:r>
            <a:r>
              <a:rPr sz="2000" spc="-2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Development</a:t>
            </a:r>
            <a:endParaRPr sz="2000">
              <a:latin typeface="Arial MT"/>
              <a:cs typeface="Arial MT"/>
            </a:endParaRPr>
          </a:p>
          <a:p>
            <a:pPr marL="12700">
              <a:spcBef>
                <a:spcPts val="215"/>
              </a:spcBef>
            </a:pPr>
            <a:r>
              <a:rPr sz="2000" spc="-5" dirty="0">
                <a:solidFill>
                  <a:srgbClr val="7C240B"/>
                </a:solidFill>
                <a:latin typeface="Arial MT"/>
                <a:cs typeface="Arial MT"/>
              </a:rPr>
              <a:t>IT</a:t>
            </a:r>
            <a:r>
              <a:rPr sz="2000" spc="-5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4403</a:t>
            </a:r>
            <a:r>
              <a:rPr sz="2000" spc="-13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Advanced</a:t>
            </a:r>
            <a:r>
              <a:rPr sz="2000" spc="-20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7C240B"/>
                </a:solidFill>
                <a:latin typeface="Arial MT"/>
                <a:cs typeface="Arial MT"/>
              </a:rPr>
              <a:t>Web</a:t>
            </a:r>
            <a:r>
              <a:rPr sz="2000" spc="-2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Mobile</a:t>
            </a:r>
            <a:r>
              <a:rPr sz="2000" spc="-135" dirty="0">
                <a:solidFill>
                  <a:srgbClr val="7C240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7C240B"/>
                </a:solidFill>
                <a:latin typeface="Arial MT"/>
                <a:cs typeface="Arial MT"/>
              </a:rPr>
              <a:t>Applications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7401" y="1676401"/>
            <a:ext cx="1463039" cy="14630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48399" y="4385565"/>
            <a:ext cx="4559935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Jack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Zheng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360"/>
              </a:lnSpc>
            </a:pPr>
            <a:r>
              <a:rPr sz="2000" spc="-5" dirty="0">
                <a:latin typeface="Arial MT"/>
                <a:cs typeface="Arial MT"/>
              </a:rPr>
              <a:t>Spring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2020</a:t>
            </a:r>
            <a:endParaRPr sz="2000">
              <a:latin typeface="Arial MT"/>
              <a:cs typeface="Arial MT"/>
            </a:endParaRPr>
          </a:p>
          <a:p>
            <a:pPr marL="52705">
              <a:spcBef>
                <a:spcPts val="1660"/>
              </a:spcBef>
            </a:pPr>
            <a:r>
              <a:rPr sz="1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8"/>
              </a:rPr>
              <a:t>www.edocr.com/v/yxdmelxy/jgzheng/responsive-web-design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2936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8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Query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933703"/>
            <a:ext cx="8199120" cy="35052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marR="557530" indent="-342900" algn="just">
              <a:lnSpc>
                <a:spcPct val="80400"/>
              </a:lnSpc>
              <a:spcBef>
                <a:spcPts val="735"/>
              </a:spcBef>
              <a:buChar char="•"/>
              <a:tabLst>
                <a:tab pos="355600" algn="l"/>
              </a:tabLst>
            </a:pPr>
            <a:r>
              <a:rPr sz="2700" spc="-5" dirty="0">
                <a:latin typeface="Arial MT"/>
                <a:cs typeface="Arial MT"/>
              </a:rPr>
              <a:t>Media query </a:t>
            </a:r>
            <a:r>
              <a:rPr sz="2700" dirty="0">
                <a:latin typeface="Arial MT"/>
                <a:cs typeface="Arial MT"/>
              </a:rPr>
              <a:t>is a </a:t>
            </a:r>
            <a:r>
              <a:rPr sz="2700" spc="-5" dirty="0">
                <a:latin typeface="Arial MT"/>
                <a:cs typeface="Arial MT"/>
              </a:rPr>
              <a:t>CSS3 module allowing content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rendering to adapt to conditions such as screen </a:t>
            </a:r>
            <a:r>
              <a:rPr sz="2700" spc="-74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resolution.</a:t>
            </a:r>
            <a:endParaRPr sz="2700">
              <a:latin typeface="Arial MT"/>
              <a:cs typeface="Arial MT"/>
            </a:endParaRPr>
          </a:p>
          <a:p>
            <a:pPr marL="355600" indent="-342900" algn="just">
              <a:lnSpc>
                <a:spcPts val="3220"/>
              </a:lnSpc>
              <a:spcBef>
                <a:spcPts val="1150"/>
              </a:spcBef>
              <a:buChar char="•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A</a:t>
            </a:r>
            <a:r>
              <a:rPr sz="2700" spc="-15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W3C recommended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standard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(June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2012)</a:t>
            </a:r>
            <a:endParaRPr sz="2700">
              <a:latin typeface="Arial MT"/>
              <a:cs typeface="Arial MT"/>
            </a:endParaRPr>
          </a:p>
          <a:p>
            <a:pPr marL="755650" lvl="1" indent="-285750" algn="just">
              <a:lnSpc>
                <a:spcPts val="2860"/>
              </a:lnSpc>
              <a:buClr>
                <a:srgbClr val="000000"/>
              </a:buClr>
              <a:buChar char="–"/>
              <a:tabLst>
                <a:tab pos="755650" algn="l"/>
              </a:tabLst>
            </a:pPr>
            <a:r>
              <a:rPr sz="2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2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www.w3.org/TR/css3-mediaqueries/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spcBef>
                <a:spcPts val="1115"/>
              </a:spcBef>
              <a:buChar char="•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A</a:t>
            </a:r>
            <a:r>
              <a:rPr sz="2700" spc="-15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cornerstone technology of responsive web design</a:t>
            </a:r>
            <a:endParaRPr sz="2700">
              <a:latin typeface="Arial MT"/>
              <a:cs typeface="Arial MT"/>
            </a:endParaRPr>
          </a:p>
          <a:p>
            <a:pPr marL="355600" indent="-342900" algn="just">
              <a:spcBef>
                <a:spcPts val="1180"/>
              </a:spcBef>
              <a:buChar char="•"/>
              <a:tabLst>
                <a:tab pos="355600" algn="l"/>
              </a:tabLst>
            </a:pPr>
            <a:r>
              <a:rPr sz="2700" spc="-5" dirty="0">
                <a:latin typeface="Arial MT"/>
                <a:cs typeface="Arial MT"/>
              </a:rPr>
              <a:t>All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major browsers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support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it</a:t>
            </a:r>
            <a:endParaRPr sz="2700">
              <a:latin typeface="Arial MT"/>
              <a:cs typeface="Arial MT"/>
            </a:endParaRPr>
          </a:p>
          <a:p>
            <a:pPr marL="755650" lvl="1" indent="-285750" algn="just">
              <a:spcBef>
                <a:spcPts val="60"/>
              </a:spcBef>
              <a:buClr>
                <a:srgbClr val="000000"/>
              </a:buClr>
              <a:buChar char="–"/>
              <a:tabLst>
                <a:tab pos="755650" algn="l"/>
              </a:tabLst>
            </a:pPr>
            <a:r>
              <a:rPr sz="2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http://caniuse.com/#feat=css-mediaqueries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4401" y="4572001"/>
            <a:ext cx="8957399" cy="2054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45726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4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Query</a:t>
            </a:r>
            <a:r>
              <a:rPr sz="4000" spc="-4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Basics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1" y="958595"/>
            <a:ext cx="8309609" cy="13157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Media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queries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rules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(contexts)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CSS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applied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390"/>
              </a:lnSpc>
              <a:spcBef>
                <a:spcPts val="1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ts val="2150"/>
              </a:lnSpc>
              <a:tabLst>
                <a:tab pos="755015" algn="l"/>
              </a:tabLst>
            </a:pPr>
            <a:r>
              <a:rPr dirty="0">
                <a:latin typeface="Arial MT"/>
                <a:cs typeface="Arial MT"/>
              </a:rPr>
              <a:t>–	</a:t>
            </a:r>
            <a:r>
              <a:rPr spc="-5" dirty="0">
                <a:latin typeface="Arial MT"/>
                <a:cs typeface="Arial MT"/>
              </a:rPr>
              <a:t>Setting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context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5" dirty="0">
                <a:latin typeface="Arial MT"/>
                <a:cs typeface="Arial MT"/>
              </a:rPr>
              <a:t> CSS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(&lt;style&gt;) block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1" y="3626611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7815" algn="l"/>
              </a:tabLst>
            </a:pPr>
            <a:r>
              <a:rPr dirty="0">
                <a:latin typeface="Arial MT"/>
                <a:cs typeface="Arial MT"/>
              </a:rPr>
              <a:t>–	</a:t>
            </a:r>
            <a:r>
              <a:rPr spc="-5" dirty="0">
                <a:latin typeface="Arial MT"/>
                <a:cs typeface="Arial MT"/>
              </a:rPr>
              <a:t>Setting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context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linked CSS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file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0" y="4884420"/>
            <a:ext cx="7906384" cy="116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Three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context</a:t>
            </a:r>
            <a:endParaRPr sz="2000">
              <a:latin typeface="Arial MT"/>
              <a:cs typeface="Arial MT"/>
            </a:endParaRPr>
          </a:p>
          <a:p>
            <a:pPr marL="984250" lvl="1" indent="-514350">
              <a:spcBef>
                <a:spcPts val="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pc="-5" dirty="0">
                <a:latin typeface="Arial MT"/>
                <a:cs typeface="Arial MT"/>
              </a:rPr>
              <a:t>Media type: type of presentation media, </a:t>
            </a:r>
            <a:r>
              <a:rPr dirty="0">
                <a:latin typeface="Arial MT"/>
                <a:cs typeface="Arial MT"/>
              </a:rPr>
              <a:t>like</a:t>
            </a:r>
            <a:r>
              <a:rPr spc="-5" dirty="0">
                <a:latin typeface="Arial MT"/>
                <a:cs typeface="Arial MT"/>
              </a:rPr>
              <a:t> “screen”</a:t>
            </a:r>
            <a:endParaRPr>
              <a:latin typeface="Arial MT"/>
              <a:cs typeface="Arial MT"/>
            </a:endParaRPr>
          </a:p>
          <a:p>
            <a:pPr marL="984250" lvl="1" indent="-514350">
              <a:spcBef>
                <a:spcPts val="2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pc="-5" dirty="0">
                <a:latin typeface="Arial MT"/>
                <a:cs typeface="Arial MT"/>
              </a:rPr>
              <a:t>Media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features: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specify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characteristics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media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type,</a:t>
            </a:r>
            <a:r>
              <a:rPr dirty="0">
                <a:latin typeface="Arial MT"/>
                <a:cs typeface="Arial MT"/>
              </a:rPr>
              <a:t> like </a:t>
            </a:r>
            <a:r>
              <a:rPr spc="-5" dirty="0">
                <a:latin typeface="Arial MT"/>
                <a:cs typeface="Arial MT"/>
              </a:rPr>
              <a:t>“width”</a:t>
            </a:r>
            <a:endParaRPr>
              <a:latin typeface="Arial MT"/>
              <a:cs typeface="Arial MT"/>
            </a:endParaRPr>
          </a:p>
          <a:p>
            <a:pPr marL="984250" lvl="1" indent="-514350">
              <a:spcBef>
                <a:spcPts val="50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pc="-5" dirty="0">
                <a:latin typeface="Arial MT"/>
                <a:cs typeface="Arial MT"/>
              </a:rPr>
              <a:t>Logical operator: combine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multiple rules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4638" y="2283976"/>
            <a:ext cx="6029325" cy="1302385"/>
            <a:chOff x="1290637" y="2283975"/>
            <a:chExt cx="6029325" cy="1302385"/>
          </a:xfrm>
        </p:grpSpPr>
        <p:sp>
          <p:nvSpPr>
            <p:cNvPr id="7" name="object 7"/>
            <p:cNvSpPr/>
            <p:nvPr/>
          </p:nvSpPr>
          <p:spPr>
            <a:xfrm>
              <a:off x="1295400" y="2288738"/>
              <a:ext cx="6019800" cy="1292860"/>
            </a:xfrm>
            <a:custGeom>
              <a:avLst/>
              <a:gdLst/>
              <a:ahLst/>
              <a:cxnLst/>
              <a:rect l="l" t="t" r="r" b="b"/>
              <a:pathLst>
                <a:path w="6019800" h="1292860">
                  <a:moveTo>
                    <a:pt x="6019800" y="0"/>
                  </a:moveTo>
                  <a:lnTo>
                    <a:pt x="0" y="0"/>
                  </a:lnTo>
                  <a:lnTo>
                    <a:pt x="0" y="1292661"/>
                  </a:lnTo>
                  <a:lnTo>
                    <a:pt x="6019800" y="1292661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288738"/>
              <a:ext cx="6019800" cy="1292860"/>
            </a:xfrm>
            <a:custGeom>
              <a:avLst/>
              <a:gdLst/>
              <a:ahLst/>
              <a:cxnLst/>
              <a:rect l="l" t="t" r="r" b="b"/>
              <a:pathLst>
                <a:path w="6019800" h="1292860">
                  <a:moveTo>
                    <a:pt x="0" y="0"/>
                  </a:moveTo>
                  <a:lnTo>
                    <a:pt x="6019800" y="0"/>
                  </a:lnTo>
                  <a:lnTo>
                    <a:pt x="6019800" y="1292662"/>
                  </a:lnTo>
                  <a:lnTo>
                    <a:pt x="0" y="12926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8139" y="2349500"/>
            <a:ext cx="5213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</a:t>
            </a:r>
            <a:r>
              <a:rPr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screen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(max-width: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300px)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>
                <a:solidFill>
                  <a:srgbClr val="000088"/>
                </a:solidFill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558165">
              <a:spcBef>
                <a:spcPts val="4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div</a:t>
            </a:r>
            <a:r>
              <a:rPr spc="-5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{background-color:</a:t>
            </a:r>
            <a:r>
              <a:rPr spc="-4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lightblue;}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dirty="0">
                <a:solidFill>
                  <a:srgbClr val="000088"/>
                </a:solidFill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6938" y="3980974"/>
            <a:ext cx="7781925" cy="748665"/>
            <a:chOff x="642937" y="3980973"/>
            <a:chExt cx="7781925" cy="748665"/>
          </a:xfrm>
        </p:grpSpPr>
        <p:sp>
          <p:nvSpPr>
            <p:cNvPr id="11" name="object 11"/>
            <p:cNvSpPr/>
            <p:nvPr/>
          </p:nvSpPr>
          <p:spPr>
            <a:xfrm>
              <a:off x="647700" y="3985736"/>
              <a:ext cx="7772400" cy="739140"/>
            </a:xfrm>
            <a:custGeom>
              <a:avLst/>
              <a:gdLst/>
              <a:ahLst/>
              <a:cxnLst/>
              <a:rect l="l" t="t" r="r" b="b"/>
              <a:pathLst>
                <a:path w="7772400" h="739139">
                  <a:moveTo>
                    <a:pt x="7772400" y="0"/>
                  </a:moveTo>
                  <a:lnTo>
                    <a:pt x="0" y="0"/>
                  </a:lnTo>
                  <a:lnTo>
                    <a:pt x="0" y="738663"/>
                  </a:lnTo>
                  <a:lnTo>
                    <a:pt x="7772400" y="738663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700" y="3985736"/>
              <a:ext cx="7772400" cy="739140"/>
            </a:xfrm>
            <a:custGeom>
              <a:avLst/>
              <a:gdLst/>
              <a:ahLst/>
              <a:cxnLst/>
              <a:rect l="l" t="t" r="r" b="b"/>
              <a:pathLst>
                <a:path w="7772400" h="739139">
                  <a:moveTo>
                    <a:pt x="0" y="0"/>
                  </a:moveTo>
                  <a:lnTo>
                    <a:pt x="7772400" y="0"/>
                  </a:lnTo>
                  <a:lnTo>
                    <a:pt x="7772400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71700" y="3985736"/>
            <a:ext cx="7772400" cy="623248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91440" marR="983615">
              <a:lnSpc>
                <a:spcPts val="2110"/>
              </a:lnSpc>
              <a:spcBef>
                <a:spcPts val="64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&lt;link rel="stylesheet" type="text/css" href="..." </a:t>
            </a:r>
            <a:r>
              <a:rPr spc="-107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media="screen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(max-width: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300px)"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/&gt;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02552" y="2569464"/>
            <a:ext cx="3496310" cy="640080"/>
            <a:chOff x="5178552" y="2569464"/>
            <a:chExt cx="3496310" cy="6400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8552" y="2569464"/>
              <a:ext cx="3496055" cy="6004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4304" y="2724912"/>
              <a:ext cx="1572768" cy="4846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550" y="2761157"/>
              <a:ext cx="1562100" cy="3437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97373" y="2637624"/>
              <a:ext cx="3337560" cy="472440"/>
            </a:xfrm>
            <a:custGeom>
              <a:avLst/>
              <a:gdLst/>
              <a:ahLst/>
              <a:cxnLst/>
              <a:rect l="l" t="t" r="r" b="b"/>
              <a:pathLst>
                <a:path w="3337559" h="472439">
                  <a:moveTo>
                    <a:pt x="3337039" y="120904"/>
                  </a:moveTo>
                  <a:lnTo>
                    <a:pt x="3334905" y="118770"/>
                  </a:lnTo>
                  <a:lnTo>
                    <a:pt x="3327514" y="118770"/>
                  </a:lnTo>
                  <a:lnTo>
                    <a:pt x="3327514" y="128295"/>
                  </a:lnTo>
                  <a:lnTo>
                    <a:pt x="3327514" y="462495"/>
                  </a:lnTo>
                  <a:lnTo>
                    <a:pt x="1774939" y="462495"/>
                  </a:lnTo>
                  <a:lnTo>
                    <a:pt x="1774939" y="128295"/>
                  </a:lnTo>
                  <a:lnTo>
                    <a:pt x="3327514" y="128295"/>
                  </a:lnTo>
                  <a:lnTo>
                    <a:pt x="3327514" y="118770"/>
                  </a:lnTo>
                  <a:lnTo>
                    <a:pt x="1767535" y="118770"/>
                  </a:lnTo>
                  <a:lnTo>
                    <a:pt x="1765414" y="120904"/>
                  </a:lnTo>
                  <a:lnTo>
                    <a:pt x="1765414" y="233591"/>
                  </a:lnTo>
                  <a:lnTo>
                    <a:pt x="76225" y="33108"/>
                  </a:lnTo>
                  <a:lnTo>
                    <a:pt x="76403" y="31610"/>
                  </a:lnTo>
                  <a:lnTo>
                    <a:pt x="80162" y="0"/>
                  </a:lnTo>
                  <a:lnTo>
                    <a:pt x="0" y="28854"/>
                  </a:lnTo>
                  <a:lnTo>
                    <a:pt x="71183" y="75666"/>
                  </a:lnTo>
                  <a:lnTo>
                    <a:pt x="75107" y="42557"/>
                  </a:lnTo>
                  <a:lnTo>
                    <a:pt x="1765414" y="243179"/>
                  </a:lnTo>
                  <a:lnTo>
                    <a:pt x="1765414" y="469887"/>
                  </a:lnTo>
                  <a:lnTo>
                    <a:pt x="1767535" y="472020"/>
                  </a:lnTo>
                  <a:lnTo>
                    <a:pt x="3334905" y="472020"/>
                  </a:lnTo>
                  <a:lnTo>
                    <a:pt x="3337039" y="469887"/>
                  </a:lnTo>
                  <a:lnTo>
                    <a:pt x="3337039" y="467258"/>
                  </a:lnTo>
                  <a:lnTo>
                    <a:pt x="3337039" y="462495"/>
                  </a:lnTo>
                  <a:lnTo>
                    <a:pt x="3337039" y="128295"/>
                  </a:lnTo>
                  <a:lnTo>
                    <a:pt x="3337039" y="123532"/>
                  </a:lnTo>
                  <a:lnTo>
                    <a:pt x="3337039" y="120904"/>
                  </a:lnTo>
                  <a:close/>
                </a:path>
              </a:pathLst>
            </a:custGeom>
            <a:solidFill>
              <a:srgbClr val="AE9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91550" y="2761158"/>
            <a:ext cx="1562100" cy="27571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91440">
              <a:spcBef>
                <a:spcPts val="350"/>
              </a:spcBef>
            </a:pPr>
            <a:r>
              <a:rPr sz="1500" dirty="0">
                <a:latin typeface="Arial MT"/>
                <a:cs typeface="Arial MT"/>
              </a:rPr>
              <a:t>Media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features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07463" y="2538983"/>
            <a:ext cx="2316480" cy="1051560"/>
            <a:chOff x="283463" y="2538983"/>
            <a:chExt cx="2316480" cy="105156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991" y="2538983"/>
              <a:ext cx="2282952" cy="9753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463" y="2834639"/>
              <a:ext cx="987552" cy="7559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949" y="2933017"/>
              <a:ext cx="800100" cy="5155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7187" y="2626855"/>
              <a:ext cx="2124075" cy="826769"/>
            </a:xfrm>
            <a:custGeom>
              <a:avLst/>
              <a:gdLst/>
              <a:ahLst/>
              <a:cxnLst/>
              <a:rect l="l" t="t" r="r" b="b"/>
              <a:pathLst>
                <a:path w="2124075" h="826770">
                  <a:moveTo>
                    <a:pt x="2123529" y="11353"/>
                  </a:moveTo>
                  <a:lnTo>
                    <a:pt x="2039099" y="0"/>
                  </a:lnTo>
                  <a:lnTo>
                    <a:pt x="2049907" y="31534"/>
                  </a:lnTo>
                  <a:lnTo>
                    <a:pt x="809625" y="456425"/>
                  </a:lnTo>
                  <a:lnTo>
                    <a:pt x="809625" y="310934"/>
                  </a:lnTo>
                  <a:lnTo>
                    <a:pt x="809625" y="306171"/>
                  </a:lnTo>
                  <a:lnTo>
                    <a:pt x="809625" y="303542"/>
                  </a:lnTo>
                  <a:lnTo>
                    <a:pt x="807491" y="301409"/>
                  </a:lnTo>
                  <a:lnTo>
                    <a:pt x="800100" y="301409"/>
                  </a:lnTo>
                  <a:lnTo>
                    <a:pt x="800100" y="310934"/>
                  </a:lnTo>
                  <a:lnTo>
                    <a:pt x="800100" y="459676"/>
                  </a:lnTo>
                  <a:lnTo>
                    <a:pt x="799134" y="460006"/>
                  </a:lnTo>
                  <a:lnTo>
                    <a:pt x="800100" y="462838"/>
                  </a:lnTo>
                  <a:lnTo>
                    <a:pt x="800100" y="816991"/>
                  </a:lnTo>
                  <a:lnTo>
                    <a:pt x="9525" y="816991"/>
                  </a:lnTo>
                  <a:lnTo>
                    <a:pt x="9525" y="310934"/>
                  </a:lnTo>
                  <a:lnTo>
                    <a:pt x="800100" y="310934"/>
                  </a:lnTo>
                  <a:lnTo>
                    <a:pt x="800100" y="301409"/>
                  </a:lnTo>
                  <a:lnTo>
                    <a:pt x="2120" y="301409"/>
                  </a:lnTo>
                  <a:lnTo>
                    <a:pt x="0" y="303542"/>
                  </a:lnTo>
                  <a:lnTo>
                    <a:pt x="0" y="824382"/>
                  </a:lnTo>
                  <a:lnTo>
                    <a:pt x="2120" y="826516"/>
                  </a:lnTo>
                  <a:lnTo>
                    <a:pt x="807491" y="826516"/>
                  </a:lnTo>
                  <a:lnTo>
                    <a:pt x="809625" y="824382"/>
                  </a:lnTo>
                  <a:lnTo>
                    <a:pt x="809625" y="821753"/>
                  </a:lnTo>
                  <a:lnTo>
                    <a:pt x="809625" y="816991"/>
                  </a:lnTo>
                  <a:lnTo>
                    <a:pt x="809625" y="466496"/>
                  </a:lnTo>
                  <a:lnTo>
                    <a:pt x="2052993" y="40551"/>
                  </a:lnTo>
                  <a:lnTo>
                    <a:pt x="2063788" y="72085"/>
                  </a:lnTo>
                  <a:lnTo>
                    <a:pt x="2107730" y="27419"/>
                  </a:lnTo>
                  <a:lnTo>
                    <a:pt x="2123529" y="11353"/>
                  </a:lnTo>
                  <a:close/>
                </a:path>
              </a:pathLst>
            </a:custGeom>
            <a:solidFill>
              <a:srgbClr val="AE9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7557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90" dirty="0">
                <a:solidFill>
                  <a:srgbClr val="231F20"/>
                </a:solidFill>
              </a:rPr>
              <a:t> </a:t>
            </a:r>
            <a:r>
              <a:rPr sz="4000" spc="-50" dirty="0">
                <a:solidFill>
                  <a:srgbClr val="231F20"/>
                </a:solidFill>
              </a:rPr>
              <a:t>Types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and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Features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58595"/>
            <a:ext cx="5742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Media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Queries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 4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3320796"/>
            <a:ext cx="6720840" cy="266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Major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ts val="2135"/>
              </a:lnSpc>
              <a:spcBef>
                <a:spcPts val="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width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(max-width,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min-width)</a:t>
            </a:r>
            <a:endParaRPr>
              <a:latin typeface="Arial MT"/>
              <a:cs typeface="Arial MT"/>
            </a:endParaRPr>
          </a:p>
          <a:p>
            <a:pPr marL="755650" lvl="1" indent="-285750">
              <a:lnSpc>
                <a:spcPts val="2135"/>
              </a:lnSpc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aspect-ratio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2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orientation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5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resolution</a:t>
            </a:r>
            <a:endParaRPr>
              <a:latin typeface="Arial MT"/>
              <a:cs typeface="Arial MT"/>
            </a:endParaRPr>
          </a:p>
          <a:p>
            <a:pPr marL="355600" indent="-342900">
              <a:spcBef>
                <a:spcPts val="1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 </a:t>
            </a:r>
            <a:r>
              <a:rPr sz="2000" dirty="0">
                <a:latin typeface="Arial MT"/>
                <a:cs typeface="Arial MT"/>
              </a:rPr>
              <a:t>list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to:</a:t>
            </a:r>
            <a:endParaRPr sz="2000">
              <a:latin typeface="Arial MT"/>
              <a:cs typeface="Arial MT"/>
            </a:endParaRPr>
          </a:p>
          <a:p>
            <a:pPr marL="755650" marR="144780" lvl="1" indent="-285750">
              <a:lnSpc>
                <a:spcPts val="1800"/>
              </a:lnSpc>
              <a:spcBef>
                <a:spcPts val="36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https://developer.mozilla.org/en- </a:t>
            </a:r>
            <a:r>
              <a:rPr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US/docs/Web/CSS/Media_Queries/Using_media_queries</a:t>
            </a:r>
            <a:endParaRPr>
              <a:latin typeface="Arial MT"/>
              <a:cs typeface="Arial MT"/>
            </a:endParaRPr>
          </a:p>
          <a:p>
            <a:pPr marL="755650" lvl="1" indent="-285750">
              <a:lnSpc>
                <a:spcPts val="2090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http://www.w3schools.com/cssref/css3_pr_mediaquery.asp</a:t>
            </a:r>
            <a:endParaRPr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05990" y="1367789"/>
          <a:ext cx="6717030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Media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5C243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5C2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all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all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media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devices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printers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computer screens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speech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devices that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“read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out”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page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5223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Logic</a:t>
            </a:r>
            <a:r>
              <a:rPr sz="4000" spc="-2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in</a:t>
            </a:r>
            <a:r>
              <a:rPr sz="4000" spc="-2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2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Queries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923035"/>
            <a:ext cx="104584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spc="-10" dirty="0">
                <a:latin typeface="Arial MT"/>
                <a:cs typeface="Arial MT"/>
              </a:rPr>
              <a:t>n</a:t>
            </a:r>
            <a:r>
              <a:rPr sz="3000" dirty="0">
                <a:latin typeface="Arial MT"/>
                <a:cs typeface="Arial MT"/>
              </a:rPr>
              <a:t>d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1" y="2114803"/>
            <a:ext cx="793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1" y="3297428"/>
            <a:ext cx="9601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N</a:t>
            </a:r>
            <a:r>
              <a:rPr sz="3000" spc="-10" dirty="0">
                <a:latin typeface="Arial MT"/>
                <a:cs typeface="Arial MT"/>
              </a:rPr>
              <a:t>o</a:t>
            </a:r>
            <a:r>
              <a:rPr sz="3000" dirty="0">
                <a:latin typeface="Arial MT"/>
                <a:cs typeface="Arial MT"/>
              </a:rPr>
              <a:t>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1" y="4489195"/>
            <a:ext cx="7121525" cy="159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See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more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here</a:t>
            </a:r>
            <a:endParaRPr sz="3000">
              <a:latin typeface="Arial MT"/>
              <a:cs typeface="Arial MT"/>
            </a:endParaRPr>
          </a:p>
          <a:p>
            <a:pPr marL="755650" lvl="1" indent="-285750">
              <a:lnSpc>
                <a:spcPts val="3110"/>
              </a:lnSpc>
              <a:spcBef>
                <a:spcPts val="15"/>
              </a:spcBef>
              <a:buClr>
                <a:srgbClr val="000000"/>
              </a:buClr>
              <a:buChar char="–"/>
              <a:tabLst>
                <a:tab pos="755650" algn="l"/>
              </a:tabLst>
            </a:pPr>
            <a:r>
              <a:rPr sz="26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http://css-tricks.com/logic-in-media-queries/</a:t>
            </a:r>
            <a:endParaRPr sz="2600">
              <a:latin typeface="Arial MT"/>
              <a:cs typeface="Arial MT"/>
            </a:endParaRPr>
          </a:p>
          <a:p>
            <a:pPr marL="755650" marR="335915" lvl="1" indent="-285750">
              <a:lnSpc>
                <a:spcPct val="80000"/>
              </a:lnSpc>
              <a:spcBef>
                <a:spcPts val="610"/>
              </a:spcBef>
              <a:buClr>
                <a:srgbClr val="000000"/>
              </a:buClr>
              <a:buChar char="–"/>
              <a:tabLst>
                <a:tab pos="755650" algn="l"/>
              </a:tabLst>
            </a:pPr>
            <a:r>
              <a:rPr sz="26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https://developer.mozilla.org/en- </a:t>
            </a:r>
            <a:r>
              <a:rPr sz="2600"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6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US/docs/Web/Guide/CSS/Media_queries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1524001"/>
            <a:ext cx="7346950" cy="344325"/>
          </a:xfrm>
          <a:prstGeom prst="rect">
            <a:avLst/>
          </a:prstGeom>
          <a:solidFill>
            <a:srgbClr val="F7F7F7"/>
          </a:solidFill>
          <a:ln w="952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1440">
              <a:spcBef>
                <a:spcPts val="52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(min-width: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600px)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(max-width: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800px)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1" y="2743201"/>
            <a:ext cx="7346950" cy="344325"/>
          </a:xfrm>
          <a:prstGeom prst="rect">
            <a:avLst/>
          </a:prstGeom>
          <a:solidFill>
            <a:srgbClr val="F7F7F7"/>
          </a:solidFill>
          <a:ln w="952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1440">
              <a:spcBef>
                <a:spcPts val="52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</a:t>
            </a:r>
            <a:r>
              <a:rPr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(max-width: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600px),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(min-width: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800px)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5039" y="3881438"/>
            <a:ext cx="7356475" cy="471805"/>
            <a:chOff x="681038" y="3881437"/>
            <a:chExt cx="7356475" cy="471805"/>
          </a:xfrm>
        </p:grpSpPr>
        <p:sp>
          <p:nvSpPr>
            <p:cNvPr id="10" name="object 10"/>
            <p:cNvSpPr/>
            <p:nvPr/>
          </p:nvSpPr>
          <p:spPr>
            <a:xfrm>
              <a:off x="685801" y="3886200"/>
              <a:ext cx="7346950" cy="462280"/>
            </a:xfrm>
            <a:custGeom>
              <a:avLst/>
              <a:gdLst/>
              <a:ahLst/>
              <a:cxnLst/>
              <a:rect l="l" t="t" r="r" b="b"/>
              <a:pathLst>
                <a:path w="7346950" h="462279">
                  <a:moveTo>
                    <a:pt x="7346372" y="0"/>
                  </a:moveTo>
                  <a:lnTo>
                    <a:pt x="0" y="0"/>
                  </a:lnTo>
                  <a:lnTo>
                    <a:pt x="0" y="461665"/>
                  </a:lnTo>
                  <a:lnTo>
                    <a:pt x="7346372" y="461665"/>
                  </a:lnTo>
                  <a:lnTo>
                    <a:pt x="7346372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1" y="3886200"/>
              <a:ext cx="7346950" cy="462280"/>
            </a:xfrm>
            <a:custGeom>
              <a:avLst/>
              <a:gdLst/>
              <a:ahLst/>
              <a:cxnLst/>
              <a:rect l="l" t="t" r="r" b="b"/>
              <a:pathLst>
                <a:path w="7346950" h="462279">
                  <a:moveTo>
                    <a:pt x="0" y="0"/>
                  </a:moveTo>
                  <a:lnTo>
                    <a:pt x="7346373" y="0"/>
                  </a:lnTo>
                  <a:lnTo>
                    <a:pt x="7346373" y="461665"/>
                  </a:lnTo>
                  <a:lnTo>
                    <a:pt x="0" y="461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09801" y="3886201"/>
            <a:ext cx="7346950" cy="3443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1440">
              <a:spcBef>
                <a:spcPts val="52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</a:t>
            </a:r>
            <a:r>
              <a:rPr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not</a:t>
            </a:r>
            <a:r>
              <a:rPr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screen</a:t>
            </a:r>
            <a:r>
              <a:rPr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3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(color)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7396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52390" algn="l"/>
              </a:tabLst>
            </a:pP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1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Query</a:t>
            </a:r>
            <a:r>
              <a:rPr sz="4000" spc="1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Practical	Examples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948435"/>
            <a:ext cx="7240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When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width is between</a:t>
            </a:r>
            <a:r>
              <a:rPr sz="2200" dirty="0">
                <a:latin typeface="Arial MT"/>
                <a:cs typeface="Arial MT"/>
              </a:rPr>
              <a:t> 400px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600px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screen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2051812"/>
            <a:ext cx="8141970" cy="6292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screen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portrait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orientation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width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less</a:t>
            </a:r>
            <a:r>
              <a:rPr sz="2200" dirty="0">
                <a:latin typeface="Arial MT"/>
                <a:cs typeface="Arial MT"/>
              </a:rPr>
              <a:t> than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640px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1" y="3816605"/>
            <a:ext cx="7724775" cy="6292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When </a:t>
            </a:r>
            <a:r>
              <a:rPr sz="2200" dirty="0">
                <a:latin typeface="Arial MT"/>
                <a:cs typeface="Arial MT"/>
              </a:rPr>
              <a:t>the screen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narrower</a:t>
            </a:r>
            <a:r>
              <a:rPr sz="2200" dirty="0">
                <a:latin typeface="Arial MT"/>
                <a:cs typeface="Arial MT"/>
              </a:rPr>
              <a:t> than 16:9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aspect </a:t>
            </a:r>
            <a:r>
              <a:rPr sz="2200" spc="-5" dirty="0">
                <a:latin typeface="Arial MT"/>
                <a:cs typeface="Arial MT"/>
              </a:rPr>
              <a:t>ratio </a:t>
            </a:r>
            <a:r>
              <a:rPr sz="2200" dirty="0">
                <a:latin typeface="Arial MT"/>
                <a:cs typeface="Arial MT"/>
              </a:rPr>
              <a:t>and 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width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between</a:t>
            </a:r>
            <a:r>
              <a:rPr sz="2200" dirty="0">
                <a:latin typeface="Arial MT"/>
                <a:cs typeface="Arial MT"/>
              </a:rPr>
              <a:t> 480px 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960px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4327" y="1447801"/>
            <a:ext cx="8299450" cy="344325"/>
          </a:xfrm>
          <a:prstGeom prst="rect">
            <a:avLst/>
          </a:prstGeom>
          <a:solidFill>
            <a:srgbClr val="F7F7F7"/>
          </a:solidFill>
          <a:ln w="952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1440">
              <a:spcBef>
                <a:spcPts val="52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screen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1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(max-width: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600px)</a:t>
            </a:r>
            <a:r>
              <a:rPr spc="-1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(min-width:</a:t>
            </a:r>
            <a:r>
              <a:rPr spc="-1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400px)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540" y="5581396"/>
            <a:ext cx="63017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Use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following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</a:t>
            </a:r>
            <a:r>
              <a:rPr sz="1600" dirty="0">
                <a:latin typeface="Arial MT"/>
                <a:cs typeface="Arial MT"/>
              </a:rPr>
              <a:t> 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quick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testing: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6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www.w3schools.com/cssref/tryit.asp?filename=trycss3_media2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1256" y="2819400"/>
            <a:ext cx="8292465" cy="627736"/>
          </a:xfrm>
          <a:prstGeom prst="rect">
            <a:avLst/>
          </a:prstGeom>
          <a:solidFill>
            <a:srgbClr val="F7F7F7"/>
          </a:solidFill>
          <a:ln w="9525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0805" marR="821055">
              <a:lnSpc>
                <a:spcPts val="2090"/>
              </a:lnSpc>
              <a:spcBef>
                <a:spcPts val="680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 screen and (max-width: 640px) and (orientation: </a:t>
            </a:r>
            <a:r>
              <a:rPr spc="-107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portrait)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59566" y="4567238"/>
            <a:ext cx="8308975" cy="748665"/>
            <a:chOff x="535565" y="4567237"/>
            <a:chExt cx="8308975" cy="748665"/>
          </a:xfrm>
        </p:grpSpPr>
        <p:sp>
          <p:nvSpPr>
            <p:cNvPr id="10" name="object 10"/>
            <p:cNvSpPr/>
            <p:nvPr/>
          </p:nvSpPr>
          <p:spPr>
            <a:xfrm>
              <a:off x="540327" y="4572000"/>
              <a:ext cx="8299450" cy="739140"/>
            </a:xfrm>
            <a:custGeom>
              <a:avLst/>
              <a:gdLst/>
              <a:ahLst/>
              <a:cxnLst/>
              <a:rect l="l" t="t" r="r" b="b"/>
              <a:pathLst>
                <a:path w="8299450" h="739139">
                  <a:moveTo>
                    <a:pt x="8298872" y="0"/>
                  </a:moveTo>
                  <a:lnTo>
                    <a:pt x="0" y="0"/>
                  </a:lnTo>
                  <a:lnTo>
                    <a:pt x="0" y="738663"/>
                  </a:lnTo>
                  <a:lnTo>
                    <a:pt x="8298872" y="738663"/>
                  </a:lnTo>
                  <a:lnTo>
                    <a:pt x="8298872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327" y="4572000"/>
              <a:ext cx="8299450" cy="739140"/>
            </a:xfrm>
            <a:custGeom>
              <a:avLst/>
              <a:gdLst/>
              <a:ahLst/>
              <a:cxnLst/>
              <a:rect l="l" t="t" r="r" b="b"/>
              <a:pathLst>
                <a:path w="8299450" h="739139">
                  <a:moveTo>
                    <a:pt x="0" y="0"/>
                  </a:moveTo>
                  <a:lnTo>
                    <a:pt x="8298872" y="0"/>
                  </a:lnTo>
                  <a:lnTo>
                    <a:pt x="8298872" y="738664"/>
                  </a:lnTo>
                  <a:lnTo>
                    <a:pt x="0" y="7386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64327" y="4572000"/>
            <a:ext cx="8299450" cy="62773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1440" marR="281305">
              <a:lnSpc>
                <a:spcPts val="2090"/>
              </a:lnSpc>
              <a:spcBef>
                <a:spcPts val="680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@media screen and (max-width: 960px) and (min-width:480px) </a:t>
            </a:r>
            <a:r>
              <a:rPr spc="-107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and</a:t>
            </a:r>
            <a:r>
              <a:rPr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(max-aspect-ratio:16/9)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112267"/>
            <a:ext cx="7392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231F20"/>
                </a:solidFill>
              </a:rPr>
              <a:t>Identifying</a:t>
            </a:r>
            <a:r>
              <a:rPr spc="-20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Media</a:t>
            </a:r>
            <a:r>
              <a:rPr spc="-15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Query</a:t>
            </a:r>
            <a:r>
              <a:rPr spc="-15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Breakpoints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948436"/>
            <a:ext cx="8403590" cy="48761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593090" indent="-342900">
              <a:lnSpc>
                <a:spcPct val="791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Properly</a:t>
            </a:r>
            <a:r>
              <a:rPr sz="2200" dirty="0">
                <a:latin typeface="Arial MT"/>
                <a:cs typeface="Arial MT"/>
              </a:rPr>
              <a:t> set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breakpoints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media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queries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allow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best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viewing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experience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viewport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width.</a:t>
            </a:r>
            <a:endParaRPr sz="2200">
              <a:latin typeface="Arial MT"/>
              <a:cs typeface="Arial MT"/>
            </a:endParaRPr>
          </a:p>
          <a:p>
            <a:pPr marL="355600" marR="342265" indent="-342900">
              <a:lnSpc>
                <a:spcPct val="79100"/>
              </a:lnSpc>
              <a:spcBef>
                <a:spcPts val="182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Some </a:t>
            </a:r>
            <a:r>
              <a:rPr sz="2200" dirty="0">
                <a:latin typeface="Arial MT"/>
                <a:cs typeface="Arial MT"/>
              </a:rPr>
              <a:t>recommend a common set of </a:t>
            </a:r>
            <a:r>
              <a:rPr sz="2200" spc="-5" dirty="0">
                <a:latin typeface="Arial MT"/>
                <a:cs typeface="Arial MT"/>
              </a:rPr>
              <a:t>breakpoints, </a:t>
            </a:r>
            <a:r>
              <a:rPr sz="2200" dirty="0">
                <a:latin typeface="Arial MT"/>
                <a:cs typeface="Arial MT"/>
              </a:rPr>
              <a:t>such as 576,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768,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992, 1200 </a:t>
            </a:r>
            <a:r>
              <a:rPr sz="2200" spc="-5" dirty="0">
                <a:latin typeface="Arial MT"/>
                <a:cs typeface="Arial MT"/>
              </a:rPr>
              <a:t>(Bootstrap).</a:t>
            </a:r>
            <a:endParaRPr sz="2200">
              <a:latin typeface="Arial MT"/>
              <a:cs typeface="Arial MT"/>
            </a:endParaRPr>
          </a:p>
          <a:p>
            <a:pPr marL="355600" marR="66675" indent="-342900">
              <a:lnSpc>
                <a:spcPct val="79500"/>
              </a:lnSpc>
              <a:spcBef>
                <a:spcPts val="191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http://bradfrost.com/blog/post/7-habits-of-highly-effective- </a:t>
            </a:r>
            <a:r>
              <a:rPr sz="2200" spc="-59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media-queries/</a:t>
            </a:r>
            <a:r>
              <a:rPr sz="2200" spc="-5" dirty="0">
                <a:latin typeface="Arial MT"/>
                <a:cs typeface="Arial MT"/>
              </a:rPr>
              <a:t>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 not recommend to </a:t>
            </a:r>
            <a:r>
              <a:rPr sz="2200" spc="-5" dirty="0">
                <a:latin typeface="Arial MT"/>
                <a:cs typeface="Arial MT"/>
              </a:rPr>
              <a:t>write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media</a:t>
            </a:r>
            <a:r>
              <a:rPr sz="2200" dirty="0">
                <a:latin typeface="Arial MT"/>
                <a:cs typeface="Arial MT"/>
              </a:rPr>
              <a:t> query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breakpoints</a:t>
            </a:r>
            <a:r>
              <a:rPr sz="2200" dirty="0">
                <a:latin typeface="Arial MT"/>
                <a:cs typeface="Arial MT"/>
              </a:rPr>
              <a:t> around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viewport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sizes</a:t>
            </a:r>
            <a:r>
              <a:rPr sz="2200" dirty="0">
                <a:latin typeface="Arial MT"/>
                <a:cs typeface="Arial MT"/>
              </a:rPr>
              <a:t> 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device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resolutions.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devices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resolutions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dirty="0">
                <a:latin typeface="Arial MT"/>
                <a:cs typeface="Arial MT"/>
              </a:rPr>
              <a:t> of the </a:t>
            </a:r>
            <a:r>
              <a:rPr sz="2200" spc="-5" dirty="0">
                <a:latin typeface="Arial MT"/>
                <a:cs typeface="Arial MT"/>
              </a:rPr>
              <a:t>time.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Trying</a:t>
            </a:r>
            <a:r>
              <a:rPr sz="2200" dirty="0">
                <a:latin typeface="Arial MT"/>
                <a:cs typeface="Arial MT"/>
              </a:rPr>
              <a:t> to keep up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these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changes </a:t>
            </a:r>
            <a:r>
              <a:rPr sz="2200" spc="-5" dirty="0">
                <a:latin typeface="Arial MT"/>
                <a:cs typeface="Arial MT"/>
              </a:rPr>
              <a:t>could</a:t>
            </a:r>
            <a:r>
              <a:rPr sz="2200" dirty="0">
                <a:latin typeface="Arial MT"/>
                <a:cs typeface="Arial MT"/>
              </a:rPr>
              <a:t> be 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endless</a:t>
            </a:r>
            <a:r>
              <a:rPr sz="2200" dirty="0">
                <a:latin typeface="Arial MT"/>
                <a:cs typeface="Arial MT"/>
              </a:rPr>
              <a:t> process. </a:t>
            </a:r>
            <a:r>
              <a:rPr sz="2200" spc="-5" dirty="0">
                <a:latin typeface="Arial MT"/>
                <a:cs typeface="Arial MT"/>
              </a:rPr>
              <a:t>Recommendations:</a:t>
            </a:r>
            <a:endParaRPr sz="2200">
              <a:latin typeface="Arial MT"/>
              <a:cs typeface="Arial MT"/>
            </a:endParaRPr>
          </a:p>
          <a:p>
            <a:pPr marL="755650" marR="431800" lvl="1" indent="-285750">
              <a:lnSpc>
                <a:spcPct val="800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Create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breakpoints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content,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never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devices,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brands.</a:t>
            </a:r>
            <a:endParaRPr sz="2000">
              <a:latin typeface="Arial MT"/>
              <a:cs typeface="Arial MT"/>
            </a:endParaRPr>
          </a:p>
          <a:p>
            <a:pPr marL="755650" marR="543560" lvl="1" indent="-285750">
              <a:lnSpc>
                <a:spcPct val="790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Breakpoints </a:t>
            </a:r>
            <a:r>
              <a:rPr sz="2000" dirty="0">
                <a:latin typeface="Arial MT"/>
                <a:cs typeface="Arial MT"/>
              </a:rPr>
              <a:t>should only be </a:t>
            </a:r>
            <a:r>
              <a:rPr sz="2000" spc="-5" dirty="0">
                <a:latin typeface="Arial MT"/>
                <a:cs typeface="Arial MT"/>
              </a:rPr>
              <a:t>introduced </a:t>
            </a:r>
            <a:r>
              <a:rPr sz="2000" dirty="0">
                <a:latin typeface="Arial MT"/>
                <a:cs typeface="Arial MT"/>
              </a:rPr>
              <a:t>when a website </a:t>
            </a:r>
            <a:r>
              <a:rPr sz="2000" spc="-5" dirty="0">
                <a:latin typeface="Arial MT"/>
                <a:cs typeface="Arial MT"/>
              </a:rPr>
              <a:t>starts 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break,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look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weird,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hampered.</a:t>
            </a:r>
            <a:endParaRPr sz="2000">
              <a:latin typeface="Arial MT"/>
              <a:cs typeface="Arial MT"/>
            </a:endParaRPr>
          </a:p>
          <a:p>
            <a:pPr marL="755650" marR="5080" lvl="1" indent="-285750">
              <a:lnSpc>
                <a:spcPct val="790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Pick minor </a:t>
            </a:r>
            <a:r>
              <a:rPr sz="2000" spc="-5" dirty="0">
                <a:latin typeface="Arial MT"/>
                <a:cs typeface="Arial MT"/>
              </a:rPr>
              <a:t>breakpoints </a:t>
            </a:r>
            <a:r>
              <a:rPr sz="2000" dirty="0">
                <a:latin typeface="Arial MT"/>
                <a:cs typeface="Arial MT"/>
              </a:rPr>
              <a:t>when </a:t>
            </a:r>
            <a:r>
              <a:rPr sz="2000" spc="-5" dirty="0">
                <a:latin typeface="Arial MT"/>
                <a:cs typeface="Arial MT"/>
              </a:rPr>
              <a:t>necessary </a:t>
            </a:r>
            <a:r>
              <a:rPr sz="2000" dirty="0">
                <a:latin typeface="Arial MT"/>
                <a:cs typeface="Arial MT"/>
              </a:rPr>
              <a:t>in additional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major layout </a:t>
            </a:r>
            <a:r>
              <a:rPr sz="2000" spc="-5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7177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Arrange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a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Set</a:t>
            </a:r>
            <a:r>
              <a:rPr sz="4000" spc="-1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of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Queries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1010412"/>
            <a:ext cx="8389620" cy="3716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Media queries are commonly used to set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contexts for </a:t>
            </a:r>
            <a:r>
              <a:rPr sz="3200" spc="-10" dirty="0">
                <a:latin typeface="Arial MT"/>
                <a:cs typeface="Arial MT"/>
              </a:rPr>
              <a:t>different </a:t>
            </a:r>
            <a:r>
              <a:rPr sz="3200" spc="-5" dirty="0">
                <a:latin typeface="Arial MT"/>
                <a:cs typeface="Arial MT"/>
              </a:rPr>
              <a:t>sizes of screens, based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width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property</a:t>
            </a:r>
            <a:endParaRPr sz="3200">
              <a:latin typeface="Arial MT"/>
              <a:cs typeface="Arial MT"/>
            </a:endParaRPr>
          </a:p>
          <a:p>
            <a:pPr marL="355600" marR="1057910" indent="-342900">
              <a:lnSpc>
                <a:spcPct val="101899"/>
              </a:lnSpc>
              <a:spcBef>
                <a:spcPts val="16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arrange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media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query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contexts?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mainly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two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approaches:</a:t>
            </a:r>
            <a:endParaRPr sz="3200">
              <a:latin typeface="Arial MT"/>
              <a:cs typeface="Arial MT"/>
            </a:endParaRPr>
          </a:p>
          <a:p>
            <a:pPr marL="755650" lvl="1" indent="-285750"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Graceful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degradation</a:t>
            </a:r>
            <a:endParaRPr sz="2800">
              <a:latin typeface="Arial MT"/>
              <a:cs typeface="Arial MT"/>
            </a:endParaRPr>
          </a:p>
          <a:p>
            <a:pPr marL="755650" lvl="1" indent="-285750"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Mobile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 progressive enhancement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5486400"/>
            <a:ext cx="5867400" cy="469358"/>
          </a:xfrm>
          <a:prstGeom prst="rect">
            <a:avLst/>
          </a:prstGeom>
          <a:solidFill>
            <a:srgbClr val="FFFFFF"/>
          </a:solidFill>
          <a:ln w="25400">
            <a:solidFill>
              <a:srgbClr val="E19825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48590" marR="222885">
              <a:lnSpc>
                <a:spcPts val="1610"/>
              </a:lnSpc>
              <a:spcBef>
                <a:spcPts val="459"/>
              </a:spcBef>
            </a:pPr>
            <a:r>
              <a:rPr sz="1400" spc="-5" dirty="0">
                <a:latin typeface="Arial MT"/>
                <a:cs typeface="Arial MT"/>
              </a:rPr>
              <a:t>Extended reading: Generic First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s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://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</a:t>
            </a:r>
            <a:r>
              <a:rPr sz="1400" u="sng" spc="-8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.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s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ma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s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i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ngmaga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zi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ne.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c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om/2018/12/gener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i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c-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css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-mob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il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e-f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i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r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s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t</a:t>
            </a:r>
            <a:r>
              <a:rPr sz="14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/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4856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074545" algn="l"/>
              </a:tabLst>
            </a:pPr>
            <a:r>
              <a:rPr sz="4000" dirty="0">
                <a:solidFill>
                  <a:srgbClr val="231F20"/>
                </a:solidFill>
              </a:rPr>
              <a:t>Graceful	</a:t>
            </a:r>
            <a:r>
              <a:rPr sz="4000" spc="-5" dirty="0">
                <a:solidFill>
                  <a:srgbClr val="231F20"/>
                </a:solidFill>
              </a:rPr>
              <a:t>Degradation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1" y="782828"/>
            <a:ext cx="8340725" cy="1854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355600" indent="-342900">
              <a:spcBef>
                <a:spcPts val="1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Define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spc="-10" dirty="0">
                <a:latin typeface="Arial MT"/>
                <a:cs typeface="Arial MT"/>
              </a:rPr>
              <a:t>default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styles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large screen first.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Then use </a:t>
            </a:r>
            <a:r>
              <a:rPr sz="3000" dirty="0">
                <a:latin typeface="Arial MT"/>
                <a:cs typeface="Arial MT"/>
              </a:rPr>
              <a:t>a </a:t>
            </a:r>
            <a:r>
              <a:rPr sz="3000" spc="-5" dirty="0">
                <a:latin typeface="Arial MT"/>
                <a:cs typeface="Arial MT"/>
              </a:rPr>
              <a:t>set of rules with max-width (in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descending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order)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for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smaller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screens by </a:t>
            </a:r>
            <a:r>
              <a:rPr sz="3000" spc="-35" dirty="0">
                <a:latin typeface="Arial MT"/>
                <a:cs typeface="Arial MT"/>
              </a:rPr>
              <a:t>order.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2593" y="2825495"/>
            <a:ext cx="7181215" cy="3078480"/>
            <a:chOff x="1688592" y="2825495"/>
            <a:chExt cx="7181215" cy="3078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456" y="2852927"/>
              <a:ext cx="7126224" cy="2974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8592" y="2825495"/>
              <a:ext cx="6961632" cy="3078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1799" y="2870929"/>
              <a:ext cx="7010400" cy="28623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01799" y="2870929"/>
              <a:ext cx="7010400" cy="2862580"/>
            </a:xfrm>
            <a:custGeom>
              <a:avLst/>
              <a:gdLst/>
              <a:ahLst/>
              <a:cxnLst/>
              <a:rect l="l" t="t" r="r" b="b"/>
              <a:pathLst>
                <a:path w="7010400" h="2862579">
                  <a:moveTo>
                    <a:pt x="0" y="0"/>
                  </a:moveTo>
                  <a:lnTo>
                    <a:pt x="7010400" y="0"/>
                  </a:lnTo>
                  <a:lnTo>
                    <a:pt x="7010400" y="2862322"/>
                  </a:lnTo>
                  <a:lnTo>
                    <a:pt x="0" y="286232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196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04540" y="2878835"/>
            <a:ext cx="59683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i="1" spc="-5" dirty="0">
                <a:latin typeface="Courier New"/>
                <a:cs typeface="Courier New"/>
              </a:rPr>
              <a:t>/* Default styles first for the largest </a:t>
            </a:r>
            <a:r>
              <a:rPr sz="2000" i="1" spc="-119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screen; then media queries for smaller </a:t>
            </a:r>
            <a:r>
              <a:rPr sz="2000" i="1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screens</a:t>
            </a:r>
            <a:r>
              <a:rPr sz="2000" i="1" spc="-1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i="1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4539" y="4402835"/>
            <a:ext cx="65786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@media screen and (max-width: 1400px) {...}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@media screen and (max-width: 1000px) {...}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@media screen and (max-width: 600px) {...}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@media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screen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(max-width: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400px)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{...}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75815" y="3407664"/>
            <a:ext cx="1993900" cy="1402080"/>
            <a:chOff x="51815" y="3407664"/>
            <a:chExt cx="1993900" cy="140208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96" y="3407664"/>
              <a:ext cx="1962912" cy="14020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5" y="3584448"/>
              <a:ext cx="1542288" cy="11186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1600" y="3447563"/>
              <a:ext cx="1842770" cy="1280795"/>
            </a:xfrm>
            <a:custGeom>
              <a:avLst/>
              <a:gdLst/>
              <a:ahLst/>
              <a:cxnLst/>
              <a:rect l="l" t="t" r="r" b="b"/>
              <a:pathLst>
                <a:path w="1842770" h="1280795">
                  <a:moveTo>
                    <a:pt x="1447799" y="0"/>
                  </a:moveTo>
                  <a:lnTo>
                    <a:pt x="0" y="0"/>
                  </a:lnTo>
                  <a:lnTo>
                    <a:pt x="0" y="1280388"/>
                  </a:lnTo>
                  <a:lnTo>
                    <a:pt x="1447799" y="1280388"/>
                  </a:lnTo>
                  <a:lnTo>
                    <a:pt x="1447799" y="1066989"/>
                  </a:lnTo>
                  <a:lnTo>
                    <a:pt x="1842600" y="720589"/>
                  </a:lnTo>
                  <a:lnTo>
                    <a:pt x="1447799" y="746893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A53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600" y="3447563"/>
              <a:ext cx="1842770" cy="1280795"/>
            </a:xfrm>
            <a:custGeom>
              <a:avLst/>
              <a:gdLst/>
              <a:ahLst/>
              <a:cxnLst/>
              <a:rect l="l" t="t" r="r" b="b"/>
              <a:pathLst>
                <a:path w="1842770" h="1280795">
                  <a:moveTo>
                    <a:pt x="0" y="0"/>
                  </a:moveTo>
                  <a:lnTo>
                    <a:pt x="844550" y="0"/>
                  </a:lnTo>
                  <a:lnTo>
                    <a:pt x="1206500" y="0"/>
                  </a:lnTo>
                  <a:lnTo>
                    <a:pt x="1447800" y="0"/>
                  </a:lnTo>
                  <a:lnTo>
                    <a:pt x="1447800" y="746893"/>
                  </a:lnTo>
                  <a:lnTo>
                    <a:pt x="1842601" y="720589"/>
                  </a:lnTo>
                  <a:lnTo>
                    <a:pt x="1447800" y="1066989"/>
                  </a:lnTo>
                  <a:lnTo>
                    <a:pt x="1447800" y="1280388"/>
                  </a:lnTo>
                  <a:lnTo>
                    <a:pt x="1206500" y="1280388"/>
                  </a:lnTo>
                  <a:lnTo>
                    <a:pt x="844550" y="1280388"/>
                  </a:lnTo>
                  <a:lnTo>
                    <a:pt x="0" y="1280388"/>
                  </a:lnTo>
                  <a:lnTo>
                    <a:pt x="0" y="1066989"/>
                  </a:lnTo>
                  <a:lnTo>
                    <a:pt x="0" y="74689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4341" y="3663189"/>
            <a:ext cx="11436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Normal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CSS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styles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applied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29711" y="5632703"/>
            <a:ext cx="6498590" cy="1164590"/>
            <a:chOff x="1505711" y="5632703"/>
            <a:chExt cx="6498590" cy="116459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6191" y="5632703"/>
              <a:ext cx="6446520" cy="10972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5711" y="5958839"/>
              <a:ext cx="6498336" cy="838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96599" y="5674231"/>
              <a:ext cx="6324600" cy="974090"/>
            </a:xfrm>
            <a:custGeom>
              <a:avLst/>
              <a:gdLst/>
              <a:ahLst/>
              <a:cxnLst/>
              <a:rect l="l" t="t" r="r" b="b"/>
              <a:pathLst>
                <a:path w="6324600" h="974090">
                  <a:moveTo>
                    <a:pt x="5913819" y="0"/>
                  </a:moveTo>
                  <a:lnTo>
                    <a:pt x="3689350" y="326322"/>
                  </a:lnTo>
                  <a:lnTo>
                    <a:pt x="0" y="326322"/>
                  </a:lnTo>
                  <a:lnTo>
                    <a:pt x="0" y="973660"/>
                  </a:lnTo>
                  <a:lnTo>
                    <a:pt x="6324600" y="973660"/>
                  </a:lnTo>
                  <a:lnTo>
                    <a:pt x="6324600" y="326322"/>
                  </a:lnTo>
                  <a:lnTo>
                    <a:pt x="5270500" y="326322"/>
                  </a:lnTo>
                  <a:lnTo>
                    <a:pt x="5913819" y="0"/>
                  </a:lnTo>
                  <a:close/>
                </a:path>
              </a:pathLst>
            </a:custGeom>
            <a:solidFill>
              <a:srgbClr val="A53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599" y="5674231"/>
              <a:ext cx="6324600" cy="974090"/>
            </a:xfrm>
            <a:custGeom>
              <a:avLst/>
              <a:gdLst/>
              <a:ahLst/>
              <a:cxnLst/>
              <a:rect l="l" t="t" r="r" b="b"/>
              <a:pathLst>
                <a:path w="6324600" h="974090">
                  <a:moveTo>
                    <a:pt x="0" y="326322"/>
                  </a:moveTo>
                  <a:lnTo>
                    <a:pt x="3689350" y="326322"/>
                  </a:lnTo>
                  <a:lnTo>
                    <a:pt x="5913819" y="0"/>
                  </a:lnTo>
                  <a:lnTo>
                    <a:pt x="5270500" y="326322"/>
                  </a:lnTo>
                  <a:lnTo>
                    <a:pt x="6324600" y="326322"/>
                  </a:lnTo>
                  <a:lnTo>
                    <a:pt x="6324600" y="434215"/>
                  </a:lnTo>
                  <a:lnTo>
                    <a:pt x="6324600" y="596044"/>
                  </a:lnTo>
                  <a:lnTo>
                    <a:pt x="6324600" y="973661"/>
                  </a:lnTo>
                  <a:lnTo>
                    <a:pt x="5270500" y="973661"/>
                  </a:lnTo>
                  <a:lnTo>
                    <a:pt x="3689350" y="973661"/>
                  </a:lnTo>
                  <a:lnTo>
                    <a:pt x="0" y="973661"/>
                  </a:lnTo>
                  <a:lnTo>
                    <a:pt x="0" y="596044"/>
                  </a:lnTo>
                  <a:lnTo>
                    <a:pt x="0" y="434215"/>
                  </a:lnTo>
                  <a:lnTo>
                    <a:pt x="0" y="32632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99340" y="6037579"/>
            <a:ext cx="61601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rules override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prior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rules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so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you don’t need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to redefine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every CSS style. Only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override those needed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to be changed.</a:t>
            </a:r>
            <a:endParaRPr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141732"/>
            <a:ext cx="72650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231F20"/>
                </a:solidFill>
              </a:rPr>
              <a:t>Mobile</a:t>
            </a:r>
            <a:r>
              <a:rPr sz="3200" spc="-20" dirty="0">
                <a:solidFill>
                  <a:srgbClr val="231F20"/>
                </a:solidFill>
              </a:rPr>
              <a:t> </a:t>
            </a:r>
            <a:r>
              <a:rPr sz="3200" spc="-5" dirty="0">
                <a:solidFill>
                  <a:srgbClr val="231F20"/>
                </a:solidFill>
              </a:rPr>
              <a:t>First</a:t>
            </a:r>
            <a:r>
              <a:rPr sz="3200" spc="-15" dirty="0">
                <a:solidFill>
                  <a:srgbClr val="231F20"/>
                </a:solidFill>
              </a:rPr>
              <a:t> </a:t>
            </a:r>
            <a:r>
              <a:rPr sz="3200" spc="-5" dirty="0">
                <a:solidFill>
                  <a:srgbClr val="231F20"/>
                </a:solidFill>
              </a:rPr>
              <a:t>(Progressive</a:t>
            </a:r>
            <a:r>
              <a:rPr sz="3200" spc="-15" dirty="0">
                <a:solidFill>
                  <a:srgbClr val="231F20"/>
                </a:solidFill>
              </a:rPr>
              <a:t> </a:t>
            </a:r>
            <a:r>
              <a:rPr sz="3200" spc="-5" dirty="0">
                <a:solidFill>
                  <a:srgbClr val="231F20"/>
                </a:solidFill>
              </a:rPr>
              <a:t>Enhancement)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831340" y="948435"/>
            <a:ext cx="83743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Starts</a:t>
            </a:r>
            <a:r>
              <a:rPr sz="2200" dirty="0">
                <a:latin typeface="Arial MT"/>
                <a:cs typeface="Arial MT"/>
              </a:rPr>
              <a:t> from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default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styles</a:t>
            </a:r>
            <a:r>
              <a:rPr sz="2200" dirty="0">
                <a:latin typeface="Arial MT"/>
                <a:cs typeface="Arial MT"/>
              </a:rPr>
              <a:t> 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smallest</a:t>
            </a:r>
            <a:r>
              <a:rPr sz="2200" dirty="0">
                <a:latin typeface="Arial MT"/>
                <a:cs typeface="Arial MT"/>
              </a:rPr>
              <a:t> screen.</a:t>
            </a:r>
            <a:endParaRPr sz="2200">
              <a:latin typeface="Arial MT"/>
              <a:cs typeface="Arial MT"/>
            </a:endParaRPr>
          </a:p>
          <a:p>
            <a:pPr marL="469900">
              <a:spcBef>
                <a:spcPts val="55"/>
              </a:spcBef>
              <a:tabLst>
                <a:tab pos="75501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“The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absence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@media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queries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fact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first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@media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query."</a:t>
            </a:r>
            <a:endParaRPr sz="2000">
              <a:latin typeface="Arial MT"/>
              <a:cs typeface="Arial MT"/>
            </a:endParaRPr>
          </a:p>
          <a:p>
            <a:pPr marL="355600" marR="343535" indent="-342900">
              <a:lnSpc>
                <a:spcPct val="8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Then use a set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rules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min-width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ascending</a:t>
            </a:r>
            <a:r>
              <a:rPr sz="2200" dirty="0">
                <a:latin typeface="Arial MT"/>
                <a:cs typeface="Arial MT"/>
              </a:rPr>
              <a:t> order)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larger</a:t>
            </a:r>
            <a:r>
              <a:rPr sz="2200" dirty="0">
                <a:latin typeface="Arial MT"/>
                <a:cs typeface="Arial MT"/>
              </a:rPr>
              <a:t> screens.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1" y="2509011"/>
            <a:ext cx="65081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example:</a:t>
            </a:r>
            <a:endParaRPr sz="2200">
              <a:latin typeface="Arial MT"/>
              <a:cs typeface="Arial MT"/>
            </a:endParaRPr>
          </a:p>
          <a:p>
            <a:pPr marL="469900">
              <a:spcBef>
                <a:spcPts val="55"/>
              </a:spcBef>
              <a:tabLst>
                <a:tab pos="75501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http://zellwk.com/blog/how-to-write-mobile-first-css/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0023" y="3550919"/>
            <a:ext cx="7385684" cy="2771140"/>
            <a:chOff x="1716023" y="3550919"/>
            <a:chExt cx="7385684" cy="27711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0887" y="3575303"/>
              <a:ext cx="7330440" cy="2670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3" y="3550919"/>
              <a:ext cx="6961632" cy="27706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799" y="3594359"/>
              <a:ext cx="7216588" cy="25545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28799" y="3594360"/>
              <a:ext cx="7216775" cy="2554605"/>
            </a:xfrm>
            <a:custGeom>
              <a:avLst/>
              <a:gdLst/>
              <a:ahLst/>
              <a:cxnLst/>
              <a:rect l="l" t="t" r="r" b="b"/>
              <a:pathLst>
                <a:path w="7216775" h="2554604">
                  <a:moveTo>
                    <a:pt x="0" y="0"/>
                  </a:moveTo>
                  <a:lnTo>
                    <a:pt x="7216589" y="0"/>
                  </a:lnTo>
                  <a:lnTo>
                    <a:pt x="7216589" y="2554545"/>
                  </a:lnTo>
                  <a:lnTo>
                    <a:pt x="0" y="255454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196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31539" y="3601211"/>
            <a:ext cx="65786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>
              <a:spcBef>
                <a:spcPts val="100"/>
              </a:spcBef>
            </a:pPr>
            <a:r>
              <a:rPr sz="2000" i="1" spc="-5" dirty="0">
                <a:latin typeface="Courier New"/>
                <a:cs typeface="Courier New"/>
              </a:rPr>
              <a:t>/* Default styles first for the smallest </a:t>
            </a:r>
            <a:r>
              <a:rPr sz="2000" i="1" spc="-119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screen; then media queries for larger </a:t>
            </a:r>
            <a:r>
              <a:rPr sz="2000" i="1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screens*/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i="1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 marR="5080"/>
            <a:r>
              <a:rPr sz="2000" spc="-5" dirty="0">
                <a:latin typeface="Courier New"/>
                <a:cs typeface="Courier New"/>
              </a:rPr>
              <a:t>@media screen and (min-width: 400px) {...}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@media screen and (min-width: 600px) {...}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@media screen and (min-width: 1000px) {...}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@media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screen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(min-width: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1400px)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{...}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02808" y="5897879"/>
            <a:ext cx="3578860" cy="887094"/>
            <a:chOff x="4178808" y="5897879"/>
            <a:chExt cx="3578860" cy="88709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6240" y="5897879"/>
              <a:ext cx="3550919" cy="8839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8808" y="6211823"/>
              <a:ext cx="3407664" cy="5730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67200" y="5939866"/>
              <a:ext cx="3429000" cy="762635"/>
            </a:xfrm>
            <a:custGeom>
              <a:avLst/>
              <a:gdLst/>
              <a:ahLst/>
              <a:cxnLst/>
              <a:rect l="l" t="t" r="r" b="b"/>
              <a:pathLst>
                <a:path w="3429000" h="762634">
                  <a:moveTo>
                    <a:pt x="3373451" y="0"/>
                  </a:moveTo>
                  <a:lnTo>
                    <a:pt x="2000250" y="238751"/>
                  </a:lnTo>
                  <a:lnTo>
                    <a:pt x="0" y="238751"/>
                  </a:lnTo>
                  <a:lnTo>
                    <a:pt x="0" y="762626"/>
                  </a:lnTo>
                  <a:lnTo>
                    <a:pt x="3429000" y="762626"/>
                  </a:lnTo>
                  <a:lnTo>
                    <a:pt x="3429000" y="238751"/>
                  </a:lnTo>
                  <a:lnTo>
                    <a:pt x="2857500" y="238751"/>
                  </a:lnTo>
                  <a:lnTo>
                    <a:pt x="3373451" y="0"/>
                  </a:lnTo>
                  <a:close/>
                </a:path>
              </a:pathLst>
            </a:custGeom>
            <a:solidFill>
              <a:srgbClr val="A53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200" y="5939866"/>
              <a:ext cx="3429000" cy="762635"/>
            </a:xfrm>
            <a:custGeom>
              <a:avLst/>
              <a:gdLst/>
              <a:ahLst/>
              <a:cxnLst/>
              <a:rect l="l" t="t" r="r" b="b"/>
              <a:pathLst>
                <a:path w="3429000" h="762634">
                  <a:moveTo>
                    <a:pt x="0" y="238751"/>
                  </a:moveTo>
                  <a:lnTo>
                    <a:pt x="2000250" y="238751"/>
                  </a:lnTo>
                  <a:lnTo>
                    <a:pt x="3373451" y="0"/>
                  </a:lnTo>
                  <a:lnTo>
                    <a:pt x="2857500" y="238751"/>
                  </a:lnTo>
                  <a:lnTo>
                    <a:pt x="3429000" y="238751"/>
                  </a:lnTo>
                  <a:lnTo>
                    <a:pt x="3429000" y="326062"/>
                  </a:lnTo>
                  <a:lnTo>
                    <a:pt x="3429000" y="457031"/>
                  </a:lnTo>
                  <a:lnTo>
                    <a:pt x="3429000" y="762626"/>
                  </a:lnTo>
                  <a:lnTo>
                    <a:pt x="2857500" y="762626"/>
                  </a:lnTo>
                  <a:lnTo>
                    <a:pt x="2000250" y="762626"/>
                  </a:lnTo>
                  <a:lnTo>
                    <a:pt x="0" y="762626"/>
                  </a:lnTo>
                  <a:lnTo>
                    <a:pt x="0" y="457031"/>
                  </a:lnTo>
                  <a:lnTo>
                    <a:pt x="0" y="326062"/>
                  </a:lnTo>
                  <a:lnTo>
                    <a:pt x="0" y="23875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69941" y="6290564"/>
            <a:ext cx="307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rules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override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prior rules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91639" y="3901440"/>
            <a:ext cx="1798320" cy="1554480"/>
            <a:chOff x="167639" y="3901440"/>
            <a:chExt cx="1798320" cy="155448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39" y="3901440"/>
              <a:ext cx="1798320" cy="15544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783" y="3998976"/>
              <a:ext cx="1566672" cy="13807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8600" y="3941292"/>
              <a:ext cx="1677035" cy="1433195"/>
            </a:xfrm>
            <a:custGeom>
              <a:avLst/>
              <a:gdLst/>
              <a:ahLst/>
              <a:cxnLst/>
              <a:rect l="l" t="t" r="r" b="b"/>
              <a:pathLst>
                <a:path w="1677035" h="1433195">
                  <a:moveTo>
                    <a:pt x="1447800" y="0"/>
                  </a:moveTo>
                  <a:lnTo>
                    <a:pt x="0" y="0"/>
                  </a:lnTo>
                  <a:lnTo>
                    <a:pt x="0" y="1432786"/>
                  </a:lnTo>
                  <a:lnTo>
                    <a:pt x="1447800" y="1432786"/>
                  </a:lnTo>
                  <a:lnTo>
                    <a:pt x="1447800" y="596993"/>
                  </a:lnTo>
                  <a:lnTo>
                    <a:pt x="1677001" y="710303"/>
                  </a:lnTo>
                  <a:lnTo>
                    <a:pt x="1447800" y="238798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A53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600" y="3941292"/>
              <a:ext cx="1677035" cy="1433195"/>
            </a:xfrm>
            <a:custGeom>
              <a:avLst/>
              <a:gdLst/>
              <a:ahLst/>
              <a:cxnLst/>
              <a:rect l="l" t="t" r="r" b="b"/>
              <a:pathLst>
                <a:path w="1677035" h="1433195">
                  <a:moveTo>
                    <a:pt x="0" y="0"/>
                  </a:moveTo>
                  <a:lnTo>
                    <a:pt x="844550" y="0"/>
                  </a:lnTo>
                  <a:lnTo>
                    <a:pt x="1206500" y="0"/>
                  </a:lnTo>
                  <a:lnTo>
                    <a:pt x="1447800" y="0"/>
                  </a:lnTo>
                  <a:lnTo>
                    <a:pt x="1447800" y="238798"/>
                  </a:lnTo>
                  <a:lnTo>
                    <a:pt x="1677002" y="710304"/>
                  </a:lnTo>
                  <a:lnTo>
                    <a:pt x="1447800" y="596994"/>
                  </a:lnTo>
                  <a:lnTo>
                    <a:pt x="1447800" y="1432787"/>
                  </a:lnTo>
                  <a:lnTo>
                    <a:pt x="1206500" y="1432787"/>
                  </a:lnTo>
                  <a:lnTo>
                    <a:pt x="844550" y="1432787"/>
                  </a:lnTo>
                  <a:lnTo>
                    <a:pt x="0" y="1432787"/>
                  </a:lnTo>
                  <a:lnTo>
                    <a:pt x="0" y="596994"/>
                  </a:lnTo>
                  <a:lnTo>
                    <a:pt x="0" y="23879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31340" y="4034535"/>
            <a:ext cx="1206500" cy="11747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09"/>
              </a:spcBef>
            </a:pP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Default CSS </a:t>
            </a:r>
            <a:r>
              <a:rPr sz="1300" i="1" spc="-7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styles</a:t>
            </a:r>
            <a:r>
              <a:rPr sz="1300" i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first </a:t>
            </a:r>
            <a:r>
              <a:rPr sz="1300" i="1" spc="-7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for the </a:t>
            </a:r>
            <a:r>
              <a:rPr sz="1300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smallest </a:t>
            </a:r>
            <a:r>
              <a:rPr sz="1300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screen;</a:t>
            </a:r>
            <a:r>
              <a:rPr sz="1300" i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then </a:t>
            </a:r>
            <a:r>
              <a:rPr sz="1300" i="1" spc="-7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media </a:t>
            </a:r>
            <a:r>
              <a:rPr sz="1300" i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i="1" spc="-10" dirty="0">
                <a:solidFill>
                  <a:srgbClr val="FFFFFF"/>
                </a:solidFill>
                <a:latin typeface="Courier New"/>
                <a:cs typeface="Courier New"/>
              </a:rPr>
              <a:t>queries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82840" y="2362201"/>
            <a:ext cx="3115310" cy="2654935"/>
            <a:chOff x="5958840" y="2362200"/>
            <a:chExt cx="3115310" cy="265493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8840" y="2398776"/>
              <a:ext cx="3093719" cy="261823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5808" y="2362200"/>
              <a:ext cx="2228088" cy="13837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934200" y="2438398"/>
              <a:ext cx="2057400" cy="1126490"/>
            </a:xfrm>
            <a:custGeom>
              <a:avLst/>
              <a:gdLst/>
              <a:ahLst/>
              <a:cxnLst/>
              <a:rect l="l" t="t" r="r" b="b"/>
              <a:pathLst>
                <a:path w="2057400" h="1126489">
                  <a:moveTo>
                    <a:pt x="2057400" y="0"/>
                  </a:moveTo>
                  <a:lnTo>
                    <a:pt x="0" y="0"/>
                  </a:lnTo>
                  <a:lnTo>
                    <a:pt x="0" y="1126247"/>
                  </a:lnTo>
                  <a:lnTo>
                    <a:pt x="2057400" y="1126247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A53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15990" y="2419349"/>
              <a:ext cx="2894965" cy="2419985"/>
            </a:xfrm>
            <a:custGeom>
              <a:avLst/>
              <a:gdLst/>
              <a:ahLst/>
              <a:cxnLst/>
              <a:rect l="l" t="t" r="r" b="b"/>
              <a:pathLst>
                <a:path w="2894965" h="2419985">
                  <a:moveTo>
                    <a:pt x="2894660" y="19050"/>
                  </a:moveTo>
                  <a:lnTo>
                    <a:pt x="2893161" y="11645"/>
                  </a:lnTo>
                  <a:lnTo>
                    <a:pt x="2889072" y="5588"/>
                  </a:lnTo>
                  <a:lnTo>
                    <a:pt x="2883014" y="1498"/>
                  </a:lnTo>
                  <a:lnTo>
                    <a:pt x="2875610" y="0"/>
                  </a:lnTo>
                  <a:lnTo>
                    <a:pt x="2856560" y="0"/>
                  </a:lnTo>
                  <a:lnTo>
                    <a:pt x="2856560" y="38100"/>
                  </a:lnTo>
                  <a:lnTo>
                    <a:pt x="2856560" y="1126248"/>
                  </a:lnTo>
                  <a:lnTo>
                    <a:pt x="837260" y="1126248"/>
                  </a:lnTo>
                  <a:lnTo>
                    <a:pt x="837260" y="38100"/>
                  </a:lnTo>
                  <a:lnTo>
                    <a:pt x="2856560" y="38100"/>
                  </a:lnTo>
                  <a:lnTo>
                    <a:pt x="2856560" y="0"/>
                  </a:lnTo>
                  <a:lnTo>
                    <a:pt x="818210" y="0"/>
                  </a:lnTo>
                  <a:lnTo>
                    <a:pt x="810793" y="1498"/>
                  </a:lnTo>
                  <a:lnTo>
                    <a:pt x="804735" y="5588"/>
                  </a:lnTo>
                  <a:lnTo>
                    <a:pt x="800646" y="11645"/>
                  </a:lnTo>
                  <a:lnTo>
                    <a:pt x="799160" y="19050"/>
                  </a:lnTo>
                  <a:lnTo>
                    <a:pt x="799160" y="1145298"/>
                  </a:lnTo>
                  <a:lnTo>
                    <a:pt x="800646" y="1152715"/>
                  </a:lnTo>
                  <a:lnTo>
                    <a:pt x="804735" y="1158773"/>
                  </a:lnTo>
                  <a:lnTo>
                    <a:pt x="810793" y="1162850"/>
                  </a:lnTo>
                  <a:lnTo>
                    <a:pt x="818210" y="1164348"/>
                  </a:lnTo>
                  <a:lnTo>
                    <a:pt x="1323860" y="1164348"/>
                  </a:lnTo>
                  <a:lnTo>
                    <a:pt x="70789" y="2328075"/>
                  </a:lnTo>
                  <a:lnTo>
                    <a:pt x="44856" y="2300147"/>
                  </a:lnTo>
                  <a:lnTo>
                    <a:pt x="0" y="2419807"/>
                  </a:lnTo>
                  <a:lnTo>
                    <a:pt x="122643" y="2383904"/>
                  </a:lnTo>
                  <a:lnTo>
                    <a:pt x="108750" y="2368943"/>
                  </a:lnTo>
                  <a:lnTo>
                    <a:pt x="96710" y="2355989"/>
                  </a:lnTo>
                  <a:lnTo>
                    <a:pt x="1371955" y="1171689"/>
                  </a:lnTo>
                  <a:lnTo>
                    <a:pt x="1365135" y="1164348"/>
                  </a:lnTo>
                  <a:lnTo>
                    <a:pt x="2875610" y="1164348"/>
                  </a:lnTo>
                  <a:lnTo>
                    <a:pt x="2883014" y="1162850"/>
                  </a:lnTo>
                  <a:lnTo>
                    <a:pt x="2889072" y="1158773"/>
                  </a:lnTo>
                  <a:lnTo>
                    <a:pt x="2893161" y="1152715"/>
                  </a:lnTo>
                  <a:lnTo>
                    <a:pt x="2894660" y="1145298"/>
                  </a:lnTo>
                  <a:lnTo>
                    <a:pt x="2894660" y="1126248"/>
                  </a:lnTo>
                  <a:lnTo>
                    <a:pt x="2894660" y="38100"/>
                  </a:lnTo>
                  <a:lnTo>
                    <a:pt x="289466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458200" y="2438398"/>
            <a:ext cx="2057400" cy="11264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1440" marR="154940">
              <a:lnSpc>
                <a:spcPct val="98500"/>
              </a:lnSpc>
              <a:spcBef>
                <a:spcPts val="150"/>
              </a:spcBef>
            </a:pP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Use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ascending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min-width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r>
              <a:rPr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“grow” </a:t>
            </a:r>
            <a:r>
              <a:rPr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width</a:t>
            </a:r>
            <a:endParaRPr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2651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Mobile</a:t>
            </a:r>
            <a:r>
              <a:rPr sz="4000" spc="-5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First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958595"/>
            <a:ext cx="8338184" cy="43027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marR="34290" indent="-342900">
              <a:lnSpc>
                <a:spcPct val="795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Mobile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First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philosophy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created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Luke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Wroblewski 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highlights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need </a:t>
            </a:r>
            <a:r>
              <a:rPr sz="2000" spc="-5" dirty="0">
                <a:latin typeface="Arial MT"/>
                <a:cs typeface="Arial MT"/>
              </a:rPr>
              <a:t>to prioritize the </a:t>
            </a:r>
            <a:r>
              <a:rPr sz="2000" dirty="0">
                <a:latin typeface="Arial MT"/>
                <a:cs typeface="Arial MT"/>
              </a:rPr>
              <a:t>mobile </a:t>
            </a:r>
            <a:r>
              <a:rPr sz="2000" spc="-5" dirty="0">
                <a:latin typeface="Arial MT"/>
                <a:cs typeface="Arial MT"/>
              </a:rPr>
              <a:t>context </a:t>
            </a:r>
            <a:r>
              <a:rPr sz="2000" dirty="0">
                <a:latin typeface="Arial MT"/>
                <a:cs typeface="Arial MT"/>
              </a:rPr>
              <a:t>when </a:t>
            </a:r>
            <a:r>
              <a:rPr sz="2000" spc="-5" dirty="0">
                <a:latin typeface="Arial MT"/>
                <a:cs typeface="Arial MT"/>
              </a:rPr>
              <a:t>creating </a:t>
            </a:r>
            <a:r>
              <a:rPr sz="2000" dirty="0">
                <a:latin typeface="Arial MT"/>
                <a:cs typeface="Arial MT"/>
              </a:rPr>
              <a:t>user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experiences.</a:t>
            </a:r>
            <a:endParaRPr sz="2000">
              <a:latin typeface="Arial MT"/>
              <a:cs typeface="Arial MT"/>
            </a:endParaRPr>
          </a:p>
          <a:p>
            <a:pPr marL="755650" marR="55244" lvl="1" indent="-285750">
              <a:lnSpc>
                <a:spcPct val="78900"/>
              </a:lnSpc>
              <a:spcBef>
                <a:spcPts val="44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Design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smallest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mobile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device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first;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progressively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enhance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experience as more screen real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estate becomes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available.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5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Allows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websites 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reach more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people</a:t>
            </a:r>
            <a:endParaRPr>
              <a:latin typeface="Arial MT"/>
              <a:cs typeface="Arial MT"/>
            </a:endParaRPr>
          </a:p>
          <a:p>
            <a:pPr marL="755650" marR="182245" lvl="1" indent="-285750">
              <a:lnSpc>
                <a:spcPct val="778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Forces designers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focus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on core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content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functionality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(What do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you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 when you lose 80% of your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screen real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estate?)</a:t>
            </a:r>
            <a:endParaRPr>
              <a:latin typeface="Arial MT"/>
              <a:cs typeface="Arial MT"/>
            </a:endParaRPr>
          </a:p>
          <a:p>
            <a:pPr marL="755650" marR="1122045" lvl="1" indent="-285750">
              <a:lnSpc>
                <a:spcPts val="1800"/>
              </a:lnSpc>
              <a:spcBef>
                <a:spcPts val="31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Let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designers innovate and take advantage of new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technologies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(geolocation,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touch events and more)</a:t>
            </a:r>
            <a:endParaRPr>
              <a:latin typeface="Arial MT"/>
              <a:cs typeface="Arial MT"/>
            </a:endParaRPr>
          </a:p>
          <a:p>
            <a:pPr marL="755650" lvl="1" indent="-285750">
              <a:lnSpc>
                <a:spcPts val="2090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http://www.lukew.com/presos/preso.asp?26</a:t>
            </a:r>
            <a:endParaRPr>
              <a:latin typeface="Arial MT"/>
              <a:cs typeface="Arial MT"/>
            </a:endParaRPr>
          </a:p>
          <a:p>
            <a:pPr marL="355600" indent="-342900">
              <a:lnSpc>
                <a:spcPts val="2390"/>
              </a:lnSpc>
              <a:spcBef>
                <a:spcPts val="1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Extended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readings</a:t>
            </a:r>
            <a:endParaRPr sz="2000">
              <a:latin typeface="Arial MT"/>
              <a:cs typeface="Arial MT"/>
            </a:endParaRPr>
          </a:p>
          <a:p>
            <a:pPr marL="755650" marR="538480" lvl="1" indent="-285750">
              <a:lnSpc>
                <a:spcPct val="789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mobile-first responsive web design </a:t>
            </a:r>
            <a:r>
              <a:rPr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http://bradfrostweb.com/blog/web/mobile-first-responsive-web-design/</a:t>
            </a:r>
            <a:endParaRPr>
              <a:latin typeface="Arial MT"/>
              <a:cs typeface="Arial MT"/>
            </a:endParaRPr>
          </a:p>
          <a:p>
            <a:pPr marL="755650" marR="5080" lvl="1" indent="-285750">
              <a:lnSpc>
                <a:spcPct val="789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dirty="0">
                <a:latin typeface="Arial MT"/>
                <a:cs typeface="Arial MT"/>
              </a:rPr>
              <a:t>A </a:t>
            </a:r>
            <a:r>
              <a:rPr spc="-5" dirty="0">
                <a:latin typeface="Arial MT"/>
                <a:cs typeface="Arial MT"/>
              </a:rPr>
              <a:t>Hands-On </a:t>
            </a:r>
            <a:r>
              <a:rPr dirty="0">
                <a:latin typeface="Arial MT"/>
                <a:cs typeface="Arial MT"/>
              </a:rPr>
              <a:t>Guide to </a:t>
            </a:r>
            <a:r>
              <a:rPr spc="-5" dirty="0">
                <a:latin typeface="Arial MT"/>
                <a:cs typeface="Arial MT"/>
              </a:rPr>
              <a:t>Mobile-First Responsive Design </a:t>
            </a:r>
            <a:r>
              <a:rPr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www.uxpin.com/studio/blog/a-hands-on-guide-to-mobile-first-design/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21437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Ove</a:t>
            </a:r>
            <a:r>
              <a:rPr sz="4000" spc="5" dirty="0">
                <a:solidFill>
                  <a:srgbClr val="231F20"/>
                </a:solidFill>
              </a:rPr>
              <a:t>r</a:t>
            </a:r>
            <a:r>
              <a:rPr sz="4000" dirty="0">
                <a:solidFill>
                  <a:srgbClr val="231F20"/>
                </a:solidFill>
              </a:rPr>
              <a:t>v</a:t>
            </a:r>
            <a:r>
              <a:rPr sz="4000" spc="-5" dirty="0">
                <a:solidFill>
                  <a:srgbClr val="231F20"/>
                </a:solidFill>
              </a:rPr>
              <a:t>i</a:t>
            </a:r>
            <a:r>
              <a:rPr sz="4000" dirty="0">
                <a:solidFill>
                  <a:srgbClr val="231F20"/>
                </a:solidFill>
              </a:rPr>
              <a:t>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933703"/>
            <a:ext cx="8293734" cy="52819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176530">
              <a:lnSpc>
                <a:spcPct val="80400"/>
              </a:lnSpc>
              <a:spcBef>
                <a:spcPts val="735"/>
              </a:spcBef>
            </a:pPr>
            <a:r>
              <a:rPr sz="2700" spc="-5" dirty="0">
                <a:latin typeface="Arial MT"/>
                <a:cs typeface="Arial MT"/>
              </a:rPr>
              <a:t>This lecture notes summarize basic approaches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to 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develop and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deliver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mobile websites,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with</a:t>
            </a:r>
            <a:r>
              <a:rPr sz="2700" dirty="0">
                <a:latin typeface="Arial MT"/>
                <a:cs typeface="Arial MT"/>
              </a:rPr>
              <a:t> a</a:t>
            </a:r>
            <a:r>
              <a:rPr sz="2700" spc="-5" dirty="0">
                <a:latin typeface="Arial MT"/>
                <a:cs typeface="Arial MT"/>
              </a:rPr>
              <a:t> particular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focus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on responsive design.</a:t>
            </a:r>
            <a:endParaRPr sz="2700">
              <a:latin typeface="Arial MT"/>
              <a:cs typeface="Arial MT"/>
            </a:endParaRPr>
          </a:p>
          <a:p>
            <a:pPr marL="355600" marR="1414780" indent="-342900">
              <a:lnSpc>
                <a:spcPct val="77000"/>
              </a:lnSpc>
              <a:spcBef>
                <a:spcPts val="189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0" dirty="0">
                <a:latin typeface="Arial MT"/>
                <a:cs typeface="Arial MT"/>
              </a:rPr>
              <a:t>Two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(or four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including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subcategories)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basic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approaches</a:t>
            </a:r>
            <a:endParaRPr sz="2700">
              <a:latin typeface="Arial MT"/>
              <a:cs typeface="Arial MT"/>
            </a:endParaRPr>
          </a:p>
          <a:p>
            <a:pPr marL="755650" lvl="1" indent="-285750">
              <a:spcBef>
                <a:spcPts val="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 MT"/>
                <a:cs typeface="Arial MT"/>
              </a:rPr>
              <a:t>Separate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mobile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site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spcBef>
                <a:spcPts val="2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web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spcBef>
                <a:spcPts val="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Responsive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 MT"/>
                <a:cs typeface="Arial MT"/>
              </a:rPr>
              <a:t>Adaptive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(dynamic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serving)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Hybrid: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(Responsive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Components)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322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 MT"/>
                <a:cs typeface="Arial MT"/>
              </a:rPr>
              <a:t>Responsive web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design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principles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key practices</a:t>
            </a:r>
            <a:endParaRPr sz="2700">
              <a:latin typeface="Arial MT"/>
              <a:cs typeface="Arial MT"/>
            </a:endParaRPr>
          </a:p>
          <a:p>
            <a:pPr marL="755650" lvl="1" indent="-285750">
              <a:lnSpc>
                <a:spcPts val="286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Fluid-grid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spcBef>
                <a:spcPts val="2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Fluid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image/media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spcBef>
                <a:spcPts val="2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Media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query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1653" y="6564883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2F2F2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7228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Media</a:t>
            </a:r>
            <a:r>
              <a:rPr sz="4000" spc="-1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Query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on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Mobile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Devices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1010413"/>
            <a:ext cx="8441055" cy="415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make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media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query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correctly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recognize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width condition on mobile browsers, viewport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needs to be correctly set using the </a:t>
            </a:r>
            <a:r>
              <a:rPr sz="3200" b="1" spc="-5" dirty="0">
                <a:latin typeface="Arial"/>
                <a:cs typeface="Arial"/>
              </a:rPr>
              <a:t>viewport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meta tag</a:t>
            </a:r>
            <a:r>
              <a:rPr sz="3200" spc="-5" dirty="0">
                <a:latin typeface="Arial MT"/>
                <a:cs typeface="Arial MT"/>
              </a:rPr>
              <a:t>. Otherwise the viewport </a:t>
            </a:r>
            <a:r>
              <a:rPr sz="3200" dirty="0">
                <a:latin typeface="Arial MT"/>
                <a:cs typeface="Arial MT"/>
              </a:rPr>
              <a:t>will </a:t>
            </a:r>
            <a:r>
              <a:rPr sz="3200" spc="-5" dirty="0">
                <a:latin typeface="Arial MT"/>
                <a:cs typeface="Arial MT"/>
              </a:rPr>
              <a:t>be set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</a:t>
            </a:r>
            <a:r>
              <a:rPr sz="3200" spc="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980px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spc="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default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media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query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rules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smaller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screens may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 be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triggered.</a:t>
            </a:r>
            <a:endParaRPr sz="3200">
              <a:latin typeface="Arial MT"/>
              <a:cs typeface="Arial MT"/>
            </a:endParaRPr>
          </a:p>
          <a:p>
            <a:pPr marL="355600" marR="44450" indent="-342900">
              <a:lnSpc>
                <a:spcPts val="3790"/>
              </a:lnSpc>
              <a:spcBef>
                <a:spcPts val="202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3200" u="heavy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www.w3schools.com/css/css_rwd_vie </a:t>
            </a:r>
            <a:r>
              <a:rPr sz="3200" spc="-87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3200" u="heavy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wport.asp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112267"/>
            <a:ext cx="739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231F20"/>
                </a:solidFill>
              </a:rPr>
              <a:t>Media</a:t>
            </a:r>
            <a:r>
              <a:rPr spc="-15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Query</a:t>
            </a:r>
            <a:r>
              <a:rPr spc="-10" dirty="0">
                <a:solidFill>
                  <a:srgbClr val="231F20"/>
                </a:solidFill>
              </a:rPr>
              <a:t> </a:t>
            </a:r>
            <a:r>
              <a:rPr dirty="0">
                <a:solidFill>
                  <a:srgbClr val="231F20"/>
                </a:solidFill>
              </a:rPr>
              <a:t>–</a:t>
            </a:r>
            <a:r>
              <a:rPr spc="-215" dirty="0">
                <a:solidFill>
                  <a:srgbClr val="231F20"/>
                </a:solidFill>
              </a:rPr>
              <a:t> </a:t>
            </a:r>
            <a:r>
              <a:rPr dirty="0">
                <a:solidFill>
                  <a:srgbClr val="231F20"/>
                </a:solidFill>
              </a:rPr>
              <a:t>A</a:t>
            </a:r>
            <a:r>
              <a:rPr spc="-204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Complete</a:t>
            </a:r>
            <a:r>
              <a:rPr spc="-10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934719"/>
            <a:ext cx="8417560" cy="51752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379730" indent="-342900">
              <a:lnSpc>
                <a:spcPts val="24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Arial MT"/>
                <a:cs typeface="Arial MT"/>
              </a:rPr>
              <a:t>A</a:t>
            </a:r>
            <a:r>
              <a:rPr sz="2500" spc="-14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complete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example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using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media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query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described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by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Ethan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his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original article</a:t>
            </a:r>
            <a:endParaRPr sz="2500">
              <a:latin typeface="Arial MT"/>
              <a:cs typeface="Arial MT"/>
            </a:endParaRPr>
          </a:p>
          <a:p>
            <a:pPr marL="469900">
              <a:spcBef>
                <a:spcPts val="5"/>
              </a:spcBef>
              <a:tabLst>
                <a:tab pos="755015" algn="l"/>
              </a:tabLst>
            </a:pPr>
            <a:r>
              <a:rPr sz="2200" dirty="0">
                <a:latin typeface="Arial MT"/>
                <a:cs typeface="Arial MT"/>
              </a:rPr>
              <a:t>–	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http://alistapart.com/article/responsive-web-design</a:t>
            </a:r>
            <a:endParaRPr sz="2200">
              <a:latin typeface="Arial MT"/>
              <a:cs typeface="Arial MT"/>
            </a:endParaRPr>
          </a:p>
          <a:p>
            <a:pPr marL="355600" marR="5080" indent="-342900">
              <a:lnSpc>
                <a:spcPts val="2400"/>
              </a:lnSpc>
              <a:spcBef>
                <a:spcPts val="1839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Check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out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5" dirty="0">
                <a:latin typeface="Arial MT"/>
                <a:cs typeface="Arial MT"/>
              </a:rPr>
              <a:t> design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results</a:t>
            </a:r>
            <a:r>
              <a:rPr sz="2500" dirty="0">
                <a:latin typeface="Arial MT"/>
                <a:cs typeface="Arial MT"/>
              </a:rPr>
              <a:t> (from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5" dirty="0">
                <a:latin typeface="Arial MT"/>
                <a:cs typeface="Arial MT"/>
              </a:rPr>
              <a:t> example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above)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some</a:t>
            </a:r>
            <a:r>
              <a:rPr sz="2500" spc="-5" dirty="0">
                <a:latin typeface="Arial MT"/>
                <a:cs typeface="Arial MT"/>
              </a:rPr>
              <a:t> basic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steps.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Each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becoming</a:t>
            </a:r>
            <a:r>
              <a:rPr sz="2500" dirty="0">
                <a:latin typeface="Arial MT"/>
                <a:cs typeface="Arial MT"/>
              </a:rPr>
              <a:t> more </a:t>
            </a:r>
            <a:r>
              <a:rPr sz="2500" spc="-5" dirty="0">
                <a:latin typeface="Arial MT"/>
                <a:cs typeface="Arial MT"/>
              </a:rPr>
              <a:t>responsive.</a:t>
            </a:r>
            <a:endParaRPr sz="2500">
              <a:latin typeface="Arial MT"/>
              <a:cs typeface="Arial MT"/>
            </a:endParaRPr>
          </a:p>
          <a:p>
            <a:pPr marL="984250" marR="366395" lvl="1" indent="-514350">
              <a:lnSpc>
                <a:spcPct val="79500"/>
              </a:lnSpc>
              <a:spcBef>
                <a:spcPts val="57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2200" spc="-5" dirty="0">
                <a:latin typeface="Arial MT"/>
                <a:cs typeface="Arial MT"/>
              </a:rPr>
              <a:t>Fluid design</a:t>
            </a:r>
            <a:r>
              <a:rPr sz="2200" dirty="0">
                <a:latin typeface="Arial MT"/>
                <a:cs typeface="Arial MT"/>
              </a:rPr>
              <a:t> at the </a:t>
            </a:r>
            <a:r>
              <a:rPr sz="2200" spc="-5" dirty="0">
                <a:latin typeface="Arial MT"/>
                <a:cs typeface="Arial MT"/>
              </a:rPr>
              <a:t>beginning: </a:t>
            </a:r>
            <a:r>
              <a:rPr sz="22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https://alistapart.github.io/code-samples/responsive-web- </a:t>
            </a:r>
            <a:r>
              <a:rPr sz="2200" spc="-6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design/ex/ex-site-flexible.html</a:t>
            </a:r>
            <a:endParaRPr sz="2200">
              <a:latin typeface="Arial MT"/>
              <a:cs typeface="Arial MT"/>
            </a:endParaRPr>
          </a:p>
          <a:p>
            <a:pPr marL="984250" marR="413384" lvl="1" indent="-514350">
              <a:lnSpc>
                <a:spcPts val="2210"/>
              </a:lnSpc>
              <a:spcBef>
                <a:spcPts val="38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2200" spc="-5" dirty="0">
                <a:latin typeface="Arial MT"/>
                <a:cs typeface="Arial MT"/>
              </a:rPr>
              <a:t>Add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breakpoint:</a:t>
            </a:r>
            <a:r>
              <a:rPr sz="22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https://alistapart.github.io/code- </a:t>
            </a:r>
            <a:r>
              <a:rPr sz="22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samples/responsive-web-design/ex/ex-site-linearize.html</a:t>
            </a:r>
            <a:endParaRPr sz="2200">
              <a:latin typeface="Arial MT"/>
              <a:cs typeface="Arial MT"/>
            </a:endParaRPr>
          </a:p>
          <a:p>
            <a:pPr marL="984250" marR="521970" lvl="1" indent="-514350">
              <a:lnSpc>
                <a:spcPct val="80000"/>
              </a:lnSpc>
              <a:spcBef>
                <a:spcPts val="47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screens:</a:t>
            </a:r>
            <a:r>
              <a:rPr sz="2200" spc="2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https://alistapart.github.io/code- </a:t>
            </a:r>
            <a:r>
              <a:rPr sz="2200" spc="-59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samples/responsive-web-design/ex/ex-site-mini.html</a:t>
            </a:r>
            <a:endParaRPr sz="2200">
              <a:latin typeface="Arial MT"/>
              <a:cs typeface="Arial MT"/>
            </a:endParaRPr>
          </a:p>
          <a:p>
            <a:pPr marL="984250" marR="707390" lvl="1" indent="-514350">
              <a:lnSpc>
                <a:spcPts val="2210"/>
              </a:lnSpc>
              <a:spcBef>
                <a:spcPts val="38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screens:</a:t>
            </a:r>
            <a:r>
              <a:rPr sz="2200" spc="2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https://alistapart.github.io/code- </a:t>
            </a:r>
            <a:r>
              <a:rPr sz="2200" spc="-59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samples/responsive-web-design/ex/ex-site-larger.html</a:t>
            </a:r>
            <a:endParaRPr sz="2200">
              <a:latin typeface="Arial MT"/>
              <a:cs typeface="Arial MT"/>
            </a:endParaRPr>
          </a:p>
          <a:p>
            <a:pPr marL="984250" marR="661670" lvl="1" indent="-514350">
              <a:lnSpc>
                <a:spcPts val="2110"/>
              </a:lnSpc>
              <a:spcBef>
                <a:spcPts val="459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2200" dirty="0">
                <a:latin typeface="Arial MT"/>
                <a:cs typeface="Arial MT"/>
              </a:rPr>
              <a:t>Final </a:t>
            </a:r>
            <a:r>
              <a:rPr sz="2200" spc="-5" dirty="0">
                <a:latin typeface="Arial MT"/>
                <a:cs typeface="Arial MT"/>
              </a:rPr>
              <a:t>design:</a:t>
            </a:r>
            <a:r>
              <a:rPr sz="22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https://alistapart.github.io/code- </a:t>
            </a:r>
            <a:r>
              <a:rPr sz="22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samples/responsive-web-design/ex/ex-site-FINAL.html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112267"/>
            <a:ext cx="7265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231F20"/>
                </a:solidFill>
              </a:rPr>
              <a:t>Media</a:t>
            </a:r>
            <a:r>
              <a:rPr spc="-15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Query</a:t>
            </a:r>
            <a:r>
              <a:rPr spc="-15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Uses</a:t>
            </a:r>
            <a:r>
              <a:rPr spc="-10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and</a:t>
            </a:r>
            <a:r>
              <a:rPr spc="-210" dirty="0">
                <a:solidFill>
                  <a:srgbClr val="231F20"/>
                </a:solidFill>
              </a:rPr>
              <a:t> </a:t>
            </a:r>
            <a:r>
              <a:rPr spc="-5" dirty="0">
                <a:solidFill>
                  <a:srgbClr val="231F20"/>
                </a:solidFill>
              </a:rPr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14038"/>
            <a:ext cx="8174355" cy="43211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spcBef>
                <a:spcPts val="8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Set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different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display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styles</a:t>
            </a:r>
            <a:endParaRPr sz="3200">
              <a:latin typeface="Arial MT"/>
              <a:cs typeface="Arial MT"/>
            </a:endParaRPr>
          </a:p>
          <a:p>
            <a:pPr marL="755650" lvl="1" indent="-285750"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Change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layout</a:t>
            </a:r>
            <a:endParaRPr sz="2800">
              <a:latin typeface="Arial MT"/>
              <a:cs typeface="Arial MT"/>
            </a:endParaRPr>
          </a:p>
          <a:p>
            <a:pPr marL="755650" marR="5080" lvl="1" indent="-285750">
              <a:lnSpc>
                <a:spcPts val="3290"/>
              </a:lnSpc>
              <a:spcBef>
                <a:spcPts val="91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Change appearance/style of elements like </a:t>
            </a:r>
            <a:r>
              <a:rPr sz="2800" spc="-5" dirty="0">
                <a:latin typeface="Arial MT"/>
                <a:cs typeface="Arial MT"/>
              </a:rPr>
              <a:t>text,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tables,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forms.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spcBef>
                <a:spcPts val="1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Set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different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content</a:t>
            </a:r>
            <a:endParaRPr sz="3200">
              <a:latin typeface="Arial MT"/>
              <a:cs typeface="Arial MT"/>
            </a:endParaRPr>
          </a:p>
          <a:p>
            <a:pPr marL="755650" lvl="1" indent="-285750"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Show/hide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</a:t>
            </a:r>
            <a:endParaRPr sz="2800">
              <a:latin typeface="Arial MT"/>
              <a:cs typeface="Arial MT"/>
            </a:endParaRPr>
          </a:p>
          <a:p>
            <a:pPr marL="755650" lvl="1" indent="-285750">
              <a:spcBef>
                <a:spcPts val="6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(or hide)</a:t>
            </a:r>
            <a:r>
              <a:rPr sz="2800" spc="-5" dirty="0">
                <a:latin typeface="Arial MT"/>
                <a:cs typeface="Arial MT"/>
              </a:rPr>
              <a:t> different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background</a:t>
            </a:r>
            <a:endParaRPr sz="2800">
              <a:latin typeface="Arial MT"/>
              <a:cs typeface="Arial MT"/>
            </a:endParaRPr>
          </a:p>
          <a:p>
            <a:pPr marL="755650" lvl="1" indent="-285750"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  <a:r>
              <a:rPr sz="2800" spc="-5" dirty="0">
                <a:latin typeface="Arial MT"/>
                <a:cs typeface="Arial MT"/>
              </a:rPr>
              <a:t> with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quality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7160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44745" algn="l"/>
              </a:tabLst>
            </a:pPr>
            <a:r>
              <a:rPr sz="4000" spc="-10" dirty="0">
                <a:solidFill>
                  <a:srgbClr val="231F20"/>
                </a:solidFill>
              </a:rPr>
              <a:t>RWD/Mobile</a:t>
            </a:r>
            <a:r>
              <a:rPr sz="4000" spc="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General	</a:t>
            </a:r>
            <a:r>
              <a:rPr sz="4000" spc="-5" dirty="0">
                <a:solidFill>
                  <a:srgbClr val="231F20"/>
                </a:solidFill>
              </a:rPr>
              <a:t>Principles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34719"/>
            <a:ext cx="8402955" cy="4702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916305" indent="-342900">
              <a:lnSpc>
                <a:spcPts val="24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5" dirty="0">
                <a:latin typeface="Arial MT"/>
                <a:cs typeface="Arial MT"/>
              </a:rPr>
              <a:t>Two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key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differences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mobile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web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 </a:t>
            </a:r>
            <a:r>
              <a:rPr sz="2500" spc="-5" dirty="0">
                <a:latin typeface="Arial MT"/>
                <a:cs typeface="Arial MT"/>
              </a:rPr>
              <a:t>small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screen and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touch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oriented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operations.</a:t>
            </a:r>
            <a:endParaRPr sz="2500">
              <a:latin typeface="Arial MT"/>
              <a:cs typeface="Arial MT"/>
            </a:endParaRPr>
          </a:p>
          <a:p>
            <a:pPr marL="355600" marR="172085" indent="-342900">
              <a:lnSpc>
                <a:spcPts val="24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Design </a:t>
            </a:r>
            <a:r>
              <a:rPr sz="2500" dirty="0">
                <a:latin typeface="Arial MT"/>
                <a:cs typeface="Arial MT"/>
              </a:rPr>
              <a:t>for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Small Screens: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 </a:t>
            </a:r>
            <a:r>
              <a:rPr sz="2500" spc="-5" dirty="0">
                <a:latin typeface="Arial MT"/>
                <a:cs typeface="Arial MT"/>
              </a:rPr>
              <a:t>grand general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principle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small screens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to </a:t>
            </a:r>
            <a:r>
              <a:rPr sz="2500" spc="-5" dirty="0">
                <a:latin typeface="Arial MT"/>
                <a:cs typeface="Arial MT"/>
              </a:rPr>
              <a:t>keep</a:t>
            </a:r>
            <a:r>
              <a:rPr sz="2500" dirty="0">
                <a:latin typeface="Arial MT"/>
                <a:cs typeface="Arial MT"/>
              </a:rPr>
              <a:t> the </a:t>
            </a:r>
            <a:r>
              <a:rPr sz="2500" spc="-5" dirty="0">
                <a:latin typeface="Arial MT"/>
                <a:cs typeface="Arial MT"/>
              </a:rPr>
              <a:t>page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short</a:t>
            </a:r>
            <a:endParaRPr sz="2500">
              <a:latin typeface="Arial MT"/>
              <a:cs typeface="Arial MT"/>
            </a:endParaRPr>
          </a:p>
          <a:p>
            <a:pPr marL="755650" marR="5080" lvl="1" indent="-285750">
              <a:lnSpc>
                <a:spcPct val="80900"/>
              </a:lnSpc>
              <a:spcBef>
                <a:spcPts val="509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Arial MT"/>
                <a:cs typeface="Arial MT"/>
              </a:rPr>
              <a:t>Most </a:t>
            </a:r>
            <a:r>
              <a:rPr sz="2200" spc="-5" dirty="0">
                <a:latin typeface="Arial MT"/>
                <a:cs typeface="Arial MT"/>
              </a:rPr>
              <a:t>mobile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websites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5" dirty="0">
                <a:latin typeface="Arial MT"/>
                <a:cs typeface="Arial MT"/>
              </a:rPr>
              <a:t>viewed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portrait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narrow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width.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Stretching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normal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column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webpage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will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make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page extra </a:t>
            </a:r>
            <a:r>
              <a:rPr sz="2200" spc="-5" dirty="0">
                <a:latin typeface="Arial MT"/>
                <a:cs typeface="Arial MT"/>
              </a:rPr>
              <a:t>long.</a:t>
            </a:r>
            <a:r>
              <a:rPr sz="2200"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www.viget.com/articles/do- </a:t>
            </a:r>
            <a:r>
              <a:rPr sz="22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responsive-sites-have-to-be-so-tall-on-mobile/</a:t>
            </a:r>
            <a:endParaRPr sz="2200">
              <a:latin typeface="Arial MT"/>
              <a:cs typeface="Arial MT"/>
            </a:endParaRPr>
          </a:p>
          <a:p>
            <a:pPr marL="755650" marR="532130" lvl="1" indent="-285750">
              <a:lnSpc>
                <a:spcPts val="2110"/>
              </a:lnSpc>
              <a:spcBef>
                <a:spcPts val="46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Arial MT"/>
                <a:cs typeface="Arial MT"/>
              </a:rPr>
              <a:t>Long </a:t>
            </a:r>
            <a:r>
              <a:rPr sz="2200" spc="-5" dirty="0">
                <a:latin typeface="Arial MT"/>
                <a:cs typeface="Arial MT"/>
              </a:rPr>
              <a:t>stretching </a:t>
            </a:r>
            <a:r>
              <a:rPr sz="2200" dirty="0">
                <a:latin typeface="Arial MT"/>
                <a:cs typeface="Arial MT"/>
              </a:rPr>
              <a:t>pages are more </a:t>
            </a:r>
            <a:r>
              <a:rPr sz="2200" spc="-5" dirty="0">
                <a:latin typeface="Arial MT"/>
                <a:cs typeface="Arial MT"/>
              </a:rPr>
              <a:t>likely </a:t>
            </a:r>
            <a:r>
              <a:rPr sz="2200" dirty="0">
                <a:latin typeface="Arial MT"/>
                <a:cs typeface="Arial MT"/>
              </a:rPr>
              <a:t>to get user </a:t>
            </a:r>
            <a:r>
              <a:rPr sz="2200" spc="-5" dirty="0">
                <a:latin typeface="Arial MT"/>
                <a:cs typeface="Arial MT"/>
              </a:rPr>
              <a:t>lost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difficult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navigate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995"/>
              </a:lnSpc>
              <a:spcBef>
                <a:spcPts val="1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Design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for </a:t>
            </a:r>
            <a:r>
              <a:rPr sz="2500" spc="-5" dirty="0">
                <a:latin typeface="Arial MT"/>
                <a:cs typeface="Arial MT"/>
              </a:rPr>
              <a:t>touch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friendly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UI</a:t>
            </a:r>
            <a:endParaRPr sz="2500">
              <a:latin typeface="Arial MT"/>
              <a:cs typeface="Arial MT"/>
            </a:endParaRPr>
          </a:p>
          <a:p>
            <a:pPr marL="755650" marR="24765" lvl="1" indent="-285750">
              <a:lnSpc>
                <a:spcPct val="79500"/>
              </a:lnSpc>
              <a:spcBef>
                <a:spcPts val="53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50" dirty="0">
                <a:latin typeface="Arial MT"/>
                <a:cs typeface="Arial MT"/>
              </a:rPr>
              <a:t>Touch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UI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challenges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offers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opportunities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better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 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enable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additional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functionalities</a:t>
            </a:r>
            <a:r>
              <a:rPr sz="2200" dirty="0">
                <a:latin typeface="Arial MT"/>
                <a:cs typeface="Arial MT"/>
              </a:rPr>
              <a:t> than </a:t>
            </a:r>
            <a:r>
              <a:rPr sz="2200" spc="-5" dirty="0">
                <a:latin typeface="Arial MT"/>
                <a:cs typeface="Arial MT"/>
              </a:rPr>
              <a:t>traditional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UI.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7900" y="5867401"/>
            <a:ext cx="6705600" cy="293029"/>
          </a:xfrm>
          <a:prstGeom prst="rect">
            <a:avLst/>
          </a:prstGeom>
          <a:solidFill>
            <a:srgbClr val="FFFFFF"/>
          </a:solidFill>
          <a:ln w="25400">
            <a:solidFill>
              <a:srgbClr val="E19825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spcBef>
                <a:spcPts val="365"/>
              </a:spcBef>
            </a:pP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two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principles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practices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cover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module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76396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56995" algn="l"/>
              </a:tabLst>
            </a:pPr>
            <a:r>
              <a:rPr sz="4000" spc="-30" dirty="0">
                <a:solidFill>
                  <a:srgbClr val="231F20"/>
                </a:solidFill>
              </a:rPr>
              <a:t>RWD	</a:t>
            </a:r>
            <a:r>
              <a:rPr sz="4000" spc="-5" dirty="0">
                <a:solidFill>
                  <a:srgbClr val="231F20"/>
                </a:solidFill>
              </a:rPr>
              <a:t>Patterns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and</a:t>
            </a:r>
            <a:r>
              <a:rPr sz="4000" spc="-5" dirty="0">
                <a:solidFill>
                  <a:srgbClr val="231F20"/>
                </a:solidFill>
              </a:rPr>
              <a:t> Best Practices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59611"/>
            <a:ext cx="701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5" dirty="0">
                <a:latin typeface="Arial MT"/>
                <a:cs typeface="Arial MT"/>
              </a:rPr>
              <a:t>RWD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can be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applied to many</a:t>
            </a:r>
            <a:r>
              <a:rPr dirty="0">
                <a:latin typeface="Arial MT"/>
                <a:cs typeface="Arial MT"/>
              </a:rPr>
              <a:t> UI</a:t>
            </a:r>
            <a:r>
              <a:rPr spc="-5" dirty="0">
                <a:latin typeface="Arial MT"/>
                <a:cs typeface="Arial MT"/>
              </a:rPr>
              <a:t> elements and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content types, like: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43389" y="1238504"/>
            <a:ext cx="7451513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har char="–"/>
              <a:tabLst>
                <a:tab pos="297815" algn="l"/>
                <a:tab pos="298450" algn="l"/>
              </a:tabLst>
            </a:pPr>
            <a:r>
              <a:rPr spc="-5" dirty="0"/>
              <a:t>Page</a:t>
            </a:r>
            <a:r>
              <a:rPr spc="-45" dirty="0"/>
              <a:t> </a:t>
            </a:r>
            <a:r>
              <a:rPr dirty="0"/>
              <a:t>layout</a:t>
            </a:r>
          </a:p>
          <a:p>
            <a:pPr marL="298450" indent="-285750">
              <a:buChar char="–"/>
              <a:tabLst>
                <a:tab pos="297815" algn="l"/>
                <a:tab pos="298450" algn="l"/>
              </a:tabLst>
            </a:pPr>
            <a:r>
              <a:rPr spc="-5" dirty="0"/>
              <a:t>Navigation</a:t>
            </a:r>
            <a:r>
              <a:rPr spc="-30" dirty="0"/>
              <a:t> </a:t>
            </a:r>
            <a:r>
              <a:rPr dirty="0"/>
              <a:t>(menu)</a:t>
            </a:r>
          </a:p>
          <a:p>
            <a:pPr marL="298450" indent="-285750">
              <a:buChar char="–"/>
              <a:tabLst>
                <a:tab pos="297815" algn="l"/>
                <a:tab pos="298450" algn="l"/>
              </a:tabLst>
            </a:pPr>
            <a:r>
              <a:rPr spc="-5" dirty="0"/>
              <a:t>Content:</a:t>
            </a:r>
            <a:r>
              <a:rPr spc="-20" dirty="0"/>
              <a:t> </a:t>
            </a:r>
            <a:r>
              <a:rPr spc="-5" dirty="0"/>
              <a:t>text,</a:t>
            </a:r>
            <a:r>
              <a:rPr spc="-15" dirty="0"/>
              <a:t> </a:t>
            </a:r>
            <a:r>
              <a:rPr spc="-5" dirty="0"/>
              <a:t>table,</a:t>
            </a:r>
            <a:r>
              <a:rPr spc="-20" dirty="0"/>
              <a:t> </a:t>
            </a:r>
            <a:r>
              <a:rPr dirty="0"/>
              <a:t>list</a:t>
            </a:r>
          </a:p>
          <a:p>
            <a:pPr marL="298450" indent="-285750">
              <a:buChar char="–"/>
              <a:tabLst>
                <a:tab pos="297815" algn="l"/>
                <a:tab pos="298450" algn="l"/>
              </a:tabLst>
            </a:pPr>
            <a:r>
              <a:rPr spc="-5" dirty="0"/>
              <a:t>Form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controls</a:t>
            </a:r>
          </a:p>
          <a:p>
            <a:pPr marL="298450" indent="-285750">
              <a:buChar char="–"/>
              <a:tabLst>
                <a:tab pos="297815" algn="l"/>
                <a:tab pos="298450" algn="l"/>
              </a:tabLst>
            </a:pPr>
            <a:r>
              <a:rPr spc="-5" dirty="0"/>
              <a:t>Specific</a:t>
            </a:r>
            <a:r>
              <a:rPr dirty="0"/>
              <a:t> </a:t>
            </a:r>
            <a:r>
              <a:rPr spc="-5" dirty="0"/>
              <a:t>content</a:t>
            </a:r>
            <a:r>
              <a:rPr dirty="0"/>
              <a:t> </a:t>
            </a:r>
            <a:r>
              <a:rPr spc="-5" dirty="0"/>
              <a:t>type</a:t>
            </a:r>
            <a:r>
              <a:rPr spc="5" dirty="0"/>
              <a:t> </a:t>
            </a:r>
            <a:r>
              <a:rPr dirty="0"/>
              <a:t>like</a:t>
            </a:r>
            <a:r>
              <a:rPr spc="5" dirty="0"/>
              <a:t> </a:t>
            </a:r>
            <a:r>
              <a:rPr spc="-5" dirty="0"/>
              <a:t>data,</a:t>
            </a:r>
            <a:r>
              <a:rPr dirty="0"/>
              <a:t> </a:t>
            </a:r>
            <a:r>
              <a:rPr spc="-5" dirty="0"/>
              <a:t>catalog,</a:t>
            </a:r>
            <a:r>
              <a:rPr dirty="0"/>
              <a:t> </a:t>
            </a:r>
            <a:r>
              <a:rPr spc="-5" dirty="0"/>
              <a:t>article,</a:t>
            </a:r>
            <a:r>
              <a:rPr dirty="0"/>
              <a:t> dashboard,</a:t>
            </a:r>
            <a:r>
              <a:rPr spc="-5" dirty="0"/>
              <a:t> etc.</a:t>
            </a:r>
          </a:p>
          <a:p>
            <a:pPr marL="298450" indent="-285750">
              <a:buChar char="–"/>
              <a:tabLst>
                <a:tab pos="297815" algn="l"/>
                <a:tab pos="298450" algn="l"/>
              </a:tabLst>
            </a:pPr>
            <a:r>
              <a:rPr dirty="0"/>
              <a:t>Media</a:t>
            </a:r>
            <a:r>
              <a:rPr spc="-20" dirty="0"/>
              <a:t> </a:t>
            </a:r>
            <a:r>
              <a:rPr dirty="0"/>
              <a:t>like</a:t>
            </a:r>
            <a:r>
              <a:rPr spc="-20" dirty="0"/>
              <a:t> </a:t>
            </a:r>
            <a:r>
              <a:rPr dirty="0"/>
              <a:t>image,</a:t>
            </a:r>
            <a:r>
              <a:rPr spc="-20" dirty="0"/>
              <a:t> </a:t>
            </a:r>
            <a:r>
              <a:rPr dirty="0"/>
              <a:t>video,</a:t>
            </a:r>
            <a:r>
              <a:rPr spc="-25" dirty="0"/>
              <a:t> </a:t>
            </a:r>
            <a:r>
              <a:rPr spc="-15" dirty="0"/>
              <a:t>gallery,</a:t>
            </a:r>
            <a:r>
              <a:rPr spc="-20" dirty="0"/>
              <a:t> </a:t>
            </a:r>
            <a:r>
              <a:rPr spc="-5" dirty="0"/>
              <a:t>etc.</a:t>
            </a:r>
          </a:p>
          <a:p>
            <a:pPr marL="298450" indent="-285750">
              <a:buChar char="–"/>
              <a:tabLst>
                <a:tab pos="297815" algn="l"/>
                <a:tab pos="298450" algn="l"/>
              </a:tabLst>
            </a:pPr>
            <a:r>
              <a:rPr spc="-5" dirty="0"/>
              <a:t>Decorative</a:t>
            </a:r>
            <a:r>
              <a:rPr spc="-10" dirty="0"/>
              <a:t> </a:t>
            </a:r>
            <a:r>
              <a:rPr spc="-5" dirty="0"/>
              <a:t>elements </a:t>
            </a:r>
            <a:r>
              <a:rPr dirty="0"/>
              <a:t>like</a:t>
            </a:r>
            <a:r>
              <a:rPr spc="-5" dirty="0"/>
              <a:t> </a:t>
            </a:r>
            <a:r>
              <a:rPr dirty="0"/>
              <a:t>icon,</a:t>
            </a:r>
            <a:r>
              <a:rPr spc="-10" dirty="0"/>
              <a:t> </a:t>
            </a:r>
            <a:r>
              <a:rPr dirty="0"/>
              <a:t>background,</a:t>
            </a:r>
            <a:r>
              <a:rPr spc="-10" dirty="0"/>
              <a:t> </a:t>
            </a:r>
            <a:r>
              <a:rPr spc="-5" dirty="0"/>
              <a:t>etc.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341" y="3004820"/>
            <a:ext cx="500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General patterns 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best practices collection</a:t>
            </a:r>
            <a:endParaRPr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540" y="3283711"/>
            <a:ext cx="50050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http://bradfrost.github.io/this-is-responsive/patterns.html</a:t>
            </a:r>
            <a:endParaRPr sz="1500">
              <a:latin typeface="Arial MT"/>
              <a:cs typeface="Arial MT"/>
            </a:endParaRPr>
          </a:p>
          <a:p>
            <a:pPr marL="298450" indent="-285750"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https://responsivedesign.is/patterns/</a:t>
            </a:r>
            <a:endParaRPr sz="1500">
              <a:latin typeface="Arial MT"/>
              <a:cs typeface="Arial MT"/>
            </a:endParaRPr>
          </a:p>
          <a:p>
            <a:pPr marL="298450" indent="-285750"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http://ui-patterns.com/patterns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40" y="4147820"/>
            <a:ext cx="6909434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3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Dedicated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sites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examples</a:t>
            </a:r>
            <a:endParaRPr>
              <a:latin typeface="Arial MT"/>
              <a:cs typeface="Arial MT"/>
            </a:endParaRPr>
          </a:p>
          <a:p>
            <a:pPr marL="755650" lvl="1" indent="-285750">
              <a:lnSpc>
                <a:spcPts val="1770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http://mediaqueri.es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http://www.awwwards.com/websites/responsive-design/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http://responsivedesign.is/examples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https://designmodo.com/responsive-design-examples/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www.awwwards.com/50-examples-of-responsive-web-design.html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0" y="2667000"/>
            <a:ext cx="2590800" cy="1418658"/>
          </a:xfrm>
          <a:prstGeom prst="rect">
            <a:avLst/>
          </a:prstGeom>
          <a:solidFill>
            <a:srgbClr val="FFFFFF"/>
          </a:solidFill>
          <a:ln w="25400">
            <a:solidFill>
              <a:srgbClr val="E19825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 marR="217804" algn="just">
              <a:lnSpc>
                <a:spcPct val="99400"/>
              </a:lnSpc>
              <a:spcBef>
                <a:spcPts val="370"/>
              </a:spcBef>
            </a:pPr>
            <a:r>
              <a:rPr spc="-5" dirty="0">
                <a:latin typeface="Arial MT"/>
                <a:cs typeface="Arial MT"/>
              </a:rPr>
              <a:t>More specific patterns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best practices for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selected content types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will </a:t>
            </a:r>
            <a:r>
              <a:rPr spc="-5" dirty="0">
                <a:latin typeface="Arial MT"/>
                <a:cs typeface="Arial MT"/>
              </a:rPr>
              <a:t>be covered </a:t>
            </a:r>
            <a:r>
              <a:rPr dirty="0">
                <a:latin typeface="Arial MT"/>
                <a:cs typeface="Arial MT"/>
              </a:rPr>
              <a:t>in </a:t>
            </a:r>
            <a:r>
              <a:rPr spc="-5" dirty="0">
                <a:latin typeface="Arial MT"/>
                <a:cs typeface="Arial MT"/>
              </a:rPr>
              <a:t>later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modules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5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9.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2545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30" dirty="0">
                <a:solidFill>
                  <a:srgbClr val="231F20"/>
                </a:solidFill>
              </a:rPr>
              <a:t>RWD</a:t>
            </a:r>
            <a:r>
              <a:rPr sz="4000" spc="-150" dirty="0">
                <a:solidFill>
                  <a:srgbClr val="231F20"/>
                </a:solidFill>
              </a:rPr>
              <a:t> </a:t>
            </a:r>
            <a:r>
              <a:rPr sz="4000" spc="-95" dirty="0">
                <a:solidFill>
                  <a:srgbClr val="231F20"/>
                </a:solidFill>
              </a:rPr>
              <a:t>Tools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958596"/>
            <a:ext cx="4099560" cy="412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Responsive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test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spcBef>
                <a:spcPts val="1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https://material.io/resizer/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http://www.responsinator.com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spcBef>
                <a:spcPts val="7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www.browsersync.io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http://mobiletest.me</a:t>
            </a:r>
            <a:endParaRPr sz="1700">
              <a:latin typeface="Arial MT"/>
              <a:cs typeface="Arial MT"/>
            </a:endParaRPr>
          </a:p>
          <a:p>
            <a:pPr marL="355600" indent="-342900">
              <a:spcBef>
                <a:spcPts val="1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Emulator</a:t>
            </a:r>
            <a:endParaRPr sz="2000">
              <a:latin typeface="Arial MT"/>
              <a:cs typeface="Arial MT"/>
            </a:endParaRPr>
          </a:p>
          <a:p>
            <a:pPr marL="755650" marR="110489" lvl="1" indent="-285750">
              <a:lnSpc>
                <a:spcPct val="78200"/>
              </a:lnSpc>
              <a:spcBef>
                <a:spcPts val="55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https://developers.google.com/we </a:t>
            </a:r>
            <a:r>
              <a:rPr sz="1700" spc="-459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b/tools/chrome-devtools/device- </a:t>
            </a:r>
            <a:r>
              <a:rPr sz="17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mode/</a:t>
            </a:r>
            <a:endParaRPr sz="1700">
              <a:latin typeface="Arial MT"/>
              <a:cs typeface="Arial MT"/>
            </a:endParaRPr>
          </a:p>
          <a:p>
            <a:pPr marL="755650" marR="90170" lvl="1" indent="-285750">
              <a:lnSpc>
                <a:spcPct val="78200"/>
              </a:lnSpc>
              <a:spcBef>
                <a:spcPts val="51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https://developer.mozilla.org/en- </a:t>
            </a:r>
            <a:r>
              <a:rPr sz="17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US/docs/Tools/Responsive_Desig </a:t>
            </a:r>
            <a:r>
              <a:rPr sz="1700" spc="-459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n_Mode</a:t>
            </a:r>
            <a:endParaRPr sz="1700">
              <a:latin typeface="Arial MT"/>
              <a:cs typeface="Arial MT"/>
            </a:endParaRPr>
          </a:p>
          <a:p>
            <a:pPr marL="755650" marR="19050" lvl="1" indent="-285750">
              <a:lnSpc>
                <a:spcPct val="78800"/>
              </a:lnSpc>
              <a:spcBef>
                <a:spcPts val="48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http://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ww</a:t>
            </a:r>
            <a:r>
              <a:rPr sz="1700" u="sng" spc="-10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.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m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ob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il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ex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eb.co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m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/e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m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u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l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a </a:t>
            </a:r>
            <a:r>
              <a:rPr sz="17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tors</a:t>
            </a:r>
            <a:endParaRPr sz="1700">
              <a:latin typeface="Arial MT"/>
              <a:cs typeface="Arial MT"/>
            </a:endParaRPr>
          </a:p>
          <a:p>
            <a:pPr marL="755650" marR="5080" lvl="1" indent="-285750">
              <a:lnSpc>
                <a:spcPts val="1700"/>
              </a:lnSpc>
              <a:spcBef>
                <a:spcPts val="29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http://lab.maltewassermann.com/vi </a:t>
            </a:r>
            <a:r>
              <a:rPr sz="1700" spc="-459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ewport-resizer/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7141" y="958596"/>
            <a:ext cx="4025265" cy="508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Screen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detection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spcBef>
                <a:spcPts val="1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http://mydevice.io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8"/>
              </a:rPr>
              <a:t>http://detectmobilebrowsers.com</a:t>
            </a:r>
            <a:endParaRPr sz="1700">
              <a:latin typeface="Arial MT"/>
              <a:cs typeface="Arial MT"/>
            </a:endParaRPr>
          </a:p>
          <a:p>
            <a:pPr marL="755650" marR="5080" lvl="1" indent="-285750">
              <a:lnSpc>
                <a:spcPct val="79700"/>
              </a:lnSpc>
              <a:spcBef>
                <a:spcPts val="484"/>
              </a:spcBef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latin typeface="Arial MT"/>
                <a:cs typeface="Arial MT"/>
              </a:rPr>
              <a:t>Screen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resolution: </a:t>
            </a:r>
            <a:r>
              <a:rPr sz="17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9"/>
              </a:rPr>
              <a:t>http://www.screenresolution.org </a:t>
            </a:r>
            <a:r>
              <a:rPr sz="1700" spc="2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 </a:t>
            </a:r>
            <a:r>
              <a:rPr sz="17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http://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ww</a:t>
            </a:r>
            <a:r>
              <a:rPr sz="1700" u="sng" spc="-10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w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.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w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hat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i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s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m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ysc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r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een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r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eso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l</a:t>
            </a:r>
            <a:r>
              <a:rPr sz="17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ut </a:t>
            </a:r>
            <a:r>
              <a:rPr sz="17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ion.com</a:t>
            </a:r>
            <a:endParaRPr sz="1700">
              <a:latin typeface="Arial MT"/>
              <a:cs typeface="Arial MT"/>
            </a:endParaRPr>
          </a:p>
          <a:p>
            <a:pPr marL="355600" marR="165735" indent="-342900">
              <a:lnSpc>
                <a:spcPts val="1989"/>
              </a:lnSpc>
              <a:spcBef>
                <a:spcPts val="1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Viewport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tools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(device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viewport)</a:t>
            </a:r>
            <a:endParaRPr sz="2000">
              <a:latin typeface="Arial MT"/>
              <a:cs typeface="Arial MT"/>
            </a:endParaRPr>
          </a:p>
          <a:p>
            <a:pPr marL="755650" marR="39370" lvl="1" indent="-285750">
              <a:lnSpc>
                <a:spcPct val="78800"/>
              </a:lnSpc>
              <a:spcBef>
                <a:spcPts val="42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https://viewportsizer.com</a:t>
            </a:r>
            <a:r>
              <a:rPr sz="1700"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 </a:t>
            </a:r>
            <a:r>
              <a:rPr sz="17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https://viewportsizer.com/devices/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1989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0"/>
              </a:rPr>
              <a:t>http://whatismyviewport.com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spcBef>
                <a:spcPts val="7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7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1"/>
              </a:rPr>
              <a:t>www.mydevice.io</a:t>
            </a:r>
            <a:endParaRPr sz="1700">
              <a:latin typeface="Arial MT"/>
              <a:cs typeface="Arial MT"/>
            </a:endParaRPr>
          </a:p>
          <a:p>
            <a:pPr marL="755650" marR="86360" lvl="1" indent="-285750">
              <a:lnSpc>
                <a:spcPct val="78800"/>
              </a:lnSpc>
              <a:spcBef>
                <a:spcPts val="409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2"/>
              </a:rPr>
              <a:t>http://lab.maltewassermann.com/ </a:t>
            </a:r>
            <a:r>
              <a:rPr sz="1700" spc="-459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viewport-resizer/</a:t>
            </a:r>
            <a:endParaRPr sz="1700">
              <a:latin typeface="Arial MT"/>
              <a:cs typeface="Arial MT"/>
            </a:endParaRPr>
          </a:p>
          <a:p>
            <a:pPr marL="355600" indent="-342900">
              <a:spcBef>
                <a:spcPts val="135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Feature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check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spcBef>
                <a:spcPts val="1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3"/>
              </a:rPr>
              <a:t>http://mobilehtml5.org</a:t>
            </a:r>
            <a:endParaRPr sz="1700">
              <a:latin typeface="Arial MT"/>
              <a:cs typeface="Arial MT"/>
            </a:endParaRPr>
          </a:p>
          <a:p>
            <a:pPr marL="755650" lvl="1" indent="-285750">
              <a:lnSpc>
                <a:spcPts val="2014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7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4"/>
              </a:rPr>
              <a:t>http://caniuse.com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48158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56995" algn="l"/>
              </a:tabLst>
            </a:pPr>
            <a:r>
              <a:rPr sz="4000" spc="-30" dirty="0">
                <a:solidFill>
                  <a:srgbClr val="231F20"/>
                </a:solidFill>
              </a:rPr>
              <a:t>RWD	</a:t>
            </a:r>
            <a:r>
              <a:rPr sz="4000" spc="-5" dirty="0">
                <a:solidFill>
                  <a:srgbClr val="231F20"/>
                </a:solidFill>
              </a:rPr>
              <a:t>UI</a:t>
            </a:r>
            <a:r>
              <a:rPr sz="4000" spc="-9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Frameworks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934720"/>
            <a:ext cx="8153400" cy="49955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860425" indent="-342900">
              <a:lnSpc>
                <a:spcPts val="24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Despite </a:t>
            </a:r>
            <a:r>
              <a:rPr sz="2500" dirty="0">
                <a:latin typeface="Arial MT"/>
                <a:cs typeface="Arial MT"/>
              </a:rPr>
              <a:t>the </a:t>
            </a:r>
            <a:r>
              <a:rPr sz="2500" spc="-5" dirty="0">
                <a:latin typeface="Arial MT"/>
                <a:cs typeface="Arial MT"/>
              </a:rPr>
              <a:t>debate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using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frameworks,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RWD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UI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frameworks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has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been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growing in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popularity</a:t>
            </a:r>
            <a:endParaRPr sz="2500">
              <a:latin typeface="Arial MT"/>
              <a:cs typeface="Arial MT"/>
            </a:endParaRPr>
          </a:p>
          <a:p>
            <a:pPr marL="755650" marR="5080" lvl="1" indent="-285750">
              <a:lnSpc>
                <a:spcPts val="2210"/>
              </a:lnSpc>
              <a:spcBef>
                <a:spcPts val="44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http://www.smashingmagazine.com/2014/02/19/responsive- </a:t>
            </a:r>
            <a:r>
              <a:rPr sz="2200" spc="-6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design-frameworks-just-because-you-can-should-you/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995"/>
              </a:lnSpc>
              <a:spcBef>
                <a:spcPts val="116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Major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frameworks</a:t>
            </a:r>
            <a:endParaRPr sz="2500">
              <a:latin typeface="Arial MT"/>
              <a:cs typeface="Arial MT"/>
            </a:endParaRPr>
          </a:p>
          <a:p>
            <a:pPr marL="755650" lvl="1" indent="-285750">
              <a:lnSpc>
                <a:spcPts val="2620"/>
              </a:lnSpc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Arial MT"/>
                <a:cs typeface="Arial MT"/>
              </a:rPr>
              <a:t>Bootstrap:</a:t>
            </a:r>
            <a:r>
              <a:rPr sz="2200" spc="-2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http://getbootstrap.com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ts val="2630"/>
              </a:lnSpc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Arial MT"/>
                <a:cs typeface="Arial MT"/>
              </a:rPr>
              <a:t>Zurb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Foundation:</a:t>
            </a:r>
            <a:r>
              <a:rPr sz="2200" spc="1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http://foundation.zurb.com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ts val="2630"/>
              </a:lnSpc>
              <a:spcBef>
                <a:spcPts val="4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Arial MT"/>
                <a:cs typeface="Arial MT"/>
              </a:rPr>
              <a:t>Skeleton:</a:t>
            </a:r>
            <a:r>
              <a:rPr sz="2200" spc="1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http://getskeleton.com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ts val="2630"/>
              </a:lnSpc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Arial MT"/>
                <a:cs typeface="Arial MT"/>
              </a:rPr>
              <a:t>Sencha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Touch:</a:t>
            </a:r>
            <a:r>
              <a:rPr sz="2200" spc="-1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http://www.sencha.com/products/touch/</a:t>
            </a:r>
            <a:endParaRPr sz="2200">
              <a:latin typeface="Arial MT"/>
              <a:cs typeface="Arial MT"/>
            </a:endParaRPr>
          </a:p>
          <a:p>
            <a:pPr marL="355600" indent="-342900">
              <a:spcBef>
                <a:spcPts val="114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Arial MT"/>
                <a:cs typeface="Arial MT"/>
              </a:rPr>
              <a:t>More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comparison</a:t>
            </a:r>
            <a:endParaRPr sz="2500">
              <a:latin typeface="Arial MT"/>
              <a:cs typeface="Arial MT"/>
            </a:endParaRPr>
          </a:p>
          <a:p>
            <a:pPr marL="755650" lvl="1" indent="-285750">
              <a:lnSpc>
                <a:spcPts val="2615"/>
              </a:lnSpc>
              <a:spcBef>
                <a:spcPts val="11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http://responsive.vermilion.com/compare.php</a:t>
            </a:r>
            <a:endParaRPr sz="2200">
              <a:latin typeface="Arial MT"/>
              <a:cs typeface="Arial MT"/>
            </a:endParaRPr>
          </a:p>
          <a:p>
            <a:pPr marL="755650" marR="1200150" lvl="1" indent="-285750">
              <a:lnSpc>
                <a:spcPct val="80000"/>
              </a:lnSpc>
              <a:spcBef>
                <a:spcPts val="50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8"/>
              </a:rPr>
              <a:t>http://www.sitepoint.com/5-most-popular-frontend- </a:t>
            </a:r>
            <a:r>
              <a:rPr sz="2200" spc="-6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frameworks-compared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ts val="2590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9"/>
              </a:rPr>
              <a:t>http://mobile-frameworks-comparison-chart.com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6020632"/>
            <a:ext cx="4191000" cy="262892"/>
          </a:xfrm>
          <a:prstGeom prst="rect">
            <a:avLst/>
          </a:prstGeom>
          <a:solidFill>
            <a:srgbClr val="FFFFFF"/>
          </a:solidFill>
          <a:ln w="25400">
            <a:solidFill>
              <a:srgbClr val="B27D4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subject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5" dirty="0">
                <a:latin typeface="Arial MT"/>
                <a:cs typeface="Arial MT"/>
              </a:rPr>
              <a:t> be covered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details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module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6322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Adaptive</a:t>
            </a:r>
            <a:r>
              <a:rPr sz="4000" spc="-2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(Dynamic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Serving)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73328"/>
            <a:ext cx="8221345" cy="418229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ct val="773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Adaptive</a:t>
            </a:r>
            <a:r>
              <a:rPr sz="1500" dirty="0">
                <a:latin typeface="Arial MT"/>
                <a:cs typeface="Arial MT"/>
              </a:rPr>
              <a:t> design aims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dirty="0">
                <a:latin typeface="Arial MT"/>
                <a:cs typeface="Arial MT"/>
              </a:rPr>
              <a:t> deliver </a:t>
            </a:r>
            <a:r>
              <a:rPr sz="1500" spc="-5" dirty="0">
                <a:latin typeface="Arial MT"/>
                <a:cs typeface="Arial MT"/>
              </a:rPr>
              <a:t>website</a:t>
            </a:r>
            <a:r>
              <a:rPr sz="1500" dirty="0">
                <a:latin typeface="Arial MT"/>
                <a:cs typeface="Arial MT"/>
              </a:rPr>
              <a:t> UI</a:t>
            </a:r>
            <a:r>
              <a:rPr sz="1500" spc="-5" dirty="0">
                <a:latin typeface="Arial MT"/>
                <a:cs typeface="Arial MT"/>
              </a:rPr>
              <a:t> (content, style,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function, etc.)</a:t>
            </a:r>
            <a:r>
              <a:rPr sz="1500" dirty="0">
                <a:latin typeface="Arial MT"/>
                <a:cs typeface="Arial MT"/>
              </a:rPr>
              <a:t> and user experience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adapts to the capabilities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spc="-10" dirty="0">
                <a:latin typeface="Arial MT"/>
                <a:cs typeface="Arial MT"/>
              </a:rPr>
              <a:t>device/browser.</a:t>
            </a:r>
            <a:endParaRPr sz="1500">
              <a:latin typeface="Arial MT"/>
              <a:cs typeface="Arial MT"/>
            </a:endParaRPr>
          </a:p>
          <a:p>
            <a:pPr marL="755650" marR="120014" lvl="1" indent="-285750">
              <a:lnSpc>
                <a:spcPts val="1300"/>
              </a:lnSpc>
              <a:spcBef>
                <a:spcPts val="270"/>
              </a:spcBef>
              <a:buChar char="–"/>
              <a:tabLst>
                <a:tab pos="755015" algn="l"/>
                <a:tab pos="755650" algn="l"/>
              </a:tabLst>
            </a:pPr>
            <a:r>
              <a:rPr sz="1300" spc="-5" dirty="0">
                <a:latin typeface="Arial MT"/>
                <a:cs typeface="Arial MT"/>
              </a:rPr>
              <a:t>Also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called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dynamic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serving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3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www.thinkwithgoogle.com/marketing-resources/experience- </a:t>
            </a:r>
            <a:r>
              <a:rPr sz="1300" spc="-34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design/building-websites-multi-screen-consumer/</a:t>
            </a:r>
            <a:endParaRPr sz="1300">
              <a:latin typeface="Arial MT"/>
              <a:cs typeface="Arial MT"/>
            </a:endParaRPr>
          </a:p>
          <a:p>
            <a:pPr marL="755650" marR="454659" lvl="1" indent="-285750">
              <a:lnSpc>
                <a:spcPct val="769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sz="1300" spc="-5" dirty="0">
                <a:latin typeface="Arial MT"/>
                <a:cs typeface="Arial MT"/>
              </a:rPr>
              <a:t>Adaptation</a:t>
            </a:r>
            <a:r>
              <a:rPr sz="1300" dirty="0">
                <a:latin typeface="Arial MT"/>
                <a:cs typeface="Arial MT"/>
              </a:rPr>
              <a:t> can be done </a:t>
            </a:r>
            <a:r>
              <a:rPr sz="1300" spc="-5" dirty="0">
                <a:latin typeface="Arial MT"/>
                <a:cs typeface="Arial MT"/>
              </a:rPr>
              <a:t>either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 the server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side</a:t>
            </a:r>
            <a:r>
              <a:rPr sz="1300" dirty="0">
                <a:latin typeface="Arial MT"/>
                <a:cs typeface="Arial MT"/>
              </a:rPr>
              <a:t> or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 the </a:t>
            </a:r>
            <a:r>
              <a:rPr sz="1300" spc="-5" dirty="0">
                <a:latin typeface="Arial MT"/>
                <a:cs typeface="Arial MT"/>
              </a:rPr>
              <a:t>client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side</a:t>
            </a:r>
            <a:r>
              <a:rPr sz="1300" dirty="0">
                <a:latin typeface="Arial MT"/>
                <a:cs typeface="Arial MT"/>
              </a:rPr>
              <a:t> - </a:t>
            </a:r>
            <a:r>
              <a:rPr sz="13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www.wired.com/2013/05/the-two-flavors-of-a-one-web-approach-responsive-vs-adaptive/</a:t>
            </a:r>
            <a:endParaRPr sz="1300">
              <a:latin typeface="Arial MT"/>
              <a:cs typeface="Arial MT"/>
            </a:endParaRPr>
          </a:p>
          <a:p>
            <a:pPr lvl="1">
              <a:spcBef>
                <a:spcPts val="50"/>
              </a:spcBef>
              <a:buFont typeface="Arial MT"/>
              <a:buChar char="–"/>
            </a:pPr>
            <a:endParaRPr sz="1200">
              <a:latin typeface="Arial MT"/>
              <a:cs typeface="Arial MT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Alexa</a:t>
            </a:r>
            <a:r>
              <a:rPr sz="1500" dirty="0">
                <a:latin typeface="Arial MT"/>
                <a:cs typeface="Arial MT"/>
              </a:rPr>
              <a:t> 100 </a:t>
            </a:r>
            <a:r>
              <a:rPr sz="1500" spc="-5" dirty="0">
                <a:latin typeface="Arial MT"/>
                <a:cs typeface="Arial MT"/>
              </a:rPr>
              <a:t>sites,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80% use</a:t>
            </a:r>
            <a:r>
              <a:rPr sz="1500" spc="-5" dirty="0">
                <a:latin typeface="Arial MT"/>
                <a:cs typeface="Arial MT"/>
              </a:rPr>
              <a:t> adaptive</a:t>
            </a:r>
            <a:r>
              <a:rPr sz="1500" dirty="0">
                <a:latin typeface="Arial MT"/>
                <a:cs typeface="Arial MT"/>
              </a:rPr>
              <a:t> web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design in</a:t>
            </a:r>
            <a:r>
              <a:rPr sz="1500" spc="-5" dirty="0">
                <a:latin typeface="Arial MT"/>
                <a:cs typeface="Arial MT"/>
              </a:rPr>
              <a:t> their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delivery.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spcBef>
                <a:spcPts val="1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https://mobiforge.com/news-comment/adaptive-web-design-dominates-in-the-webs-top-brands</a:t>
            </a:r>
            <a:endParaRPr sz="1300">
              <a:latin typeface="Arial MT"/>
              <a:cs typeface="Arial MT"/>
            </a:endParaRPr>
          </a:p>
          <a:p>
            <a:pPr lvl="1">
              <a:spcBef>
                <a:spcPts val="50"/>
              </a:spcBef>
              <a:buFont typeface="Arial MT"/>
              <a:buChar char="–"/>
            </a:pPr>
            <a:endParaRPr sz="1200">
              <a:latin typeface="Arial MT"/>
              <a:cs typeface="Arial MT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Some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(notice 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webpage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does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respond</a:t>
            </a:r>
            <a:r>
              <a:rPr sz="1500" spc="-5" dirty="0">
                <a:latin typeface="Arial MT"/>
                <a:cs typeface="Arial MT"/>
              </a:rPr>
              <a:t> 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real-time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change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well):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spcBef>
                <a:spcPts val="1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http://google.com</a:t>
            </a:r>
            <a:endParaRPr sz="1300">
              <a:latin typeface="Arial MT"/>
              <a:cs typeface="Arial MT"/>
            </a:endParaRPr>
          </a:p>
          <a:p>
            <a:pPr marL="755650" lvl="1" indent="-285750">
              <a:lnSpc>
                <a:spcPts val="1535"/>
              </a:lnSpc>
              <a:spcBef>
                <a:spcPts val="2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www.yahoo.com</a:t>
            </a:r>
            <a:endParaRPr sz="1300">
              <a:latin typeface="Arial MT"/>
              <a:cs typeface="Arial MT"/>
            </a:endParaRPr>
          </a:p>
          <a:p>
            <a:pPr marL="755650" lvl="1" indent="-285750">
              <a:lnSpc>
                <a:spcPts val="1535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http://dealnews.com</a:t>
            </a:r>
            <a:endParaRPr sz="1300">
              <a:latin typeface="Arial MT"/>
              <a:cs typeface="Arial MT"/>
            </a:endParaRPr>
          </a:p>
          <a:p>
            <a:pPr marL="755650" lvl="1" indent="-285750">
              <a:lnSpc>
                <a:spcPts val="1535"/>
              </a:lnSpc>
              <a:spcBef>
                <a:spcPts val="2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https://gillette.com</a:t>
            </a:r>
            <a:endParaRPr sz="1300">
              <a:latin typeface="Arial MT"/>
              <a:cs typeface="Arial MT"/>
            </a:endParaRPr>
          </a:p>
          <a:p>
            <a:pPr marL="755650" lvl="1" indent="-285750">
              <a:lnSpc>
                <a:spcPts val="1535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https://github.com/vmware</a:t>
            </a:r>
            <a:endParaRPr sz="1300">
              <a:latin typeface="Arial MT"/>
              <a:cs typeface="Arial MT"/>
            </a:endParaRPr>
          </a:p>
          <a:p>
            <a:pPr lvl="1">
              <a:spcBef>
                <a:spcPts val="50"/>
              </a:spcBef>
              <a:buFont typeface="Arial MT"/>
              <a:buChar char="–"/>
            </a:pPr>
            <a:endParaRPr sz="1500">
              <a:latin typeface="Arial MT"/>
              <a:cs typeface="Arial MT"/>
            </a:endParaRPr>
          </a:p>
          <a:p>
            <a:pPr marL="355600" marR="170180" indent="-342900" algn="just">
              <a:lnSpc>
                <a:spcPct val="80700"/>
              </a:lnSpc>
              <a:buChar char="•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Responsive design can somewhat be considered as a kind of </a:t>
            </a:r>
            <a:r>
              <a:rPr sz="1500" spc="-5" dirty="0">
                <a:latin typeface="Arial MT"/>
                <a:cs typeface="Arial MT"/>
              </a:rPr>
              <a:t>adaptive </a:t>
            </a:r>
            <a:r>
              <a:rPr sz="1500" dirty="0">
                <a:latin typeface="Arial MT"/>
                <a:cs typeface="Arial MT"/>
              </a:rPr>
              <a:t>design. </a:t>
            </a:r>
            <a:r>
              <a:rPr sz="1500" spc="-5" dirty="0">
                <a:latin typeface="Arial MT"/>
                <a:cs typeface="Arial MT"/>
              </a:rPr>
              <a:t>It adapts </a:t>
            </a:r>
            <a:r>
              <a:rPr sz="1500" dirty="0">
                <a:latin typeface="Arial MT"/>
                <a:cs typeface="Arial MT"/>
              </a:rPr>
              <a:t>UI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based on screen size </a:t>
            </a:r>
            <a:r>
              <a:rPr sz="1500" spc="-5" dirty="0">
                <a:latin typeface="Arial MT"/>
                <a:cs typeface="Arial MT"/>
              </a:rPr>
              <a:t>(width </a:t>
            </a:r>
            <a:r>
              <a:rPr sz="1500" dirty="0">
                <a:latin typeface="Arial MT"/>
                <a:cs typeface="Arial MT"/>
              </a:rPr>
              <a:t>mainly). </a:t>
            </a:r>
            <a:r>
              <a:rPr sz="1500" spc="-5" dirty="0">
                <a:latin typeface="Arial MT"/>
                <a:cs typeface="Arial MT"/>
              </a:rPr>
              <a:t>But adaptive </a:t>
            </a:r>
            <a:r>
              <a:rPr sz="1500" dirty="0">
                <a:latin typeface="Arial MT"/>
                <a:cs typeface="Arial MT"/>
              </a:rPr>
              <a:t>design considers more </a:t>
            </a:r>
            <a:r>
              <a:rPr sz="1500" spc="-5" dirty="0">
                <a:latin typeface="Arial MT"/>
                <a:cs typeface="Arial MT"/>
              </a:rPr>
              <a:t>features than </a:t>
            </a:r>
            <a:r>
              <a:rPr sz="1500" dirty="0">
                <a:latin typeface="Arial MT"/>
                <a:cs typeface="Arial MT"/>
              </a:rPr>
              <a:t>just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screen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size.</a:t>
            </a:r>
            <a:endParaRPr sz="1500">
              <a:latin typeface="Arial MT"/>
              <a:cs typeface="Arial MT"/>
            </a:endParaRPr>
          </a:p>
          <a:p>
            <a:pPr marL="755650" lvl="1" indent="-285750" algn="just">
              <a:spcBef>
                <a:spcPts val="10"/>
              </a:spcBef>
              <a:buClr>
                <a:srgbClr val="000000"/>
              </a:buClr>
              <a:buChar char="–"/>
              <a:tabLst>
                <a:tab pos="755650" algn="l"/>
              </a:tabLst>
            </a:pPr>
            <a:r>
              <a:rPr sz="13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http://bradfrost.com/blog/post/the-many-faces-of-adaptive-design/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5758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Feature/Device</a:t>
            </a:r>
            <a:r>
              <a:rPr sz="4000" spc="-1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Detection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48436"/>
            <a:ext cx="8439785" cy="52622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marR="208915" indent="-342900">
              <a:lnSpc>
                <a:spcPct val="791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Adaptive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heavily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uses feature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detection</a:t>
            </a:r>
            <a:r>
              <a:rPr sz="2200" dirty="0">
                <a:latin typeface="Arial MT"/>
                <a:cs typeface="Arial MT"/>
              </a:rPr>
              <a:t> 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sound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progressive</a:t>
            </a:r>
            <a:r>
              <a:rPr sz="2200" dirty="0">
                <a:latin typeface="Arial MT"/>
                <a:cs typeface="Arial MT"/>
              </a:rPr>
              <a:t> enhancement </a:t>
            </a:r>
            <a:r>
              <a:rPr sz="2200" spc="-5" dirty="0">
                <a:latin typeface="Arial MT"/>
                <a:cs typeface="Arial MT"/>
              </a:rPr>
              <a:t>techniques.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spcBef>
                <a:spcPts val="127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include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spcBef>
                <a:spcPts val="6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Screen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capabilities</a:t>
            </a:r>
            <a:r>
              <a:rPr sz="2000" spc="-5" dirty="0">
                <a:latin typeface="Arial MT"/>
                <a:cs typeface="Arial MT"/>
              </a:rPr>
              <a:t> (orientation,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touch,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etc.)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Device/OS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Browser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type/version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Hardware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features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https://developer.ibm.com/articles/responsive-design-future/</a:t>
            </a:r>
            <a:endParaRPr sz="2000">
              <a:latin typeface="Arial MT"/>
              <a:cs typeface="Arial MT"/>
            </a:endParaRPr>
          </a:p>
          <a:p>
            <a:pPr marL="355600" marR="504190" indent="-342900">
              <a:lnSpc>
                <a:spcPts val="2210"/>
              </a:lnSpc>
              <a:spcBef>
                <a:spcPts val="1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 the separate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mobile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approach, </a:t>
            </a:r>
            <a:r>
              <a:rPr sz="2200" spc="-5" dirty="0">
                <a:latin typeface="Arial MT"/>
                <a:cs typeface="Arial MT"/>
              </a:rPr>
              <a:t>device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detection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often used to </a:t>
            </a:r>
            <a:r>
              <a:rPr sz="2200" spc="-5" dirty="0">
                <a:latin typeface="Arial MT"/>
                <a:cs typeface="Arial MT"/>
              </a:rPr>
              <a:t>redirect</a:t>
            </a:r>
            <a:r>
              <a:rPr sz="2200" dirty="0">
                <a:latin typeface="Arial MT"/>
                <a:cs typeface="Arial MT"/>
              </a:rPr>
              <a:t> users to </a:t>
            </a:r>
            <a:r>
              <a:rPr sz="2200" spc="-5" dirty="0">
                <a:latin typeface="Arial MT"/>
                <a:cs typeface="Arial MT"/>
              </a:rPr>
              <a:t>mobile</a:t>
            </a:r>
            <a:r>
              <a:rPr sz="2200" dirty="0">
                <a:latin typeface="Arial MT"/>
                <a:cs typeface="Arial MT"/>
              </a:rPr>
              <a:t> 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desktop </a:t>
            </a:r>
            <a:r>
              <a:rPr sz="2200" spc="-5" dirty="0">
                <a:latin typeface="Arial MT"/>
                <a:cs typeface="Arial MT"/>
              </a:rPr>
              <a:t>version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site.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620"/>
              </a:lnSpc>
              <a:spcBef>
                <a:spcPts val="1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Feature</a:t>
            </a:r>
            <a:r>
              <a:rPr sz="2200" spc="-5" dirty="0">
                <a:latin typeface="Arial MT"/>
                <a:cs typeface="Arial MT"/>
              </a:rPr>
              <a:t> detection techniques</a:t>
            </a:r>
            <a:endParaRPr sz="2200">
              <a:latin typeface="Arial MT"/>
              <a:cs typeface="Arial MT"/>
            </a:endParaRPr>
          </a:p>
          <a:p>
            <a:pPr marL="755650" marR="5080" lvl="1" indent="-285750">
              <a:lnSpc>
                <a:spcPct val="79000"/>
              </a:lnSpc>
              <a:spcBef>
                <a:spcPts val="48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Parsing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User-Agent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strings:</a:t>
            </a:r>
            <a:r>
              <a:rPr sz="2000" spc="1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https://deviceatlas.com/blog/user-agent- </a:t>
            </a:r>
            <a:r>
              <a:rPr sz="2000" spc="-54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parsing-how-it-works-and-how-it-can-be-used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JavaScript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testing: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Modernizr</a:t>
            </a:r>
            <a:r>
              <a:rPr sz="2000" spc="-1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https://modernizr.com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resources:</a:t>
            </a:r>
            <a:r>
              <a:rPr sz="2200" spc="2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https://deviceatlas.com/knowledge-base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1407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R</a:t>
            </a:r>
            <a:r>
              <a:rPr sz="4000" spc="-10" dirty="0">
                <a:solidFill>
                  <a:srgbClr val="231F20"/>
                </a:solidFill>
              </a:rPr>
              <a:t>E</a:t>
            </a:r>
            <a:r>
              <a:rPr sz="4000" spc="-5" dirty="0">
                <a:solidFill>
                  <a:srgbClr val="231F20"/>
                </a:solidFill>
              </a:rPr>
              <a:t>S</a:t>
            </a:r>
            <a:r>
              <a:rPr sz="4000" dirty="0">
                <a:solidFill>
                  <a:srgbClr val="231F20"/>
                </a:solidFill>
              </a:rPr>
              <a:t>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782319"/>
            <a:ext cx="8448675" cy="50838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RESS: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Responsive Design </a:t>
            </a:r>
            <a:r>
              <a:rPr sz="2500" dirty="0">
                <a:latin typeface="Arial MT"/>
                <a:cs typeface="Arial MT"/>
              </a:rPr>
              <a:t>+ </a:t>
            </a:r>
            <a:r>
              <a:rPr sz="2500" spc="-5" dirty="0">
                <a:latin typeface="Arial MT"/>
                <a:cs typeface="Arial MT"/>
              </a:rPr>
              <a:t>Server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Side Components</a:t>
            </a:r>
            <a:endParaRPr sz="2500">
              <a:latin typeface="Arial MT"/>
              <a:cs typeface="Arial MT"/>
            </a:endParaRPr>
          </a:p>
          <a:p>
            <a:pPr marL="355600" marR="515620" indent="-342900">
              <a:lnSpc>
                <a:spcPts val="2400"/>
              </a:lnSpc>
              <a:spcBef>
                <a:spcPts val="178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The two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approaches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are </a:t>
            </a:r>
            <a:r>
              <a:rPr sz="2500" spc="-5" dirty="0">
                <a:latin typeface="Arial MT"/>
                <a:cs typeface="Arial MT"/>
              </a:rPr>
              <a:t>not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mutually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exclusive.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Many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sites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combine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techniques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to </a:t>
            </a:r>
            <a:r>
              <a:rPr sz="2500" spc="-5" dirty="0">
                <a:latin typeface="Arial MT"/>
                <a:cs typeface="Arial MT"/>
              </a:rPr>
              <a:t>achieve</a:t>
            </a:r>
            <a:r>
              <a:rPr sz="2500" dirty="0">
                <a:latin typeface="Arial MT"/>
                <a:cs typeface="Arial MT"/>
              </a:rPr>
              <a:t> the </a:t>
            </a:r>
            <a:r>
              <a:rPr sz="2500" spc="-5" dirty="0">
                <a:latin typeface="Arial MT"/>
                <a:cs typeface="Arial MT"/>
              </a:rPr>
              <a:t>best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results.</a:t>
            </a: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ts val="2995"/>
              </a:lnSpc>
              <a:spcBef>
                <a:spcPts val="12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Some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techniques</a:t>
            </a:r>
            <a:endParaRPr sz="2500">
              <a:latin typeface="Arial MT"/>
              <a:cs typeface="Arial MT"/>
            </a:endParaRPr>
          </a:p>
          <a:p>
            <a:pPr marL="755650" marR="5080" lvl="1" indent="-285750">
              <a:lnSpc>
                <a:spcPct val="80700"/>
              </a:lnSpc>
              <a:spcBef>
                <a:spcPts val="50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single </a:t>
            </a:r>
            <a:r>
              <a:rPr sz="2200" dirty="0">
                <a:latin typeface="Arial MT"/>
                <a:cs typeface="Arial MT"/>
              </a:rPr>
              <a:t>set of page </a:t>
            </a:r>
            <a:r>
              <a:rPr sz="2200" spc="-5" dirty="0">
                <a:latin typeface="Arial MT"/>
                <a:cs typeface="Arial MT"/>
              </a:rPr>
              <a:t>templates define </a:t>
            </a:r>
            <a:r>
              <a:rPr sz="2200" dirty="0">
                <a:latin typeface="Arial MT"/>
                <a:cs typeface="Arial MT"/>
              </a:rPr>
              <a:t>an </a:t>
            </a:r>
            <a:r>
              <a:rPr sz="2200" spc="-5" dirty="0">
                <a:latin typeface="Arial MT"/>
                <a:cs typeface="Arial MT"/>
              </a:rPr>
              <a:t>entire </a:t>
            </a:r>
            <a:r>
              <a:rPr sz="2200" spc="-15" dirty="0">
                <a:latin typeface="Arial MT"/>
                <a:cs typeface="Arial MT"/>
              </a:rPr>
              <a:t>Web </a:t>
            </a:r>
            <a:r>
              <a:rPr sz="2200" spc="-5" dirty="0">
                <a:latin typeface="Arial MT"/>
                <a:cs typeface="Arial MT"/>
              </a:rPr>
              <a:t>site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devices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(responsive)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 components </a:t>
            </a:r>
            <a:r>
              <a:rPr sz="2200" spc="-5" dirty="0">
                <a:latin typeface="Arial MT"/>
                <a:cs typeface="Arial MT"/>
              </a:rPr>
              <a:t>within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 </a:t>
            </a:r>
            <a:r>
              <a:rPr sz="2200" spc="-5" dirty="0">
                <a:latin typeface="Arial MT"/>
                <a:cs typeface="Arial MT"/>
              </a:rPr>
              <a:t>site</a:t>
            </a:r>
            <a:r>
              <a:rPr sz="2200" dirty="0">
                <a:latin typeface="Arial MT"/>
                <a:cs typeface="Arial MT"/>
              </a:rPr>
              <a:t> have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device-class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implementations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rendered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server </a:t>
            </a:r>
            <a:r>
              <a:rPr sz="2200" spc="-5" dirty="0">
                <a:latin typeface="Arial MT"/>
                <a:cs typeface="Arial MT"/>
              </a:rPr>
              <a:t>side</a:t>
            </a:r>
            <a:r>
              <a:rPr sz="2200" dirty="0">
                <a:latin typeface="Arial MT"/>
                <a:cs typeface="Arial MT"/>
              </a:rPr>
              <a:t> (server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side </a:t>
            </a:r>
            <a:r>
              <a:rPr sz="2200" dirty="0">
                <a:latin typeface="Arial MT"/>
                <a:cs typeface="Arial MT"/>
              </a:rPr>
              <a:t>components). </a:t>
            </a:r>
            <a:r>
              <a:rPr sz="22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http://www.lukew.com/ff/entry.asp?1392</a:t>
            </a:r>
            <a:endParaRPr sz="2200">
              <a:latin typeface="Arial MT"/>
              <a:cs typeface="Arial MT"/>
            </a:endParaRPr>
          </a:p>
          <a:p>
            <a:pPr marL="755650" marR="220979" lvl="1" indent="-285750">
              <a:lnSpc>
                <a:spcPct val="81400"/>
              </a:lnSpc>
              <a:spcBef>
                <a:spcPts val="44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Arial MT"/>
                <a:cs typeface="Arial MT"/>
              </a:rPr>
              <a:t>Conditional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loading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(adaptive): </a:t>
            </a:r>
            <a:r>
              <a:rPr sz="22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http://christianheilmann.com/2012/12/19/conditional-loading- </a:t>
            </a:r>
            <a:r>
              <a:rPr sz="2200" spc="-6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2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of-resources-with-mediaqueries/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995"/>
              </a:lnSpc>
              <a:spcBef>
                <a:spcPts val="116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Comparison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dirty="0">
                <a:latin typeface="Arial MT"/>
                <a:cs typeface="Arial MT"/>
              </a:rPr>
              <a:t> the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three:</a:t>
            </a:r>
            <a:endParaRPr sz="2500">
              <a:latin typeface="Arial MT"/>
              <a:cs typeface="Arial MT"/>
            </a:endParaRPr>
          </a:p>
          <a:p>
            <a:pPr marL="755650" lvl="1" indent="-285750">
              <a:lnSpc>
                <a:spcPts val="2635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22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http://www.lukew.com/ff/entry.asp?1509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7895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Mobile</a:t>
            </a:r>
            <a:r>
              <a:rPr sz="4000" spc="5" dirty="0">
                <a:solidFill>
                  <a:srgbClr val="231F20"/>
                </a:solidFill>
              </a:rPr>
              <a:t> </a:t>
            </a:r>
            <a:r>
              <a:rPr sz="4000" spc="-15" dirty="0">
                <a:solidFill>
                  <a:srgbClr val="231F20"/>
                </a:solidFill>
              </a:rPr>
              <a:t>Website</a:t>
            </a:r>
            <a:r>
              <a:rPr sz="4000" spc="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Delivery</a:t>
            </a:r>
            <a:r>
              <a:rPr sz="4000" spc="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Strategies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1" y="914037"/>
            <a:ext cx="8352155" cy="405320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spcBef>
                <a:spcPts val="8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Separate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mobile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version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site</a:t>
            </a:r>
            <a:endParaRPr sz="3200" dirty="0">
              <a:latin typeface="Arial MT"/>
              <a:cs typeface="Arial MT"/>
            </a:endParaRPr>
          </a:p>
          <a:p>
            <a:pPr marL="755650" marR="82550" lvl="1" indent="-285750">
              <a:lnSpc>
                <a:spcPct val="1014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Separate mobile </a:t>
            </a:r>
            <a:r>
              <a:rPr sz="2800" spc="-5" dirty="0">
                <a:latin typeface="Arial MT"/>
                <a:cs typeface="Arial MT"/>
              </a:rPr>
              <a:t>site </a:t>
            </a:r>
            <a:r>
              <a:rPr sz="2800" dirty="0">
                <a:latin typeface="Arial MT"/>
                <a:cs typeface="Arial MT"/>
              </a:rPr>
              <a:t>has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own domain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address,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independent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 the main site.</a:t>
            </a:r>
          </a:p>
          <a:p>
            <a:pPr marL="355600" indent="-342900">
              <a:spcBef>
                <a:spcPts val="17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One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Web</a:t>
            </a:r>
            <a:endParaRPr sz="3200" dirty="0">
              <a:latin typeface="Arial MT"/>
              <a:cs typeface="Arial MT"/>
            </a:endParaRPr>
          </a:p>
          <a:p>
            <a:pPr marL="755650" marR="5080" lvl="1" indent="-285750">
              <a:lnSpc>
                <a:spcPct val="99000"/>
              </a:lnSpc>
              <a:spcBef>
                <a:spcPts val="79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One </a:t>
            </a:r>
            <a:r>
              <a:rPr sz="2800" spc="-20" dirty="0">
                <a:latin typeface="Arial MT"/>
                <a:cs typeface="Arial MT"/>
              </a:rPr>
              <a:t>Web </a:t>
            </a:r>
            <a:r>
              <a:rPr sz="2800" dirty="0">
                <a:latin typeface="Arial MT"/>
                <a:cs typeface="Arial MT"/>
              </a:rPr>
              <a:t>means making, as far as is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reasonable, the same information and services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available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users irrespective of the device they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presentations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(UI)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6296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Key</a:t>
            </a:r>
            <a:r>
              <a:rPr sz="4000" spc="-2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Readings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and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Learning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58595"/>
            <a:ext cx="8386445" cy="49542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Approaches summary:</a:t>
            </a:r>
            <a:r>
              <a:rPr sz="2000"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www.thinkwithgoogle.com/marketing- </a:t>
            </a:r>
            <a:r>
              <a:rPr sz="20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resources/experience-design/building-websites-multi-screen-consumer/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390"/>
              </a:lnSpc>
              <a:spcBef>
                <a:spcPts val="1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Responsive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755650" marR="624205" lvl="1" indent="-285750">
              <a:lnSpc>
                <a:spcPct val="78900"/>
              </a:lnSpc>
              <a:spcBef>
                <a:spcPts val="44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http://alistapart.com/article/responsive-web-design</a:t>
            </a:r>
            <a:r>
              <a:rPr spc="-5" dirty="0">
                <a:latin typeface="Arial MT"/>
                <a:cs typeface="Arial MT"/>
                <a:hlinkClick r:id="rId3"/>
              </a:rPr>
              <a:t>:</a:t>
            </a:r>
            <a:r>
              <a:rPr spc="10" dirty="0">
                <a:latin typeface="Arial MT"/>
                <a:cs typeface="Arial MT"/>
                <a:hlinkClick r:id="rId3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original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article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focused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on concepts.</a:t>
            </a:r>
            <a:endParaRPr>
              <a:latin typeface="Arial MT"/>
              <a:cs typeface="Arial MT"/>
            </a:endParaRPr>
          </a:p>
          <a:p>
            <a:pPr marL="755650" marR="1576705" lvl="1" indent="-285750">
              <a:lnSpc>
                <a:spcPct val="78900"/>
              </a:lnSpc>
              <a:spcBef>
                <a:spcPts val="505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Good introduction with more technical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details: </a:t>
            </a:r>
            <a:r>
              <a:rPr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https://msdn.microsoft.com/en-us/magazine/hh653584.aspx</a:t>
            </a:r>
            <a:endParaRPr>
              <a:latin typeface="Arial MT"/>
              <a:cs typeface="Arial MT"/>
            </a:endParaRPr>
          </a:p>
          <a:p>
            <a:pPr marL="755650" marR="1809750" lvl="1" indent="-285750">
              <a:lnSpc>
                <a:spcPct val="789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Media queries:</a:t>
            </a:r>
            <a:r>
              <a:rPr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https://developer.mozilla.org/en- </a:t>
            </a:r>
            <a:r>
              <a:rPr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US/docs/Web/CSS/Media_Queries/Using_media_queries</a:t>
            </a:r>
            <a:endParaRPr>
              <a:latin typeface="Arial MT"/>
              <a:cs typeface="Arial MT"/>
            </a:endParaRPr>
          </a:p>
          <a:p>
            <a:pPr marL="355600" indent="-342900">
              <a:spcBef>
                <a:spcPts val="13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Adaptive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design</a:t>
            </a:r>
            <a:endParaRPr sz="2000">
              <a:latin typeface="Arial MT"/>
              <a:cs typeface="Arial MT"/>
            </a:endParaRPr>
          </a:p>
          <a:p>
            <a:pPr marL="755650" marR="370840" lvl="1" indent="-285750">
              <a:lnSpc>
                <a:spcPct val="78900"/>
              </a:lnSpc>
              <a:spcBef>
                <a:spcPts val="46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www.wired.com/2013/05/the-two-flavors-of-a-one-web-approach- </a:t>
            </a:r>
            <a:r>
              <a:rPr spc="-49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responsive-vs-adaptive/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5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https://deviceatlas.com/blog/7-myths-about-adaptive-web-design-debunked</a:t>
            </a:r>
            <a:endParaRPr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355600" marR="3406140" indent="-342900">
              <a:lnSpc>
                <a:spcPct val="79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RESS: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original</a:t>
            </a:r>
            <a:r>
              <a:rPr sz="2000" spc="-5" dirty="0">
                <a:latin typeface="Arial MT"/>
                <a:cs typeface="Arial MT"/>
              </a:rPr>
              <a:t> article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raising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idea </a:t>
            </a:r>
            <a:r>
              <a:rPr sz="2000" spc="-54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www.lukew.com/ff/entry.asp?1392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Comparison:</a:t>
            </a:r>
            <a:r>
              <a:rPr sz="2000" spc="-3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www.lukew.com/ff/entry.asp?1509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3839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>
                <a:solidFill>
                  <a:srgbClr val="231F20"/>
                </a:solidFill>
              </a:rPr>
              <a:t>Good</a:t>
            </a:r>
            <a:r>
              <a:rPr sz="4000" spc="-9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Resources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pPr marL="38100">
                <a:lnSpc>
                  <a:spcPts val="1425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41" y="959612"/>
            <a:ext cx="8081645" cy="439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Influencers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3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https://ethanmarcotte.com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http://www.lukew.com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http://bradfrost.com</a:t>
            </a:r>
            <a:endParaRPr sz="1500">
              <a:latin typeface="Arial MT"/>
              <a:cs typeface="Arial MT"/>
            </a:endParaRPr>
          </a:p>
          <a:p>
            <a:pPr marL="355600" indent="-342900"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Media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resources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3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https://alistapart.com/topic/responsive-design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www.smashingmagazine.com/category/responsive-web-design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www.smashingmagazine.com/responsive-web-design-guidelines-tutorials/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http://www.hongkiat.com/blog/tag/rwd/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ts val="213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" dirty="0">
                <a:latin typeface="Arial MT"/>
                <a:cs typeface="Arial MT"/>
              </a:rPr>
              <a:t>Tutorials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collection</a:t>
            </a:r>
            <a:endParaRPr>
              <a:latin typeface="Arial MT"/>
              <a:cs typeface="Arial MT"/>
            </a:endParaRPr>
          </a:p>
          <a:p>
            <a:pPr marL="755650" lvl="1" indent="-285750">
              <a:lnSpc>
                <a:spcPts val="1770"/>
              </a:lnSpc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https://developer.mozilla.org/en-US/docs/Web/CSS/Media_Queries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http://www.quirksmode.org/mobile/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https://designwoop.com/responsive-web-design-tutorial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8"/>
              </a:rPr>
              <a:t>http://www.hongkiat.com/blog/responsive-for-mobile-screens/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9"/>
              </a:rPr>
              <a:t>http://www.hongkiat.com/blog/responsive-web-tutorials/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https://developer.mozilla.org/en-US/docs/Web_Development/Responsive_Web_design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0"/>
              </a:rPr>
              <a:t>http://www.youtube.com/playlist?list=PLtNErhYMkHnGh691QvRtMp9jMVzpMenL5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0" y="-194536"/>
            <a:ext cx="2788920" cy="6461760"/>
            <a:chOff x="6263640" y="91440"/>
            <a:chExt cx="2788920" cy="6461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3640" y="533400"/>
              <a:ext cx="2347163" cy="3776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4640" y="1737359"/>
              <a:ext cx="2407919" cy="48158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4744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Separate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Mobile</a:t>
            </a:r>
            <a:r>
              <a:rPr sz="4000" spc="-15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Site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143001" y="959612"/>
            <a:ext cx="7010400" cy="504593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5080" indent="-342900">
              <a:lnSpc>
                <a:spcPct val="78900"/>
              </a:lnSpc>
              <a:spcBef>
                <a:spcPts val="55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Separate mobile site has its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own domain and address,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5" dirty="0">
                <a:latin typeface="Arial MT"/>
                <a:cs typeface="Arial MT"/>
              </a:rPr>
              <a:t> independent from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main site.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  <a:buFont typeface="Arial MT"/>
              <a:buChar char="•"/>
            </a:pPr>
            <a:endParaRPr sz="1600" dirty="0">
              <a:latin typeface="Arial MT"/>
              <a:cs typeface="Arial MT"/>
            </a:endParaRPr>
          </a:p>
          <a:p>
            <a:pPr marL="355600" marR="499745" indent="-342900">
              <a:lnSpc>
                <a:spcPct val="789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 MT"/>
                <a:cs typeface="Arial MT"/>
              </a:rPr>
              <a:t>A </a:t>
            </a:r>
            <a:r>
              <a:rPr spc="-5" dirty="0">
                <a:latin typeface="Arial MT"/>
                <a:cs typeface="Arial MT"/>
              </a:rPr>
              <a:t>separate mobile site can best meet mobile user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experience. Build </a:t>
            </a:r>
            <a:r>
              <a:rPr dirty="0">
                <a:latin typeface="Arial MT"/>
                <a:cs typeface="Arial MT"/>
              </a:rPr>
              <a:t>a </a:t>
            </a:r>
            <a:r>
              <a:rPr spc="-5" dirty="0">
                <a:latin typeface="Arial MT"/>
                <a:cs typeface="Arial MT"/>
              </a:rPr>
              <a:t>separate mobile-optimized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design (or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mobile site)</a:t>
            </a:r>
            <a:r>
              <a:rPr dirty="0">
                <a:latin typeface="Arial MT"/>
                <a:cs typeface="Arial MT"/>
              </a:rPr>
              <a:t> if</a:t>
            </a:r>
            <a:r>
              <a:rPr spc="-5" dirty="0">
                <a:latin typeface="Arial MT"/>
                <a:cs typeface="Arial MT"/>
              </a:rPr>
              <a:t> you can </a:t>
            </a:r>
            <a:r>
              <a:rPr spc="-10" dirty="0">
                <a:latin typeface="Arial MT"/>
                <a:cs typeface="Arial MT"/>
              </a:rPr>
              <a:t>afford</a:t>
            </a:r>
            <a:r>
              <a:rPr spc="-5" dirty="0">
                <a:latin typeface="Arial MT"/>
                <a:cs typeface="Arial MT"/>
              </a:rPr>
              <a:t> it.</a:t>
            </a:r>
            <a:endParaRPr dirty="0">
              <a:latin typeface="Arial MT"/>
              <a:cs typeface="Arial MT"/>
            </a:endParaRPr>
          </a:p>
          <a:p>
            <a:pPr marL="755650" lvl="1" indent="-285750">
              <a:spcBef>
                <a:spcPts val="35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www.nngroup.com/articles/mobile-site-vs-full-site/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ts val="213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Some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examples:</a:t>
            </a:r>
            <a:endParaRPr dirty="0">
              <a:latin typeface="Arial MT"/>
              <a:cs typeface="Arial MT"/>
            </a:endParaRPr>
          </a:p>
          <a:p>
            <a:pPr marL="755650" lvl="1" indent="-285750">
              <a:lnSpc>
                <a:spcPts val="1770"/>
              </a:lnSpc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Wikipedia:</a:t>
            </a:r>
            <a:r>
              <a:rPr sz="1500" spc="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https://en.m.wikipedia.org</a:t>
            </a:r>
            <a:endParaRPr sz="1500" dirty="0">
              <a:latin typeface="Arial MT"/>
              <a:cs typeface="Arial MT"/>
            </a:endParaRPr>
          </a:p>
          <a:p>
            <a:pPr marL="755650" marR="363855" lvl="1" indent="-285750">
              <a:lnSpc>
                <a:spcPts val="1490"/>
              </a:lnSpc>
              <a:spcBef>
                <a:spcPts val="309"/>
              </a:spcBef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Goodwill:</a:t>
            </a:r>
            <a:r>
              <a:rPr sz="150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https://mgwdonate.ging.org</a:t>
            </a:r>
            <a:r>
              <a:rPr sz="1500" spc="1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(used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third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party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service,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like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app)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450" dirty="0">
              <a:latin typeface="Arial MT"/>
              <a:cs typeface="Arial MT"/>
            </a:endParaRPr>
          </a:p>
          <a:p>
            <a:pPr marL="355600" marR="474345" indent="-342900">
              <a:lnSpc>
                <a:spcPts val="1800"/>
              </a:lnSpc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Some companies has moved away from separate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mobile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site, such as</a:t>
            </a:r>
            <a:endParaRPr dirty="0">
              <a:latin typeface="Arial MT"/>
              <a:cs typeface="Arial MT"/>
            </a:endParaRPr>
          </a:p>
          <a:p>
            <a:pPr marL="755650" lvl="1" indent="-285750">
              <a:lnSpc>
                <a:spcPts val="1739"/>
              </a:lnSpc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Costco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(m.costco.com)</a:t>
            </a:r>
            <a:endParaRPr sz="1500" dirty="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spc="-10" dirty="0">
                <a:latin typeface="Arial MT"/>
                <a:cs typeface="Arial MT"/>
              </a:rPr>
              <a:t>Walmart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(mobile.walmart.com)</a:t>
            </a:r>
            <a:endParaRPr sz="1500" dirty="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Ebay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(m.ebay.com)</a:t>
            </a:r>
            <a:endParaRPr sz="1500" dirty="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dirty="0">
                <a:latin typeface="Arial MT"/>
                <a:cs typeface="Arial MT"/>
              </a:rPr>
              <a:t>Newegg: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(m.newegg.com)</a:t>
            </a:r>
            <a:endParaRPr sz="1500" dirty="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Ikea: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m.ikea.com/us (jQuery </a:t>
            </a:r>
            <a:r>
              <a:rPr sz="1500" dirty="0">
                <a:latin typeface="Arial MT"/>
                <a:cs typeface="Arial MT"/>
              </a:rPr>
              <a:t>Mobile)</a:t>
            </a: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dirty="0">
                <a:latin typeface="Arial MT"/>
                <a:cs typeface="Arial MT"/>
              </a:rPr>
              <a:t>Nike: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m.nike.com</a:t>
            </a:r>
            <a:endParaRPr sz="1500" dirty="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Staples: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m.staples.com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1653" y="6564883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2F2F2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24456" y="6001511"/>
            <a:ext cx="5541645" cy="661670"/>
            <a:chOff x="600455" y="6001511"/>
            <a:chExt cx="5541645" cy="6616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5" y="6004559"/>
              <a:ext cx="5541264" cy="6156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5" y="6001511"/>
              <a:ext cx="5410200" cy="6614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700" y="6029979"/>
              <a:ext cx="5448300" cy="5232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58843" y="6039221"/>
            <a:ext cx="5448300" cy="474489"/>
          </a:xfrm>
          <a:prstGeom prst="rect">
            <a:avLst/>
          </a:prstGeom>
          <a:ln w="9525">
            <a:solidFill>
              <a:srgbClr val="B17A45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07010" marR="179070" indent="-60325">
              <a:lnSpc>
                <a:spcPts val="1580"/>
              </a:lnSpc>
              <a:spcBef>
                <a:spcPts val="500"/>
              </a:spcBef>
            </a:pPr>
            <a:r>
              <a:rPr sz="1400" spc="-5" dirty="0">
                <a:latin typeface="Arial MT"/>
                <a:cs typeface="Arial MT"/>
              </a:rPr>
              <a:t>Extended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reading: Why Separate Mobile </a:t>
            </a:r>
            <a:r>
              <a:rPr sz="1400" dirty="0">
                <a:latin typeface="Arial MT"/>
                <a:cs typeface="Arial MT"/>
              </a:rPr>
              <a:t>&amp; </a:t>
            </a:r>
            <a:r>
              <a:rPr sz="1400" spc="-5" dirty="0">
                <a:latin typeface="Arial MT"/>
                <a:cs typeface="Arial MT"/>
              </a:rPr>
              <a:t>Desktop </a:t>
            </a:r>
            <a:r>
              <a:rPr sz="1400" spc="-10" dirty="0">
                <a:latin typeface="Arial MT"/>
                <a:cs typeface="Arial MT"/>
              </a:rPr>
              <a:t>Web</a:t>
            </a:r>
            <a:r>
              <a:rPr sz="1400" spc="-5" dirty="0">
                <a:latin typeface="Arial MT"/>
                <a:cs typeface="Arial MT"/>
              </a:rPr>
              <a:t> Pages?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8"/>
              </a:rPr>
              <a:t>http://www.lukew.com/ff/entry.asp?1390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112267"/>
            <a:ext cx="19488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231F20"/>
                </a:solidFill>
              </a:rPr>
              <a:t>One</a:t>
            </a:r>
            <a:r>
              <a:rPr spc="-90" dirty="0">
                <a:solidFill>
                  <a:srgbClr val="231F20"/>
                </a:solidFill>
              </a:rPr>
              <a:t> </a:t>
            </a:r>
            <a:r>
              <a:rPr spc="-25" dirty="0">
                <a:solidFill>
                  <a:srgbClr val="231F20"/>
                </a:solidFill>
              </a:rPr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3387344"/>
            <a:ext cx="8010525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2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 MT"/>
                <a:cs typeface="Arial MT"/>
              </a:rPr>
              <a:t>One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20" dirty="0">
                <a:latin typeface="Arial MT"/>
                <a:cs typeface="Arial MT"/>
              </a:rPr>
              <a:t>Web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approaches</a:t>
            </a:r>
            <a:endParaRPr sz="2700">
              <a:latin typeface="Arial MT"/>
              <a:cs typeface="Arial MT"/>
            </a:endParaRPr>
          </a:p>
          <a:p>
            <a:pPr marL="755650" lvl="1" indent="-285750">
              <a:lnSpc>
                <a:spcPts val="2860"/>
              </a:lnSpc>
              <a:buChar char="–"/>
              <a:tabLst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Responsive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web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(response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screen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size)</a:t>
            </a:r>
            <a:endParaRPr sz="2400">
              <a:latin typeface="Arial MT"/>
              <a:cs typeface="Arial MT"/>
            </a:endParaRPr>
          </a:p>
          <a:p>
            <a:pPr marL="755650" marR="39370" lvl="1" indent="-285750">
              <a:lnSpc>
                <a:spcPct val="8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 MT"/>
                <a:cs typeface="Arial MT"/>
              </a:rPr>
              <a:t>Adaptive </a:t>
            </a:r>
            <a:r>
              <a:rPr sz="2400" dirty="0">
                <a:latin typeface="Arial MT"/>
                <a:cs typeface="Arial MT"/>
              </a:rPr>
              <a:t>(dynamic serving based on device </a:t>
            </a:r>
            <a:r>
              <a:rPr sz="2400" spc="-5" dirty="0">
                <a:latin typeface="Arial MT"/>
                <a:cs typeface="Arial MT"/>
              </a:rPr>
              <a:t>detection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adaptation)</a:t>
            </a:r>
            <a:endParaRPr sz="2400">
              <a:latin typeface="Arial MT"/>
              <a:cs typeface="Arial MT"/>
            </a:endParaRPr>
          </a:p>
          <a:p>
            <a:pPr marL="755650" marR="5080" lvl="1" indent="-285750">
              <a:lnSpc>
                <a:spcPct val="79200"/>
              </a:lnSpc>
              <a:spcBef>
                <a:spcPts val="62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Hybrid: </a:t>
            </a:r>
            <a:r>
              <a:rPr sz="2400" spc="-5" dirty="0">
                <a:latin typeface="Arial MT"/>
                <a:cs typeface="Arial MT"/>
              </a:rPr>
              <a:t>RESS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i="1" dirty="0">
                <a:latin typeface="Arial"/>
                <a:cs typeface="Arial"/>
              </a:rPr>
              <a:t>Responsive Design + </a:t>
            </a:r>
            <a:r>
              <a:rPr sz="2400" i="1" spc="-5" dirty="0">
                <a:latin typeface="Arial"/>
                <a:cs typeface="Arial"/>
              </a:rPr>
              <a:t>Server Side </a:t>
            </a:r>
            <a:r>
              <a:rPr sz="2400" i="1" dirty="0">
                <a:latin typeface="Arial"/>
                <a:cs typeface="Arial"/>
              </a:rPr>
              <a:t> Components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7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400" u="sng" spc="-1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http://www.lukew.com/ff/entry.asp?1392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5620800"/>
            <a:ext cx="8305800" cy="890437"/>
          </a:xfrm>
          <a:prstGeom prst="rect">
            <a:avLst/>
          </a:prstGeom>
          <a:solidFill>
            <a:srgbClr val="FFFFFF"/>
          </a:solidFill>
          <a:ln w="25400">
            <a:solidFill>
              <a:srgbClr val="E198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ts val="1645"/>
              </a:lnSpc>
              <a:spcBef>
                <a:spcPts val="350"/>
              </a:spcBef>
            </a:pPr>
            <a:r>
              <a:rPr sz="1400" spc="-5" dirty="0">
                <a:latin typeface="Arial MT"/>
                <a:cs typeface="Arial MT"/>
              </a:rPr>
              <a:t>Key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readings:</a:t>
            </a:r>
            <a:endParaRPr sz="1400">
              <a:latin typeface="Arial MT"/>
              <a:cs typeface="Arial MT"/>
            </a:endParaRPr>
          </a:p>
          <a:p>
            <a:pPr marL="377190" marR="400685" indent="-285750">
              <a:lnSpc>
                <a:spcPts val="1700"/>
              </a:lnSpc>
              <a:buChar char="•"/>
              <a:tabLst>
                <a:tab pos="376555" algn="l"/>
                <a:tab pos="377190" algn="l"/>
              </a:tabLst>
            </a:pPr>
            <a:r>
              <a:rPr sz="1400" spc="-5" dirty="0">
                <a:latin typeface="Arial MT"/>
                <a:cs typeface="Arial MT"/>
              </a:rPr>
              <a:t>Design for multi-screen experiences</a:t>
            </a:r>
            <a:r>
              <a:rPr sz="1400" spc="-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www.thinkwithgoogle.com/articles/building-websites- </a:t>
            </a:r>
            <a:r>
              <a:rPr sz="1400" spc="-37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4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multi-screen-consumer.html</a:t>
            </a:r>
            <a:endParaRPr sz="1400">
              <a:latin typeface="Arial MT"/>
              <a:cs typeface="Arial MT"/>
            </a:endParaRPr>
          </a:p>
          <a:p>
            <a:pPr marL="377190" indent="-285750">
              <a:lnSpc>
                <a:spcPts val="1650"/>
              </a:lnSpc>
              <a:buClr>
                <a:srgbClr val="000000"/>
              </a:buClr>
              <a:buChar char="•"/>
              <a:tabLst>
                <a:tab pos="376555" algn="l"/>
                <a:tab pos="377190" algn="l"/>
              </a:tabLst>
            </a:pP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www.wired.com/2013/05/the-two-flavors-of-a-one-web-approach-responsive-vs-adaptive/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2300" y="836504"/>
            <a:ext cx="8483600" cy="2457450"/>
            <a:chOff x="368300" y="836504"/>
            <a:chExt cx="8483600" cy="2457450"/>
          </a:xfrm>
        </p:grpSpPr>
        <p:sp>
          <p:nvSpPr>
            <p:cNvPr id="6" name="object 6"/>
            <p:cNvSpPr/>
            <p:nvPr/>
          </p:nvSpPr>
          <p:spPr>
            <a:xfrm>
              <a:off x="381000" y="849204"/>
              <a:ext cx="8458200" cy="2432050"/>
            </a:xfrm>
            <a:custGeom>
              <a:avLst/>
              <a:gdLst/>
              <a:ahLst/>
              <a:cxnLst/>
              <a:rect l="l" t="t" r="r" b="b"/>
              <a:pathLst>
                <a:path w="8458200" h="2432050">
                  <a:moveTo>
                    <a:pt x="8458200" y="0"/>
                  </a:moveTo>
                  <a:lnTo>
                    <a:pt x="0" y="0"/>
                  </a:lnTo>
                  <a:lnTo>
                    <a:pt x="0" y="2431435"/>
                  </a:lnTo>
                  <a:lnTo>
                    <a:pt x="8458200" y="2431435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849204"/>
              <a:ext cx="8458200" cy="2432050"/>
            </a:xfrm>
            <a:custGeom>
              <a:avLst/>
              <a:gdLst/>
              <a:ahLst/>
              <a:cxnLst/>
              <a:rect l="l" t="t" r="r" b="b"/>
              <a:pathLst>
                <a:path w="8458200" h="2432050">
                  <a:moveTo>
                    <a:pt x="0" y="0"/>
                  </a:moveTo>
                  <a:lnTo>
                    <a:pt x="8458200" y="0"/>
                  </a:lnTo>
                  <a:lnTo>
                    <a:pt x="8458200" y="2431435"/>
                  </a:lnTo>
                  <a:lnTo>
                    <a:pt x="0" y="243143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19C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83741" y="883411"/>
            <a:ext cx="8155305" cy="23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Quotes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from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www.w3.org/TR/mobile-bp/#OneWeb</a:t>
            </a:r>
            <a:endParaRPr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>
              <a:latin typeface="Arial MT"/>
              <a:cs typeface="Arial MT"/>
            </a:endParaRPr>
          </a:p>
          <a:p>
            <a:pPr marL="298450" marR="246379" indent="-285750">
              <a:lnSpc>
                <a:spcPct val="99400"/>
              </a:lnSpc>
              <a:spcBef>
                <a:spcPts val="5"/>
              </a:spcBef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Arial MT"/>
                <a:cs typeface="Arial MT"/>
              </a:rPr>
              <a:t>One </a:t>
            </a:r>
            <a:r>
              <a:rPr sz="1600" spc="-15" dirty="0">
                <a:latin typeface="Arial MT"/>
                <a:cs typeface="Arial MT"/>
              </a:rPr>
              <a:t>Web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making,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reasonable,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services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available</a:t>
            </a:r>
            <a:r>
              <a:rPr sz="1600" dirty="0">
                <a:latin typeface="Arial MT"/>
                <a:cs typeface="Arial MT"/>
              </a:rPr>
              <a:t> 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irrespective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device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using,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 </a:t>
            </a:r>
            <a:r>
              <a:rPr sz="1600" spc="-5" dirty="0">
                <a:latin typeface="Arial MT"/>
                <a:cs typeface="Arial MT"/>
              </a:rPr>
              <a:t> presentations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(UI)</a:t>
            </a:r>
            <a:endParaRPr sz="1600">
              <a:latin typeface="Arial MT"/>
              <a:cs typeface="Arial MT"/>
            </a:endParaRPr>
          </a:p>
          <a:p>
            <a:pPr marL="298450" indent="-285750">
              <a:lnSpc>
                <a:spcPts val="1895"/>
              </a:lnSpc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Arial MT"/>
                <a:cs typeface="Arial MT"/>
              </a:rPr>
              <a:t>It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does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available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exactly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across</a:t>
            </a:r>
            <a:endParaRPr sz="1600">
              <a:latin typeface="Arial MT"/>
              <a:cs typeface="Arial MT"/>
            </a:endParaRPr>
          </a:p>
          <a:p>
            <a:pPr marL="298450">
              <a:lnSpc>
                <a:spcPts val="191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devices.</a:t>
            </a:r>
            <a:endParaRPr sz="1600">
              <a:latin typeface="Arial MT"/>
              <a:cs typeface="Arial MT"/>
            </a:endParaRPr>
          </a:p>
          <a:p>
            <a:pPr marL="298450" marR="273685" indent="-285750">
              <a:lnSpc>
                <a:spcPts val="1920"/>
              </a:lnSpc>
              <a:spcBef>
                <a:spcPts val="50"/>
              </a:spcBef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context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mobile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device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capability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variations,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bandwidth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issues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mobile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capabilities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affect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representation.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5579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Responsive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spc="-25" dirty="0">
                <a:solidFill>
                  <a:srgbClr val="231F20"/>
                </a:solidFill>
              </a:rPr>
              <a:t>Web</a:t>
            </a:r>
            <a:r>
              <a:rPr sz="4000" spc="-20" dirty="0">
                <a:solidFill>
                  <a:srgbClr val="231F20"/>
                </a:solidFill>
              </a:rPr>
              <a:t> </a:t>
            </a:r>
            <a:r>
              <a:rPr sz="4000" spc="-5" dirty="0">
                <a:solidFill>
                  <a:srgbClr val="231F20"/>
                </a:solidFill>
              </a:rPr>
              <a:t>Design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1179" y="4648200"/>
            <a:ext cx="3456119" cy="18097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26919" y="1045464"/>
            <a:ext cx="8089900" cy="1487805"/>
            <a:chOff x="502919" y="1045463"/>
            <a:chExt cx="8089900" cy="1487805"/>
          </a:xfrm>
        </p:grpSpPr>
        <p:sp>
          <p:nvSpPr>
            <p:cNvPr id="5" name="object 5"/>
            <p:cNvSpPr/>
            <p:nvPr/>
          </p:nvSpPr>
          <p:spPr>
            <a:xfrm>
              <a:off x="571499" y="1083871"/>
              <a:ext cx="7962900" cy="1323975"/>
            </a:xfrm>
            <a:custGeom>
              <a:avLst/>
              <a:gdLst/>
              <a:ahLst/>
              <a:cxnLst/>
              <a:rect l="l" t="t" r="r" b="b"/>
              <a:pathLst>
                <a:path w="7962900" h="1323975">
                  <a:moveTo>
                    <a:pt x="7962900" y="0"/>
                  </a:moveTo>
                  <a:lnTo>
                    <a:pt x="0" y="0"/>
                  </a:lnTo>
                  <a:lnTo>
                    <a:pt x="0" y="1323439"/>
                  </a:lnTo>
                  <a:lnTo>
                    <a:pt x="7962900" y="1323439"/>
                  </a:lnTo>
                  <a:lnTo>
                    <a:pt x="796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1083871"/>
              <a:ext cx="7962900" cy="1323975"/>
            </a:xfrm>
            <a:custGeom>
              <a:avLst/>
              <a:gdLst/>
              <a:ahLst/>
              <a:cxnLst/>
              <a:rect l="l" t="t" r="r" b="b"/>
              <a:pathLst>
                <a:path w="7962900" h="1323975">
                  <a:moveTo>
                    <a:pt x="0" y="0"/>
                  </a:moveTo>
                  <a:lnTo>
                    <a:pt x="7962900" y="0"/>
                  </a:lnTo>
                  <a:lnTo>
                    <a:pt x="7962900" y="1323439"/>
                  </a:lnTo>
                  <a:lnTo>
                    <a:pt x="0" y="132343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530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" y="1045463"/>
              <a:ext cx="8077200" cy="573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19" y="1350263"/>
              <a:ext cx="8089392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19" y="1655063"/>
              <a:ext cx="7808976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" y="1959863"/>
              <a:ext cx="5873496" cy="5730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31340" y="1104900"/>
            <a:ext cx="8173720" cy="4190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4620"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Responsive </a:t>
            </a:r>
            <a:r>
              <a:rPr sz="2000" spc="-15" dirty="0">
                <a:latin typeface="Arial MT"/>
                <a:cs typeface="Arial MT"/>
              </a:rPr>
              <a:t>Web </a:t>
            </a:r>
            <a:r>
              <a:rPr sz="2000" dirty="0">
                <a:latin typeface="Arial MT"/>
                <a:cs typeface="Arial MT"/>
              </a:rPr>
              <a:t>Design </a:t>
            </a:r>
            <a:r>
              <a:rPr sz="2000" spc="-10" dirty="0">
                <a:latin typeface="Arial MT"/>
                <a:cs typeface="Arial MT"/>
              </a:rPr>
              <a:t>(RWD) </a:t>
            </a:r>
            <a:r>
              <a:rPr sz="2000" dirty="0">
                <a:latin typeface="Arial MT"/>
                <a:cs typeface="Arial MT"/>
              </a:rPr>
              <a:t>is a </a:t>
            </a:r>
            <a:r>
              <a:rPr sz="2000" spc="-15" dirty="0">
                <a:latin typeface="Arial MT"/>
                <a:cs typeface="Arial MT"/>
              </a:rPr>
              <a:t>Web </a:t>
            </a:r>
            <a:r>
              <a:rPr sz="2000" dirty="0">
                <a:latin typeface="Arial MT"/>
                <a:cs typeface="Arial MT"/>
              </a:rPr>
              <a:t>design </a:t>
            </a:r>
            <a:r>
              <a:rPr sz="2000" spc="-5" dirty="0">
                <a:latin typeface="Arial MT"/>
                <a:cs typeface="Arial MT"/>
              </a:rPr>
              <a:t>approach </a:t>
            </a:r>
            <a:r>
              <a:rPr sz="2000" dirty="0">
                <a:latin typeface="Arial MT"/>
                <a:cs typeface="Arial MT"/>
              </a:rPr>
              <a:t>aimed at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crafting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optimal</a:t>
            </a:r>
            <a:r>
              <a:rPr sz="2000" dirty="0">
                <a:latin typeface="Arial MT"/>
                <a:cs typeface="Arial MT"/>
              </a:rPr>
              <a:t> viewing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navigation with a minimum of resizing, panning, and scrolling,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across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range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screen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devices.</a:t>
            </a:r>
            <a:endParaRPr sz="2000">
              <a:latin typeface="Arial MT"/>
              <a:cs typeface="Arial MT"/>
            </a:endParaRPr>
          </a:p>
          <a:p>
            <a:pPr>
              <a:spcBef>
                <a:spcPts val="30"/>
              </a:spcBef>
            </a:pPr>
            <a:endParaRPr sz="2500">
              <a:latin typeface="Arial MT"/>
              <a:cs typeface="Arial MT"/>
            </a:endParaRPr>
          </a:p>
          <a:p>
            <a:pPr marL="355600" marR="5080" indent="-342900">
              <a:lnSpc>
                <a:spcPct val="795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Ethan</a:t>
            </a:r>
            <a:r>
              <a:rPr sz="2200" dirty="0">
                <a:latin typeface="Arial MT"/>
                <a:cs typeface="Arial MT"/>
              </a:rPr>
              <a:t> Marcotte </a:t>
            </a:r>
            <a:r>
              <a:rPr sz="2200" spc="-5" dirty="0">
                <a:latin typeface="Arial MT"/>
                <a:cs typeface="Arial MT"/>
              </a:rPr>
              <a:t>coined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term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responsive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web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dirty="0">
                <a:latin typeface="Arial MT"/>
                <a:cs typeface="Arial MT"/>
              </a:rPr>
              <a:t> and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fluid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grid/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flexible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images/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queries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2010 </a:t>
            </a:r>
            <a:r>
              <a:rPr sz="2200" spc="-5" dirty="0">
                <a:latin typeface="Arial MT"/>
                <a:cs typeface="Arial MT"/>
              </a:rPr>
              <a:t>article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List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Apart</a:t>
            </a:r>
            <a:endParaRPr sz="2200">
              <a:latin typeface="Arial MT"/>
              <a:cs typeface="Arial MT"/>
            </a:endParaRPr>
          </a:p>
          <a:p>
            <a:pPr marL="469900">
              <a:spcBef>
                <a:spcPts val="55"/>
              </a:spcBef>
              <a:tabLst>
                <a:tab pos="75501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http://alistapart.com/article/responsive-web-design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119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Basic principles</a:t>
            </a:r>
            <a:r>
              <a:rPr sz="2200" dirty="0">
                <a:latin typeface="Arial MT"/>
                <a:cs typeface="Arial MT"/>
              </a:rPr>
              <a:t> and</a:t>
            </a:r>
            <a:r>
              <a:rPr sz="2200" spc="-5" dirty="0">
                <a:latin typeface="Arial MT"/>
                <a:cs typeface="Arial MT"/>
              </a:rPr>
              <a:t> practices</a:t>
            </a:r>
            <a:endParaRPr sz="2200">
              <a:latin typeface="Arial MT"/>
              <a:cs typeface="Arial MT"/>
            </a:endParaRPr>
          </a:p>
          <a:p>
            <a:pPr marL="984250" lvl="1" indent="-514350">
              <a:spcBef>
                <a:spcPts val="5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2000" dirty="0">
                <a:latin typeface="Arial MT"/>
                <a:cs typeface="Arial MT"/>
              </a:rPr>
              <a:t>Fluid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horizontal </a:t>
            </a:r>
            <a:r>
              <a:rPr sz="2000" dirty="0">
                <a:latin typeface="Arial MT"/>
                <a:cs typeface="Arial MT"/>
              </a:rPr>
              <a:t>scrolling</a:t>
            </a:r>
            <a:endParaRPr sz="2000">
              <a:latin typeface="Arial MT"/>
              <a:cs typeface="Arial MT"/>
            </a:endParaRPr>
          </a:p>
          <a:p>
            <a:pPr marL="984250" lvl="1" indent="-514350">
              <a:buAutoNum type="arabicPeriod"/>
              <a:tabLst>
                <a:tab pos="983615" algn="l"/>
                <a:tab pos="984250" algn="l"/>
              </a:tabLst>
            </a:pPr>
            <a:r>
              <a:rPr sz="2000" spc="-5" dirty="0">
                <a:latin typeface="Arial MT"/>
                <a:cs typeface="Arial MT"/>
              </a:rPr>
              <a:t>Adaptive/flexible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</a:t>
            </a:r>
            <a:endParaRPr sz="2000">
              <a:latin typeface="Arial MT"/>
              <a:cs typeface="Arial MT"/>
            </a:endParaRPr>
          </a:p>
          <a:p>
            <a:pPr marL="984250" lvl="1" indent="-514350">
              <a:buAutoNum type="arabicPeriod"/>
              <a:tabLst>
                <a:tab pos="983615" algn="l"/>
                <a:tab pos="984250" algn="l"/>
              </a:tabLst>
            </a:pPr>
            <a:r>
              <a:rPr sz="2000" dirty="0">
                <a:latin typeface="Arial MT"/>
                <a:cs typeface="Arial MT"/>
              </a:rPr>
              <a:t>Media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query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59863" y="5446776"/>
            <a:ext cx="4907280" cy="881380"/>
            <a:chOff x="435863" y="5446776"/>
            <a:chExt cx="4907280" cy="88138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055" y="5449824"/>
              <a:ext cx="4895088" cy="832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63" y="5446776"/>
              <a:ext cx="4507992" cy="880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5299" y="5476047"/>
              <a:ext cx="4800600" cy="7386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019300" y="5476047"/>
            <a:ext cx="4800600" cy="684098"/>
          </a:xfrm>
          <a:prstGeom prst="rect">
            <a:avLst/>
          </a:prstGeom>
          <a:ln w="9525">
            <a:solidFill>
              <a:srgbClr val="AE9979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1440" marR="492759">
              <a:lnSpc>
                <a:spcPct val="97900"/>
              </a:lnSpc>
              <a:spcBef>
                <a:spcPts val="395"/>
              </a:spcBef>
            </a:pPr>
            <a:r>
              <a:rPr sz="1400" spc="-5" dirty="0">
                <a:latin typeface="Arial MT"/>
                <a:cs typeface="Arial MT"/>
              </a:rPr>
              <a:t>Some interesting infographics about </a:t>
            </a:r>
            <a:r>
              <a:rPr sz="1400" spc="-10" dirty="0">
                <a:latin typeface="Arial MT"/>
                <a:cs typeface="Arial MT"/>
              </a:rPr>
              <a:t>RWD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4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11"/>
              </a:rPr>
              <a:t>www.webfx.com/blog/web-design/infographics- </a:t>
            </a:r>
            <a:r>
              <a:rPr sz="1400" spc="-37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4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learn-responsive-web-design/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80" y="82803"/>
            <a:ext cx="2256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Examples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1" y="959611"/>
            <a:ext cx="260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Responsive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examples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0" y="1238503"/>
            <a:ext cx="3905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http://kennesaw.edu</a:t>
            </a:r>
            <a:endParaRPr sz="1500">
              <a:latin typeface="Arial MT"/>
              <a:cs typeface="Arial MT"/>
            </a:endParaRPr>
          </a:p>
          <a:p>
            <a:pPr marL="298450" indent="-285750"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https://cobbcounty.org</a:t>
            </a:r>
            <a:endParaRPr sz="1500">
              <a:latin typeface="Arial MT"/>
              <a:cs typeface="Arial MT"/>
            </a:endParaRPr>
          </a:p>
          <a:p>
            <a:pPr marL="298450" indent="-285750"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http://mashable.com</a:t>
            </a:r>
            <a:endParaRPr sz="1500">
              <a:latin typeface="Arial MT"/>
              <a:cs typeface="Arial MT"/>
            </a:endParaRPr>
          </a:p>
          <a:p>
            <a:pPr marL="298450" indent="-285750">
              <a:buClr>
                <a:srgbClr val="000000"/>
              </a:buClr>
              <a:buChar char="–"/>
              <a:tabLst>
                <a:tab pos="297815" algn="l"/>
                <a:tab pos="2984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http://mediaqueri.es</a:t>
            </a:r>
            <a:r>
              <a:rPr sz="1500" spc="-20" dirty="0">
                <a:solidFill>
                  <a:srgbClr val="6B9F25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500" dirty="0">
                <a:latin typeface="Arial MT"/>
                <a:cs typeface="Arial MT"/>
              </a:rPr>
              <a:t>(more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here)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1" y="5251196"/>
            <a:ext cx="826579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 MT"/>
                <a:cs typeface="Arial MT"/>
              </a:rPr>
              <a:t>Non-responsive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examples</a:t>
            </a:r>
            <a:endParaRPr>
              <a:latin typeface="Arial MT"/>
              <a:cs typeface="Arial MT"/>
            </a:endParaRPr>
          </a:p>
          <a:p>
            <a:pPr marL="755650" lvl="1" indent="-285750">
              <a:spcBef>
                <a:spcPts val="60"/>
              </a:spcBef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15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www.weather.gov</a:t>
            </a:r>
            <a:r>
              <a:rPr sz="1500" spc="-15" dirty="0">
                <a:solidFill>
                  <a:srgbClr val="6B9F25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1500" dirty="0">
                <a:latin typeface="Arial MT"/>
                <a:cs typeface="Arial MT"/>
              </a:rPr>
              <a:t>(not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mobile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friendly)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lr>
                <a:srgbClr val="000000"/>
              </a:buClr>
              <a:buChar char="–"/>
              <a:tabLst>
                <a:tab pos="755015" algn="l"/>
                <a:tab pos="755650" algn="l"/>
              </a:tabLst>
            </a:pP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6"/>
              </a:rPr>
              <a:t>http://yahoo.com</a:t>
            </a:r>
            <a:r>
              <a:rPr sz="1500" spc="-10" dirty="0">
                <a:solidFill>
                  <a:srgbClr val="6B9F25"/>
                </a:solidFill>
                <a:latin typeface="Arial MT"/>
                <a:cs typeface="Arial MT"/>
                <a:hlinkClick r:id="rId6"/>
              </a:rPr>
              <a:t> </a:t>
            </a:r>
            <a:r>
              <a:rPr sz="1500" spc="-5" dirty="0">
                <a:latin typeface="Arial MT"/>
                <a:cs typeface="Arial MT"/>
              </a:rPr>
              <a:t>(adaptive </a:t>
            </a:r>
            <a:r>
              <a:rPr sz="1500" dirty="0">
                <a:latin typeface="Arial MT"/>
                <a:cs typeface="Arial MT"/>
              </a:rPr>
              <a:t>but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responsive)</a:t>
            </a:r>
            <a:endParaRPr sz="15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1500" spc="-5" dirty="0">
                <a:latin typeface="Arial MT"/>
                <a:cs typeface="Arial MT"/>
              </a:rPr>
              <a:t>See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more:</a:t>
            </a:r>
            <a:r>
              <a:rPr sz="1500" spc="65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7"/>
              </a:rPr>
              <a:t>http://cubicle-h.blogspot.com/2018/08/website-mobile-friendliness-testing.html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25897" y="201168"/>
            <a:ext cx="4383405" cy="1003300"/>
            <a:chOff x="4501896" y="201168"/>
            <a:chExt cx="4383405" cy="1003300"/>
          </a:xfrm>
        </p:grpSpPr>
        <p:pic>
          <p:nvPicPr>
            <p:cNvPr id="7" name="object 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6280" y="210312"/>
              <a:ext cx="4358639" cy="9235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1896" y="201168"/>
              <a:ext cx="4343400" cy="10027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0" y="238036"/>
              <a:ext cx="4267200" cy="8309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96000" y="238037"/>
            <a:ext cx="4267200" cy="548227"/>
          </a:xfrm>
          <a:prstGeom prst="rect">
            <a:avLst/>
          </a:prstGeom>
          <a:ln w="9525">
            <a:solidFill>
              <a:srgbClr val="B17A4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2451735">
              <a:spcBef>
                <a:spcPts val="5"/>
              </a:spcBef>
            </a:pPr>
            <a:r>
              <a:rPr sz="1600" u="sng" spc="-10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responsinator.com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46384" y="1310639"/>
            <a:ext cx="8210550" cy="3780154"/>
            <a:chOff x="522384" y="1310639"/>
            <a:chExt cx="8210550" cy="3780154"/>
          </a:xfrm>
        </p:grpSpPr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384" y="2286000"/>
              <a:ext cx="8023031" cy="28044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7279" y="1310639"/>
              <a:ext cx="3825239" cy="14874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88991" y="1347215"/>
              <a:ext cx="3837432" cy="8900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3000" y="1338267"/>
              <a:ext cx="3733800" cy="8454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48237" y="1333512"/>
              <a:ext cx="3743325" cy="1327150"/>
            </a:xfrm>
            <a:custGeom>
              <a:avLst/>
              <a:gdLst/>
              <a:ahLst/>
              <a:cxnLst/>
              <a:rect l="l" t="t" r="r" b="b"/>
              <a:pathLst>
                <a:path w="3743325" h="1327150">
                  <a:moveTo>
                    <a:pt x="3743325" y="2133"/>
                  </a:moveTo>
                  <a:lnTo>
                    <a:pt x="3741191" y="0"/>
                  </a:lnTo>
                  <a:lnTo>
                    <a:pt x="3733800" y="0"/>
                  </a:lnTo>
                  <a:lnTo>
                    <a:pt x="3733800" y="9525"/>
                  </a:lnTo>
                  <a:lnTo>
                    <a:pt x="3733800" y="845451"/>
                  </a:lnTo>
                  <a:lnTo>
                    <a:pt x="689533" y="845451"/>
                  </a:lnTo>
                  <a:lnTo>
                    <a:pt x="686981" y="843445"/>
                  </a:lnTo>
                  <a:lnTo>
                    <a:pt x="685393" y="845451"/>
                  </a:lnTo>
                  <a:lnTo>
                    <a:pt x="9525" y="845451"/>
                  </a:lnTo>
                  <a:lnTo>
                    <a:pt x="9525" y="9525"/>
                  </a:lnTo>
                  <a:lnTo>
                    <a:pt x="3733800" y="9525"/>
                  </a:lnTo>
                  <a:lnTo>
                    <a:pt x="3733800" y="0"/>
                  </a:lnTo>
                  <a:lnTo>
                    <a:pt x="2120" y="0"/>
                  </a:lnTo>
                  <a:lnTo>
                    <a:pt x="0" y="2133"/>
                  </a:lnTo>
                  <a:lnTo>
                    <a:pt x="0" y="852855"/>
                  </a:lnTo>
                  <a:lnTo>
                    <a:pt x="2120" y="854976"/>
                  </a:lnTo>
                  <a:lnTo>
                    <a:pt x="677913" y="854976"/>
                  </a:lnTo>
                  <a:lnTo>
                    <a:pt x="356793" y="1263789"/>
                  </a:lnTo>
                  <a:lnTo>
                    <a:pt x="330581" y="1243190"/>
                  </a:lnTo>
                  <a:lnTo>
                    <a:pt x="313474" y="1326654"/>
                  </a:lnTo>
                  <a:lnTo>
                    <a:pt x="390499" y="1290269"/>
                  </a:lnTo>
                  <a:lnTo>
                    <a:pt x="376999" y="1279652"/>
                  </a:lnTo>
                  <a:lnTo>
                    <a:pt x="364286" y="1269669"/>
                  </a:lnTo>
                  <a:lnTo>
                    <a:pt x="690029" y="854976"/>
                  </a:lnTo>
                  <a:lnTo>
                    <a:pt x="3741191" y="854976"/>
                  </a:lnTo>
                  <a:lnTo>
                    <a:pt x="3743325" y="852855"/>
                  </a:lnTo>
                  <a:lnTo>
                    <a:pt x="3743325" y="850214"/>
                  </a:lnTo>
                  <a:lnTo>
                    <a:pt x="3743325" y="845451"/>
                  </a:lnTo>
                  <a:lnTo>
                    <a:pt x="3743325" y="9525"/>
                  </a:lnTo>
                  <a:lnTo>
                    <a:pt x="3743325" y="4762"/>
                  </a:lnTo>
                  <a:lnTo>
                    <a:pt x="3743325" y="2133"/>
                  </a:lnTo>
                  <a:close/>
                </a:path>
              </a:pathLst>
            </a:custGeom>
            <a:solidFill>
              <a:srgbClr val="AE9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477000" y="1338268"/>
            <a:ext cx="3733800" cy="733021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90805" marR="160020">
              <a:lnSpc>
                <a:spcPct val="88700"/>
              </a:lnSpc>
              <a:spcBef>
                <a:spcPts val="910"/>
              </a:spcBef>
            </a:pPr>
            <a:r>
              <a:rPr sz="1500" spc="-5" dirty="0">
                <a:latin typeface="Arial MT"/>
                <a:cs typeface="Arial MT"/>
              </a:rPr>
              <a:t>See the </a:t>
            </a:r>
            <a:r>
              <a:rPr sz="1500" dirty="0">
                <a:latin typeface="Arial MT"/>
                <a:cs typeface="Arial MT"/>
              </a:rPr>
              <a:t>webpage layout and </a:t>
            </a:r>
            <a:r>
              <a:rPr sz="1500" spc="-5" dirty="0">
                <a:latin typeface="Arial MT"/>
                <a:cs typeface="Arial MT"/>
              </a:rPr>
              <a:t>content </a:t>
            </a:r>
            <a:r>
              <a:rPr sz="1500" dirty="0">
                <a:latin typeface="Arial MT"/>
                <a:cs typeface="Arial MT"/>
              </a:rPr>
              <a:t> changes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page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width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changes.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example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from </a:t>
            </a:r>
            <a:r>
              <a:rPr sz="15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https://mediaqueri.es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2792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Fluid</a:t>
            </a:r>
            <a:r>
              <a:rPr sz="4000" spc="-90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Layout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1" y="948435"/>
            <a:ext cx="8188959" cy="499534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4000500" indent="-342900">
              <a:lnSpc>
                <a:spcPct val="794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Fluid layout,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practice</a:t>
            </a:r>
            <a:r>
              <a:rPr sz="2200" dirty="0">
                <a:latin typeface="Arial MT"/>
                <a:cs typeface="Arial MT"/>
              </a:rPr>
              <a:t> 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building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layout </a:t>
            </a:r>
            <a:r>
              <a:rPr sz="2200" dirty="0">
                <a:latin typeface="Arial MT"/>
                <a:cs typeface="Arial MT"/>
              </a:rPr>
              <a:t>of a </a:t>
            </a:r>
            <a:r>
              <a:rPr sz="2200" spc="-5" dirty="0">
                <a:latin typeface="Arial MT"/>
                <a:cs typeface="Arial MT"/>
              </a:rPr>
              <a:t>website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capable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6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dynamically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resizing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 </a:t>
            </a:r>
            <a:r>
              <a:rPr sz="2200" spc="-5" dirty="0">
                <a:latin typeface="Arial MT"/>
                <a:cs typeface="Arial MT"/>
              </a:rPr>
              <a:t>width.</a:t>
            </a:r>
            <a:endParaRPr sz="2200">
              <a:latin typeface="Arial MT"/>
              <a:cs typeface="Arial MT"/>
            </a:endParaRPr>
          </a:p>
          <a:p>
            <a:pPr marL="755650" marR="4181475" lvl="1" indent="-285750">
              <a:lnSpc>
                <a:spcPct val="79500"/>
              </a:lnSpc>
              <a:spcBef>
                <a:spcPts val="5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using </a:t>
            </a:r>
            <a:r>
              <a:rPr sz="2000" spc="-5" dirty="0">
                <a:latin typeface="Arial MT"/>
                <a:cs typeface="Arial MT"/>
              </a:rPr>
              <a:t>relative length units,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most commonly percentages </a:t>
            </a:r>
            <a:r>
              <a:rPr sz="2000" spc="-5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units.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width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%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margin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padding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%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620"/>
              </a:lnSpc>
              <a:spcBef>
                <a:spcPts val="1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Formula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lnSpc>
                <a:spcPts val="2380"/>
              </a:lnSpc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(%)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target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/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context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(parent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size)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79100"/>
              </a:lnSpc>
              <a:spcBef>
                <a:spcPts val="1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This may not </a:t>
            </a:r>
            <a:r>
              <a:rPr sz="2200" spc="-5" dirty="0">
                <a:latin typeface="Arial MT"/>
                <a:cs typeface="Arial MT"/>
              </a:rPr>
              <a:t>look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optimal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some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cases </a:t>
            </a:r>
            <a:r>
              <a:rPr sz="2200" spc="-5" dirty="0">
                <a:latin typeface="Arial MT"/>
                <a:cs typeface="Arial MT"/>
              </a:rPr>
              <a:t>especially</a:t>
            </a:r>
            <a:r>
              <a:rPr sz="2200" dirty="0">
                <a:latin typeface="Arial MT"/>
                <a:cs typeface="Arial MT"/>
              </a:rPr>
              <a:t> 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margins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paddings.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together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queries.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spcBef>
                <a:spcPts val="1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practices</a:t>
            </a:r>
            <a:endParaRPr sz="2200">
              <a:latin typeface="Arial MT"/>
              <a:cs typeface="Arial MT"/>
            </a:endParaRPr>
          </a:p>
          <a:p>
            <a:pPr marL="755650" lvl="1" indent="-285750">
              <a:spcBef>
                <a:spcPts val="5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max-width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min-width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733425"/>
            <a:ext cx="3657600" cy="2743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6000" y="6016050"/>
            <a:ext cx="7696200" cy="537327"/>
          </a:xfrm>
          <a:prstGeom prst="rect">
            <a:avLst/>
          </a:prstGeom>
          <a:solidFill>
            <a:srgbClr val="FFFFFF"/>
          </a:solidFill>
          <a:ln w="25400">
            <a:solidFill>
              <a:srgbClr val="E1982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955675">
              <a:spcBef>
                <a:spcPts val="350"/>
              </a:spcBef>
            </a:pPr>
            <a:r>
              <a:rPr sz="1600" spc="-5" dirty="0">
                <a:latin typeface="Arial MT"/>
                <a:cs typeface="Arial MT"/>
              </a:rPr>
              <a:t>Extended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reading: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https://alistapart.com/article/fluidgrids</a:t>
            </a:r>
            <a:r>
              <a:rPr sz="1600" spc="2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https://alistapart.github.io/code-samples/fluidgrids/examples/grid/final.html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6252" y="6579320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2F2F2"/>
                </a:solidFill>
                <a:latin typeface="Arial MT"/>
                <a:cs typeface="Arial MT"/>
              </a:rPr>
              <a:pPr marL="38100">
                <a:lnSpc>
                  <a:spcPts val="1425"/>
                </a:lnSpc>
              </a:pPr>
              <a:t>8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82803"/>
            <a:ext cx="3556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>
                <a:solidFill>
                  <a:srgbClr val="231F20"/>
                </a:solidFill>
              </a:rPr>
              <a:t>Adaptive</a:t>
            </a:r>
            <a:r>
              <a:rPr sz="4000" spc="-65" dirty="0">
                <a:solidFill>
                  <a:srgbClr val="231F20"/>
                </a:solidFill>
              </a:rPr>
              <a:t> </a:t>
            </a:r>
            <a:r>
              <a:rPr sz="4000" dirty="0">
                <a:solidFill>
                  <a:srgbClr val="231F20"/>
                </a:solidFill>
              </a:rPr>
              <a:t>Image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31340" y="958596"/>
            <a:ext cx="8301990" cy="249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Apply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similar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fluid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practices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images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percentages</a:t>
            </a:r>
            <a:endParaRPr sz="2000">
              <a:latin typeface="Arial MT"/>
              <a:cs typeface="Arial MT"/>
            </a:endParaRPr>
          </a:p>
          <a:p>
            <a:pPr marL="755650" marR="114300" lvl="1" indent="-285750">
              <a:lnSpc>
                <a:spcPct val="789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Code example: </a:t>
            </a:r>
            <a:r>
              <a:rPr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2"/>
              </a:rPr>
              <a:t>www.w3schools.com/css/tryit.asp?filename=tryresponsive_image2</a:t>
            </a:r>
            <a:endParaRPr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79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 image can be scaled up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be larger </a:t>
            </a:r>
            <a:r>
              <a:rPr sz="2000" spc="-5" dirty="0">
                <a:latin typeface="Arial MT"/>
                <a:cs typeface="Arial MT"/>
              </a:rPr>
              <a:t>than its </a:t>
            </a:r>
            <a:r>
              <a:rPr sz="2000" dirty="0">
                <a:latin typeface="Arial MT"/>
                <a:cs typeface="Arial MT"/>
              </a:rPr>
              <a:t>original size, which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akes</a:t>
            </a:r>
            <a:r>
              <a:rPr sz="2000" spc="-10" dirty="0">
                <a:latin typeface="Arial MT"/>
                <a:cs typeface="Arial MT"/>
              </a:rPr>
              <a:t> t</a:t>
            </a:r>
            <a:r>
              <a:rPr sz="2000" dirty="0">
                <a:latin typeface="Arial MT"/>
                <a:cs typeface="Arial MT"/>
              </a:rPr>
              <a:t>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age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5" dirty="0">
                <a:latin typeface="Arial MT"/>
                <a:cs typeface="Arial MT"/>
              </a:rPr>
              <a:t>rr</a:t>
            </a:r>
            <a:r>
              <a:rPr sz="2000" spc="-150" dirty="0">
                <a:latin typeface="Arial MT"/>
                <a:cs typeface="Arial MT"/>
              </a:rPr>
              <a:t>y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tt</a:t>
            </a:r>
            <a:r>
              <a:rPr sz="2000" dirty="0">
                <a:latin typeface="Arial MT"/>
                <a:cs typeface="Arial MT"/>
              </a:rPr>
              <a:t>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on,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cases,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wil</a:t>
            </a:r>
            <a:r>
              <a:rPr sz="2000" dirty="0">
                <a:latin typeface="Arial MT"/>
                <a:cs typeface="Arial MT"/>
              </a:rPr>
              <a:t>l be</a:t>
            </a:r>
            <a:r>
              <a:rPr sz="2000" spc="-10" dirty="0">
                <a:latin typeface="Arial MT"/>
                <a:cs typeface="Arial MT"/>
              </a:rPr>
              <a:t> 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 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max-width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property.</a:t>
            </a:r>
            <a:endParaRPr sz="2000">
              <a:latin typeface="Arial MT"/>
              <a:cs typeface="Arial MT"/>
            </a:endParaRPr>
          </a:p>
          <a:p>
            <a:pPr marL="755650" marR="241300" lvl="1" indent="-285750">
              <a:lnSpc>
                <a:spcPct val="811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spc="-5" dirty="0">
                <a:latin typeface="Arial MT"/>
                <a:cs typeface="Arial MT"/>
              </a:rPr>
              <a:t>See this example: </a:t>
            </a:r>
            <a:r>
              <a:rPr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3"/>
              </a:rPr>
              <a:t>www.w3schools.com/css/tryit.asp?filename=tryresponsive_image </a:t>
            </a:r>
            <a:r>
              <a:rPr spc="-49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(and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compare to the prior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example)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5076445"/>
            <a:ext cx="8281034" cy="964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355600" indent="-342900">
              <a:spcBef>
                <a:spcPts val="1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Reference:</a:t>
            </a:r>
            <a:r>
              <a:rPr sz="2000" spc="-2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</a:rPr>
              <a:t>https://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4"/>
              </a:rPr>
              <a:t>www.w3schools.com/css/css_rwd_images.asp</a:t>
            </a:r>
            <a:endParaRPr sz="2000">
              <a:latin typeface="Arial MT"/>
              <a:cs typeface="Arial MT"/>
            </a:endParaRPr>
          </a:p>
          <a:p>
            <a:pPr marL="355600" indent="-342900"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Arial MT"/>
                <a:cs typeface="Arial MT"/>
              </a:rPr>
              <a:t>Take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another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level 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queries</a:t>
            </a:r>
            <a:r>
              <a:rPr sz="2000" spc="-10" dirty="0">
                <a:solidFill>
                  <a:srgbClr val="6B9F25"/>
                </a:solidFill>
                <a:latin typeface="Arial MT"/>
                <a:cs typeface="Arial MT"/>
              </a:rPr>
              <a:t> </a:t>
            </a:r>
            <a:r>
              <a:rPr sz="2000" u="sng" spc="-5" dirty="0">
                <a:solidFill>
                  <a:srgbClr val="6B9F25"/>
                </a:solidFill>
                <a:uFill>
                  <a:solidFill>
                    <a:srgbClr val="6B9F25"/>
                  </a:solidFill>
                </a:uFill>
                <a:latin typeface="Arial MT"/>
                <a:cs typeface="Arial MT"/>
                <a:hlinkClick r:id="rId5"/>
              </a:rPr>
              <a:t>http://responsiveimages.org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86038" y="3500438"/>
            <a:ext cx="3209925" cy="1579245"/>
            <a:chOff x="1062037" y="3500437"/>
            <a:chExt cx="3209925" cy="1579245"/>
          </a:xfrm>
        </p:grpSpPr>
        <p:sp>
          <p:nvSpPr>
            <p:cNvPr id="6" name="object 6"/>
            <p:cNvSpPr/>
            <p:nvPr/>
          </p:nvSpPr>
          <p:spPr>
            <a:xfrm>
              <a:off x="1066800" y="3505200"/>
              <a:ext cx="3200400" cy="1569720"/>
            </a:xfrm>
            <a:custGeom>
              <a:avLst/>
              <a:gdLst/>
              <a:ahLst/>
              <a:cxnLst/>
              <a:rect l="l" t="t" r="r" b="b"/>
              <a:pathLst>
                <a:path w="3200400" h="1569720">
                  <a:moveTo>
                    <a:pt x="3200400" y="0"/>
                  </a:moveTo>
                  <a:lnTo>
                    <a:pt x="0" y="0"/>
                  </a:lnTo>
                  <a:lnTo>
                    <a:pt x="0" y="1569660"/>
                  </a:lnTo>
                  <a:lnTo>
                    <a:pt x="3200400" y="156966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800" y="3505200"/>
              <a:ext cx="3200400" cy="1569720"/>
            </a:xfrm>
            <a:custGeom>
              <a:avLst/>
              <a:gdLst/>
              <a:ahLst/>
              <a:cxnLst/>
              <a:rect l="l" t="t" r="r" b="b"/>
              <a:pathLst>
                <a:path w="3200400" h="1569720">
                  <a:moveTo>
                    <a:pt x="0" y="0"/>
                  </a:moveTo>
                  <a:lnTo>
                    <a:pt x="3200400" y="0"/>
                  </a:lnTo>
                  <a:lnTo>
                    <a:pt x="3200400" y="1569660"/>
                  </a:lnTo>
                  <a:lnTo>
                    <a:pt x="0" y="15696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9539" y="3565653"/>
            <a:ext cx="248285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img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dirty="0">
                <a:solidFill>
                  <a:srgbClr val="000088"/>
                </a:solidFill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285750" marR="5080">
              <a:lnSpc>
                <a:spcPts val="2210"/>
              </a:lnSpc>
              <a:spcBef>
                <a:spcPts val="55"/>
              </a:spcBef>
            </a:pP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display: block; </a:t>
            </a:r>
            <a:r>
              <a:rPr spc="-107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max-width:</a:t>
            </a:r>
            <a:r>
              <a:rPr spc="-10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srgbClr val="000088"/>
                </a:solidFill>
                <a:latin typeface="Courier New"/>
                <a:cs typeface="Courier New"/>
              </a:rPr>
              <a:t>100%;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005"/>
              </a:lnSpc>
            </a:pPr>
            <a:r>
              <a:rPr dirty="0">
                <a:solidFill>
                  <a:srgbClr val="000088"/>
                </a:solidFill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38344" y="3992879"/>
            <a:ext cx="4615180" cy="1118870"/>
            <a:chOff x="3514344" y="3992879"/>
            <a:chExt cx="4615180" cy="1118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4344" y="4011167"/>
              <a:ext cx="4572000" cy="10088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6008" y="3992879"/>
              <a:ext cx="3493008" cy="11186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4400" y="4038599"/>
              <a:ext cx="3314700" cy="914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32365" y="4033837"/>
              <a:ext cx="4411980" cy="923925"/>
            </a:xfrm>
            <a:custGeom>
              <a:avLst/>
              <a:gdLst/>
              <a:ahLst/>
              <a:cxnLst/>
              <a:rect l="l" t="t" r="r" b="b"/>
              <a:pathLst>
                <a:path w="4411980" h="923925">
                  <a:moveTo>
                    <a:pt x="1085862" y="315328"/>
                  </a:moveTo>
                  <a:lnTo>
                    <a:pt x="1083678" y="306057"/>
                  </a:lnTo>
                  <a:lnTo>
                    <a:pt x="73088" y="543344"/>
                  </a:lnTo>
                  <a:lnTo>
                    <a:pt x="65468" y="510882"/>
                  </a:lnTo>
                  <a:lnTo>
                    <a:pt x="0" y="565391"/>
                  </a:lnTo>
                  <a:lnTo>
                    <a:pt x="82892" y="585063"/>
                  </a:lnTo>
                  <a:lnTo>
                    <a:pt x="75958" y="555523"/>
                  </a:lnTo>
                  <a:lnTo>
                    <a:pt x="75272" y="552615"/>
                  </a:lnTo>
                  <a:lnTo>
                    <a:pt x="1085862" y="315328"/>
                  </a:lnTo>
                  <a:close/>
                </a:path>
                <a:path w="4411980" h="923925">
                  <a:moveTo>
                    <a:pt x="4411497" y="2133"/>
                  </a:moveTo>
                  <a:lnTo>
                    <a:pt x="4409364" y="0"/>
                  </a:lnTo>
                  <a:lnTo>
                    <a:pt x="4401972" y="0"/>
                  </a:lnTo>
                  <a:lnTo>
                    <a:pt x="4401972" y="9525"/>
                  </a:lnTo>
                  <a:lnTo>
                    <a:pt x="4401972" y="914400"/>
                  </a:lnTo>
                  <a:lnTo>
                    <a:pt x="1096797" y="914400"/>
                  </a:lnTo>
                  <a:lnTo>
                    <a:pt x="1096797" y="9525"/>
                  </a:lnTo>
                  <a:lnTo>
                    <a:pt x="4401972" y="9525"/>
                  </a:lnTo>
                  <a:lnTo>
                    <a:pt x="4401972" y="0"/>
                  </a:lnTo>
                  <a:lnTo>
                    <a:pt x="1089393" y="0"/>
                  </a:lnTo>
                  <a:lnTo>
                    <a:pt x="1087272" y="2133"/>
                  </a:lnTo>
                  <a:lnTo>
                    <a:pt x="1087272" y="921804"/>
                  </a:lnTo>
                  <a:lnTo>
                    <a:pt x="1089393" y="923925"/>
                  </a:lnTo>
                  <a:lnTo>
                    <a:pt x="4409364" y="923925"/>
                  </a:lnTo>
                  <a:lnTo>
                    <a:pt x="4411497" y="921804"/>
                  </a:lnTo>
                  <a:lnTo>
                    <a:pt x="4411497" y="919162"/>
                  </a:lnTo>
                  <a:lnTo>
                    <a:pt x="4411497" y="914400"/>
                  </a:lnTo>
                  <a:lnTo>
                    <a:pt x="4411497" y="9525"/>
                  </a:lnTo>
                  <a:lnTo>
                    <a:pt x="4411497" y="4762"/>
                  </a:lnTo>
                  <a:lnTo>
                    <a:pt x="4411497" y="2133"/>
                  </a:lnTo>
                  <a:close/>
                </a:path>
              </a:pathLst>
            </a:custGeom>
            <a:solidFill>
              <a:srgbClr val="AE9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400" y="4038601"/>
            <a:ext cx="3314700" cy="8701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1440" marR="146050">
              <a:lnSpc>
                <a:spcPct val="99400"/>
              </a:lnSpc>
              <a:spcBef>
                <a:spcPts val="370"/>
              </a:spcBef>
            </a:pPr>
            <a:r>
              <a:rPr spc="-5" dirty="0">
                <a:latin typeface="Arial MT"/>
                <a:cs typeface="Arial MT"/>
              </a:rPr>
              <a:t>Don’t forget the max-width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property, </a:t>
            </a:r>
            <a:r>
              <a:rPr spc="-5" dirty="0">
                <a:latin typeface="Arial MT"/>
                <a:cs typeface="Arial MT"/>
              </a:rPr>
              <a:t>which </a:t>
            </a:r>
            <a:r>
              <a:rPr dirty="0">
                <a:latin typeface="Arial MT"/>
                <a:cs typeface="Arial MT"/>
              </a:rPr>
              <a:t>limit </a:t>
            </a:r>
            <a:r>
              <a:rPr spc="-5" dirty="0">
                <a:latin typeface="Arial MT"/>
                <a:cs typeface="Arial MT"/>
              </a:rPr>
              <a:t>the image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size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its original size.</a:t>
            </a:r>
            <a:endParaRPr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6252" y="6579320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solidFill>
                  <a:srgbClr val="F2F2F2"/>
                </a:solidFill>
                <a:latin typeface="Arial MT"/>
                <a:cs typeface="Arial MT"/>
              </a:rPr>
              <a:pPr marL="38100">
                <a:lnSpc>
                  <a:spcPts val="1425"/>
                </a:lnSpc>
              </a:pPr>
              <a:t>9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3804</Words>
  <Application>Microsoft Office PowerPoint</Application>
  <PresentationFormat>Widescreen</PresentationFormat>
  <Paragraphs>381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MT</vt:lpstr>
      <vt:lpstr>Calibri</vt:lpstr>
      <vt:lpstr>Courier New</vt:lpstr>
      <vt:lpstr>Times New Roman</vt:lpstr>
      <vt:lpstr>Office Theme</vt:lpstr>
      <vt:lpstr>Responsive Web Design</vt:lpstr>
      <vt:lpstr>Overview</vt:lpstr>
      <vt:lpstr>Mobile Website Delivery Strategies</vt:lpstr>
      <vt:lpstr>Separate Mobile Site</vt:lpstr>
      <vt:lpstr>One Web</vt:lpstr>
      <vt:lpstr>Responsive Web Design</vt:lpstr>
      <vt:lpstr>Examples</vt:lpstr>
      <vt:lpstr>Fluid Layout</vt:lpstr>
      <vt:lpstr>Adaptive Image</vt:lpstr>
      <vt:lpstr>Media Query</vt:lpstr>
      <vt:lpstr>Media Query Basics</vt:lpstr>
      <vt:lpstr>Media Types and Media Features</vt:lpstr>
      <vt:lpstr>Logic in Media Queries</vt:lpstr>
      <vt:lpstr>Media Query Practical Examples</vt:lpstr>
      <vt:lpstr>Identifying Media Query Breakpoints</vt:lpstr>
      <vt:lpstr>Arrange a Set of Media Queries</vt:lpstr>
      <vt:lpstr>Graceful Degradation</vt:lpstr>
      <vt:lpstr>Mobile First (Progressive Enhancement)</vt:lpstr>
      <vt:lpstr>Mobile First</vt:lpstr>
      <vt:lpstr>Media Query on Mobile Devices</vt:lpstr>
      <vt:lpstr>Media Query – A Complete Example</vt:lpstr>
      <vt:lpstr>Media Query Uses and Applications</vt:lpstr>
      <vt:lpstr>RWD/Mobile General Principles</vt:lpstr>
      <vt:lpstr>RWD Patterns and Best Practices</vt:lpstr>
      <vt:lpstr>RWD Tools</vt:lpstr>
      <vt:lpstr>RWD UI Frameworks</vt:lpstr>
      <vt:lpstr>Adaptive (Dynamic Serving)</vt:lpstr>
      <vt:lpstr>Feature/Device Detection</vt:lpstr>
      <vt:lpstr>RESS</vt:lpstr>
      <vt:lpstr>Key Readings and Learning</vt:lpstr>
      <vt:lpstr>Good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rwd.pptx</dc:title>
  <cp:lastModifiedBy>nurcahya pradana</cp:lastModifiedBy>
  <cp:revision>1</cp:revision>
  <dcterms:created xsi:type="dcterms:W3CDTF">2022-04-06T05:17:45Z</dcterms:created>
  <dcterms:modified xsi:type="dcterms:W3CDTF">2022-04-06T05:19:26Z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2021-01-21T00:00:00Z</vt:filetime>
  </property>
  <property fmtid="{D5CDD505-2E9C-101B-9397-08002B2CF9AE}" pid="3" name="LastSaved">
    <vt:filetime>2022-04-06T00:00:00Z</vt:filetime>
  </property>
</Properties>
</file>