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32.svg" ContentType="image/svg+xml"/>
  <Override PartName="/ppt/media/image34.svg" ContentType="image/svg+xml"/>
  <Override PartName="/ppt/media/image36.svg" ContentType="image/svg+xml"/>
  <Override PartName="/ppt/media/image3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8" r:id="rId3"/>
    <p:sldId id="264" r:id="rId4"/>
    <p:sldId id="273" r:id="rId5"/>
    <p:sldId id="261" r:id="rId6"/>
    <p:sldId id="281" r:id="rId7"/>
    <p:sldId id="266" r:id="rId8"/>
    <p:sldId id="271" r:id="rId9"/>
    <p:sldId id="267" r:id="rId10"/>
    <p:sldId id="278" r:id="rId11"/>
    <p:sldId id="268" r:id="rId12"/>
    <p:sldId id="272" r:id="rId14"/>
    <p:sldId id="269" r:id="rId15"/>
    <p:sldId id="282" r:id="rId16"/>
    <p:sldId id="276" r:id="rId17"/>
    <p:sldId id="298" r:id="rId18"/>
    <p:sldId id="283" r:id="rId19"/>
    <p:sldId id="295" r:id="rId20"/>
    <p:sldId id="297" r:id="rId21"/>
    <p:sldId id="265" r:id="rId22"/>
  </p:sldIdLst>
  <p:sldSz cx="9144000" cy="5143500" type="screen16x9"/>
  <p:notesSz cx="6858000" cy="9144000"/>
  <p:embeddedFontLst>
    <p:embeddedFont>
      <p:font typeface="微软雅黑" panose="020B0503020204020204" charset="-122"/>
      <p:regular r:id="rId27"/>
    </p:embeddedFont>
    <p:embeddedFont>
      <p:font typeface="等线 Light" panose="02010600030101010101" charset="-122"/>
      <p:regular r:id="rId28"/>
    </p:embeddedFont>
    <p:embeddedFont>
      <p:font typeface="Calibri Light" panose="020F0302020204030204" charset="0"/>
      <p:regular r:id="rId29"/>
      <p:italic r:id="rId30"/>
    </p:embeddedFont>
    <p:embeddedFont>
      <p:font typeface="等线" panose="02010600030101010101" charset="-122"/>
      <p:regular r:id="rId31"/>
    </p:embeddedFont>
    <p:embeddedFont>
      <p:font typeface="Calibri" panose="020F0502020204030204" charset="0"/>
      <p:regular r:id="rId32"/>
      <p:bold r:id="rId33"/>
      <p:italic r:id="rId34"/>
      <p:boldItalic r:id="rId35"/>
    </p:embeddedFont>
  </p:embeddedFontLst>
  <p:custDataLst>
    <p:tags r:id="rId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4" userDrawn="1">
          <p15:clr>
            <a:srgbClr val="A4A3A4"/>
          </p15:clr>
        </p15:guide>
        <p15:guide id="2" pos="2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6405"/>
  </p:normalViewPr>
  <p:slideViewPr>
    <p:cSldViewPr snapToGrid="0" snapToObjects="1" showGuides="1">
      <p:cViewPr varScale="1">
        <p:scale>
          <a:sx n="117" d="100"/>
          <a:sy n="117" d="100"/>
        </p:scale>
        <p:origin x="56" y="72"/>
      </p:cViewPr>
      <p:guideLst>
        <p:guide orient="horz" pos="1654"/>
        <p:guide pos="2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57.xml"/><Relationship Id="rId35" Type="http://schemas.openxmlformats.org/officeDocument/2006/relationships/font" Target="fonts/font9.fntdata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  <a:sym typeface="+mn-ea"/>
              </a:rPr>
              <a:t>起止时间不明确，时间不明确，例如“下周五中午”，则自动推算补全时间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endParaRPr lang="zh-CN" altLang="en-US"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" panose="020B0500000000000000" pitchFamily="34" charset="-122"/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" panose="020B0500000000000000" pitchFamily="34" charset="-122"/>
                <a:sym typeface="+mn-ea"/>
              </a:rPr>
              <a:t>这样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" panose="020B0500000000000000" pitchFamily="34" charset="-122"/>
                <a:sym typeface="+mn-ea"/>
              </a:rPr>
              <a:t>大大简化了日程输入流程，使得用户能够迅速添加新日程，提升了整体效率。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思源黑体" panose="020B0500000000000000" pitchFamily="34" charset="-122"/>
            </a:endParaRPr>
          </a:p>
          <a:p>
            <a:r>
              <a:rPr lang="en-US" altLang="zh-CN"/>
              <a:t>2.</a:t>
            </a:r>
            <a:r>
              <a:rPr lang="zh-CN" altLang="en-US"/>
              <a:t>这样能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" panose="020B0500000000000000" pitchFamily="34" charset="-122"/>
                <a:sym typeface="+mn-ea"/>
              </a:rPr>
              <a:t>极大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" panose="020B0500000000000000" pitchFamily="34" charset="-122"/>
                <a:sym typeface="+mn-ea"/>
              </a:rPr>
              <a:t>提高了用户的使用效率。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" panose="020B0500000000000000" pitchFamily="34" charset="-122"/>
                <a:sym typeface="+mn-ea"/>
              </a:rPr>
              <a:t>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" panose="020B0500000000000000" pitchFamily="34" charset="-122"/>
                <a:sym typeface="+mn-ea"/>
              </a:rPr>
              <a:t>这一功能不仅提高了日程管理的合理性，也帮助用户更有效地安排时间，提升了整体的工作效率。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思源黑体" panose="020B0500000000000000" pitchFamily="34" charset="-122"/>
            </a:endParaRP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F25-6DFE-974D-AB31-79252C68A4C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C86-4070-404A-8864-6D1D373B54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F25-6DFE-974D-AB31-79252C68A4C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C86-4070-404A-8864-6D1D373B54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920X080 拷贝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图片 6" descr="矢量智能对象-0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1590" y="227330"/>
            <a:ext cx="2453005" cy="2374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920X080 拷贝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图片 6" descr="矢量智能对象-0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71590" y="227330"/>
            <a:ext cx="2453005" cy="2374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图片 6" descr="矢量智能对象-0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71590" y="227330"/>
            <a:ext cx="2453005" cy="2374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F25-6DFE-974D-AB31-79252C68A4C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C86-4070-404A-8864-6D1D373B54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F25-6DFE-974D-AB31-79252C68A4C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C86-4070-404A-8864-6D1D373B541E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7685" y="310131"/>
            <a:ext cx="1191990" cy="1986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F25-6DFE-974D-AB31-79252C68A4C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C86-4070-404A-8864-6D1D373B54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F25-6DFE-974D-AB31-79252C68A4C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C86-4070-404A-8864-6D1D373B54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F25-6DFE-974D-AB31-79252C68A4C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C86-4070-404A-8864-6D1D373B54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A1F25-6DFE-974D-AB31-79252C68A4C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E1C86-4070-404A-8864-6D1D373B54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6.jpe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8" Type="http://schemas.openxmlformats.org/officeDocument/2006/relationships/notesSlide" Target="../notesSlides/notesSlide3.xml"/><Relationship Id="rId27" Type="http://schemas.openxmlformats.org/officeDocument/2006/relationships/slideLayout" Target="../slideLayouts/slideLayout3.xml"/><Relationship Id="rId26" Type="http://schemas.openxmlformats.org/officeDocument/2006/relationships/tags" Target="../tags/tag32.xml"/><Relationship Id="rId25" Type="http://schemas.openxmlformats.org/officeDocument/2006/relationships/tags" Target="../tags/tag31.xml"/><Relationship Id="rId24" Type="http://schemas.openxmlformats.org/officeDocument/2006/relationships/tags" Target="../tags/tag30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8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3" Type="http://schemas.openxmlformats.org/officeDocument/2006/relationships/slideLayout" Target="../slideLayouts/slideLayout3.xml"/><Relationship Id="rId32" Type="http://schemas.openxmlformats.org/officeDocument/2006/relationships/tags" Target="../tags/tag56.xml"/><Relationship Id="rId31" Type="http://schemas.openxmlformats.org/officeDocument/2006/relationships/tags" Target="../tags/tag55.xml"/><Relationship Id="rId30" Type="http://schemas.openxmlformats.org/officeDocument/2006/relationships/tags" Target="../tags/tag54.xml"/><Relationship Id="rId3" Type="http://schemas.openxmlformats.org/officeDocument/2006/relationships/tags" Target="../tags/tag35.xml"/><Relationship Id="rId29" Type="http://schemas.openxmlformats.org/officeDocument/2006/relationships/image" Target="../media/image38.svg"/><Relationship Id="rId28" Type="http://schemas.openxmlformats.org/officeDocument/2006/relationships/image" Target="../media/image37.png"/><Relationship Id="rId27" Type="http://schemas.openxmlformats.org/officeDocument/2006/relationships/tags" Target="../tags/tag53.xml"/><Relationship Id="rId26" Type="http://schemas.openxmlformats.org/officeDocument/2006/relationships/image" Target="../media/image36.svg"/><Relationship Id="rId25" Type="http://schemas.openxmlformats.org/officeDocument/2006/relationships/image" Target="../media/image35.png"/><Relationship Id="rId24" Type="http://schemas.openxmlformats.org/officeDocument/2006/relationships/tags" Target="../tags/tag52.xml"/><Relationship Id="rId23" Type="http://schemas.openxmlformats.org/officeDocument/2006/relationships/tags" Target="../tags/tag51.xml"/><Relationship Id="rId22" Type="http://schemas.openxmlformats.org/officeDocument/2006/relationships/tags" Target="../tags/tag50.xml"/><Relationship Id="rId21" Type="http://schemas.openxmlformats.org/officeDocument/2006/relationships/image" Target="../media/image34.svg"/><Relationship Id="rId20" Type="http://schemas.openxmlformats.org/officeDocument/2006/relationships/image" Target="../media/image33.png"/><Relationship Id="rId2" Type="http://schemas.openxmlformats.org/officeDocument/2006/relationships/tags" Target="../tags/tag34.xml"/><Relationship Id="rId19" Type="http://schemas.openxmlformats.org/officeDocument/2006/relationships/tags" Target="../tags/tag49.xml"/><Relationship Id="rId18" Type="http://schemas.openxmlformats.org/officeDocument/2006/relationships/image" Target="../media/image32.svg"/><Relationship Id="rId17" Type="http://schemas.openxmlformats.org/officeDocument/2006/relationships/image" Target="../media/image31.png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4098065" y="2012798"/>
            <a:ext cx="5195849" cy="619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19177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175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7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5945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7715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189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36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065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Source Han Sans CN Bold" panose="020B0400000000000000" charset="-122"/>
              </a:rPr>
              <a:t>智能日程表应用介绍</a:t>
            </a:r>
            <a:endParaRPr kumimoji="1" lang="zh-CN" altLang="en-US" b="1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Source Han Sans CN Bold" panose="020B0400000000000000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Source Han Sans CN Bold" panose="020B0400000000000000" charset="-122"/>
              <a:ea typeface="Source Han Sans CN Bold" panose="020B0400000000000000" charset="-122"/>
              <a:cs typeface="Source Han Sans CN Bold" panose="020B0400000000000000" charset="-122"/>
            </a:endParaRPr>
          </a:p>
        </p:txBody>
      </p:sp>
      <p:sp>
        <p:nvSpPr>
          <p:cNvPr id="6" name="文本占位符 13"/>
          <p:cNvSpPr txBox="1"/>
          <p:nvPr/>
        </p:nvSpPr>
        <p:spPr>
          <a:xfrm>
            <a:off x="4098290" y="2435860"/>
            <a:ext cx="4302125" cy="64198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191770" indent="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175" indent="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5945" indent="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7715" indent="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69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5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81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87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团队</a:t>
            </a:r>
            <a:r>
              <a:rPr lang="zh-CN" altLang="en-US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名称：智</a:t>
            </a:r>
            <a:r>
              <a:rPr lang="en-US" altLang="zh-CN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小</a:t>
            </a:r>
            <a:r>
              <a:rPr lang="zh-CN" altLang="en-US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队</a:t>
            </a:r>
            <a:endParaRPr lang="zh-CN" altLang="en-US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队长：何沁遥 </a:t>
            </a:r>
            <a:r>
              <a:rPr lang="en-US" altLang="zh-CN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队员：张施琪、徐楚雯</a:t>
            </a:r>
            <a:endParaRPr lang="zh-CN" altLang="en-US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endParaRPr lang="en-US" altLang="zh-CN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130144" y="120991"/>
            <a:ext cx="2971284" cy="53181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应用功能：智能助手</a:t>
            </a:r>
            <a:endParaRPr lang="zh-CN" altLang="en-US" sz="2400" b="1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  <p:sp>
        <p:nvSpPr>
          <p:cNvPr id="5" name="AutoShape 33"/>
          <p:cNvSpPr/>
          <p:nvPr/>
        </p:nvSpPr>
        <p:spPr>
          <a:xfrm rot="10798019">
            <a:off x="821531" y="9194007"/>
            <a:ext cx="16534441" cy="0"/>
          </a:xfrm>
          <a:prstGeom prst="line">
            <a:avLst/>
          </a:prstGeom>
          <a:ln w="9525" cap="rnd">
            <a:solidFill>
              <a:srgbClr val="2C2E38">
                <a:alpha val="35686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3852" r="15010" b="4182"/>
          <a:stretch>
            <a:fillRect/>
          </a:stretch>
        </p:blipFill>
        <p:spPr>
          <a:xfrm>
            <a:off x="770337" y="1023393"/>
            <a:ext cx="2473417" cy="3895299"/>
          </a:xfrm>
          <a:prstGeom prst="rect">
            <a:avLst/>
          </a:prstGeom>
        </p:spPr>
      </p:pic>
      <p:sp>
        <p:nvSpPr>
          <p:cNvPr id="13" name="标题 3"/>
          <p:cNvSpPr txBox="1"/>
          <p:nvPr/>
        </p:nvSpPr>
        <p:spPr>
          <a:xfrm>
            <a:off x="5244237" y="668083"/>
            <a:ext cx="3143976" cy="5318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生成日程块，点击可编辑、删除</a:t>
            </a:r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  <p:sp>
        <p:nvSpPr>
          <p:cNvPr id="15" name="标题 3"/>
          <p:cNvSpPr txBox="1"/>
          <p:nvPr/>
        </p:nvSpPr>
        <p:spPr>
          <a:xfrm>
            <a:off x="910590" y="653415"/>
            <a:ext cx="3279140" cy="5467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支持</a:t>
            </a:r>
            <a:r>
              <a:rPr lang="zh-CN" altLang="en-US" sz="1600" b="1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模糊日程输入</a:t>
            </a:r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6621" t="10952" r="5469" b="8232"/>
          <a:stretch>
            <a:fillRect/>
          </a:stretch>
        </p:blipFill>
        <p:spPr>
          <a:xfrm>
            <a:off x="5472837" y="1023393"/>
            <a:ext cx="2406243" cy="39325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130144" y="135959"/>
            <a:ext cx="2971284" cy="53181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应用功能：智能助手</a:t>
            </a:r>
            <a:endParaRPr lang="zh-CN" altLang="en-US" sz="2400" b="1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  <p:sp>
        <p:nvSpPr>
          <p:cNvPr id="5" name="AutoShape 33"/>
          <p:cNvSpPr/>
          <p:nvPr/>
        </p:nvSpPr>
        <p:spPr>
          <a:xfrm rot="10798019">
            <a:off x="821531" y="9194007"/>
            <a:ext cx="16534441" cy="0"/>
          </a:xfrm>
          <a:prstGeom prst="line">
            <a:avLst/>
          </a:prstGeom>
          <a:ln w="9525" cap="rnd">
            <a:solidFill>
              <a:srgbClr val="2C2E38">
                <a:alpha val="35686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标题 3"/>
          <p:cNvSpPr txBox="1"/>
          <p:nvPr/>
        </p:nvSpPr>
        <p:spPr>
          <a:xfrm>
            <a:off x="2388929" y="620703"/>
            <a:ext cx="4700936" cy="5318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支持</a:t>
            </a:r>
            <a:r>
              <a:rPr lang="zh-CN" altLang="en-US" sz="1600" b="1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日程以外</a:t>
            </a: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的信息输入，帮助学习、办公</a:t>
            </a:r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6908" r="13333" b="3625"/>
          <a:stretch>
            <a:fillRect/>
          </a:stretch>
        </p:blipFill>
        <p:spPr>
          <a:xfrm>
            <a:off x="2962275" y="939165"/>
            <a:ext cx="2514600" cy="40519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130144" y="113099"/>
            <a:ext cx="2971284" cy="53181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应用功能：智能助手</a:t>
            </a:r>
            <a:endParaRPr lang="zh-CN" altLang="en-US" sz="2400" b="1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  <p:sp>
        <p:nvSpPr>
          <p:cNvPr id="5" name="AutoShape 33"/>
          <p:cNvSpPr/>
          <p:nvPr/>
        </p:nvSpPr>
        <p:spPr>
          <a:xfrm rot="10798019">
            <a:off x="821531" y="9194007"/>
            <a:ext cx="16534441" cy="0"/>
          </a:xfrm>
          <a:prstGeom prst="line">
            <a:avLst/>
          </a:prstGeom>
          <a:ln w="9525" cap="rnd">
            <a:solidFill>
              <a:srgbClr val="2C2E38">
                <a:alpha val="35686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6164" t="6873" r="11275" b="14527"/>
          <a:stretch>
            <a:fillRect/>
          </a:stretch>
        </p:blipFill>
        <p:spPr>
          <a:xfrm>
            <a:off x="130145" y="1234416"/>
            <a:ext cx="2140616" cy="3622888"/>
          </a:xfrm>
          <a:prstGeom prst="rect">
            <a:avLst/>
          </a:prstGeom>
        </p:spPr>
      </p:pic>
      <p:sp>
        <p:nvSpPr>
          <p:cNvPr id="13" name="标题 3"/>
          <p:cNvSpPr txBox="1"/>
          <p:nvPr/>
        </p:nvSpPr>
        <p:spPr>
          <a:xfrm>
            <a:off x="4926965" y="645160"/>
            <a:ext cx="2980690" cy="7226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点击通知，跳转到智能助手页面粘贴日程</a:t>
            </a:r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rcRect l="5755" t="12064" r="12595" b="7721"/>
          <a:stretch>
            <a:fillRect/>
          </a:stretch>
        </p:blipFill>
        <p:spPr>
          <a:xfrm>
            <a:off x="4787199" y="1204258"/>
            <a:ext cx="2057069" cy="3592731"/>
          </a:xfrm>
          <a:prstGeom prst="rect">
            <a:avLst/>
          </a:prstGeom>
        </p:spPr>
      </p:pic>
      <p:sp>
        <p:nvSpPr>
          <p:cNvPr id="15" name="标题 3"/>
          <p:cNvSpPr txBox="1"/>
          <p:nvPr/>
        </p:nvSpPr>
        <p:spPr>
          <a:xfrm>
            <a:off x="130175" y="645160"/>
            <a:ext cx="4010025" cy="6864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监听剪贴板</a:t>
            </a: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，复制日程时</a:t>
            </a:r>
            <a:endParaRPr lang="en-US" altLang="zh-CN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弹出横幅式通知，导航栏出现</a:t>
            </a: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应用图标</a:t>
            </a:r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11032" t="15713" r="3376" b="8232"/>
          <a:stretch>
            <a:fillRect/>
          </a:stretch>
        </p:blipFill>
        <p:spPr>
          <a:xfrm>
            <a:off x="2338070" y="1236980"/>
            <a:ext cx="2268855" cy="3584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l="4692" t="9876" r="10230" b="9690"/>
          <a:stretch>
            <a:fillRect/>
          </a:stretch>
        </p:blipFill>
        <p:spPr>
          <a:xfrm>
            <a:off x="6896929" y="1204258"/>
            <a:ext cx="2119628" cy="35625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726815" y="1845310"/>
            <a:ext cx="4132580" cy="2046605"/>
          </a:xfrm>
        </p:spPr>
        <p:txBody>
          <a:bodyPr>
            <a:noAutofit/>
          </a:bodyPr>
          <a:lstStyle/>
          <a:p>
            <a:r>
              <a:rPr kumimoji="1" lang="zh-CN" altLang="en-US" sz="4000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设计思路</a:t>
            </a:r>
            <a:endParaRPr kumimoji="1" lang="zh-CN" altLang="en-US" sz="4000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" name="Text1"/>
          <p:cNvSpPr txBox="1"/>
          <p:nvPr>
            <p:custDataLst>
              <p:tags r:id="rId1"/>
            </p:custDataLst>
          </p:nvPr>
        </p:nvSpPr>
        <p:spPr>
          <a:xfrm>
            <a:off x="2567507" y="1002448"/>
            <a:ext cx="1904999" cy="1259734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5400" b="1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03</a:t>
            </a:r>
            <a:endParaRPr lang="en-US" altLang="zh-CN" sz="5400" b="1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66261" y="2174720"/>
            <a:ext cx="665480" cy="250825"/>
            <a:chOff x="690695" y="266700"/>
            <a:chExt cx="1761702" cy="533400"/>
          </a:xfrm>
        </p:grpSpPr>
        <p:sp>
          <p:nvSpPr>
            <p:cNvPr id="5" name="箭头: V 形 4"/>
            <p:cNvSpPr/>
            <p:nvPr/>
          </p:nvSpPr>
          <p:spPr>
            <a:xfrm>
              <a:off x="690695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箭头: V 形 5"/>
            <p:cNvSpPr/>
            <p:nvPr/>
          </p:nvSpPr>
          <p:spPr>
            <a:xfrm>
              <a:off x="1238171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箭头: V 形 6"/>
            <p:cNvSpPr/>
            <p:nvPr/>
          </p:nvSpPr>
          <p:spPr>
            <a:xfrm>
              <a:off x="1785647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338364" y="249533"/>
            <a:ext cx="2066782" cy="343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设计思路</a:t>
            </a:r>
            <a:endParaRPr lang="zh-CN" altLang="en-US" sz="2400" b="1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66967" y="1347008"/>
            <a:ext cx="3351462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@ohos.data.relationalStore</a:t>
            </a:r>
            <a:r>
              <a:rPr lang="zh-CN" altLang="en-US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关系型数据库</a:t>
            </a:r>
            <a:r>
              <a:rPr lang="zh-CN" altLang="it-IT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模块管理数据，</a:t>
            </a:r>
            <a:r>
              <a:rPr lang="it-IT" altLang="zh-CN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@ohos.data.ValuesBucket</a:t>
            </a:r>
            <a:r>
              <a:rPr lang="zh-CN" altLang="it-IT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模块存储用户输入的日程，存储到数据库中，使用</a:t>
            </a:r>
            <a:r>
              <a:rPr lang="it-IT" altLang="zh-CN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@ohos.events.emitter</a:t>
            </a:r>
            <a:r>
              <a:rPr lang="zh-CN" altLang="it-IT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模块发送事件，通知其他组件或页面更新数据。</a:t>
            </a:r>
            <a:endParaRPr lang="zh-CN" altLang="it-IT" sz="14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1" name="标题 3"/>
          <p:cNvSpPr txBox="1"/>
          <p:nvPr/>
        </p:nvSpPr>
        <p:spPr>
          <a:xfrm>
            <a:off x="1452482" y="1054653"/>
            <a:ext cx="2066782" cy="4056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charset="-122"/>
              </a:rPr>
              <a:t>日程添加与编辑功能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思源黑体 CN Normal" panose="020B0400000000000000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1860" y="1451610"/>
            <a:ext cx="2240280" cy="2240280"/>
          </a:xfrm>
          <a:prstGeom prst="rect">
            <a:avLst/>
          </a:prstGeom>
        </p:spPr>
      </p:pic>
      <p:sp>
        <p:nvSpPr>
          <p:cNvPr id="33" name="标题 3"/>
          <p:cNvSpPr txBox="1"/>
          <p:nvPr/>
        </p:nvSpPr>
        <p:spPr>
          <a:xfrm>
            <a:off x="1800788" y="2973252"/>
            <a:ext cx="2066782" cy="4056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智能助手功能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67802" y="3221990"/>
            <a:ext cx="3351462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使用了</a:t>
            </a:r>
            <a:r>
              <a:rPr lang="en-US" altLang="zh-CN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@ohos.net.http</a:t>
            </a:r>
            <a:r>
              <a:rPr lang="zh-CN" altLang="en-US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模块来实现与</a:t>
            </a:r>
            <a:r>
              <a:rPr lang="en-US" altLang="zh-CN" sz="14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kimi</a:t>
            </a:r>
            <a:r>
              <a:rPr lang="en-US" altLang="zh-CN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en-US" altLang="zh-CN" sz="14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api</a:t>
            </a:r>
            <a:r>
              <a:rPr lang="zh-CN" altLang="en-US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的通信，主要用于发送用户的问题并接收助手的回答。</a:t>
            </a:r>
            <a:endParaRPr lang="zh-CN" altLang="en-US" sz="14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5" name="标题 3"/>
          <p:cNvSpPr txBox="1"/>
          <p:nvPr/>
        </p:nvSpPr>
        <p:spPr>
          <a:xfrm>
            <a:off x="5791835" y="1019810"/>
            <a:ext cx="3370580" cy="40576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charset="-122"/>
              </a:rPr>
              <a:t>监听复制事件发布通知提醒功能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思源黑体 CN Normal" panose="020B04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792103" y="1256203"/>
            <a:ext cx="3351462" cy="1599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使用</a:t>
            </a:r>
            <a:r>
              <a:rPr lang="en-US" altLang="zh-CN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@ohos.pasteboard</a:t>
            </a:r>
            <a:r>
              <a:rPr lang="zh-CN" altLang="en-US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模块对系统剪贴板进行监听，剪贴板内容变化时进行发布通知。通过</a:t>
            </a:r>
            <a:r>
              <a:rPr lang="en-US" altLang="zh-CN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@ohos.notificationManager</a:t>
            </a:r>
            <a:r>
              <a:rPr lang="zh-CN" altLang="en-US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和</a:t>
            </a:r>
            <a:r>
              <a:rPr lang="en-US" altLang="zh-CN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@ohos.app.ability.wantAgent</a:t>
            </a:r>
            <a:r>
              <a:rPr lang="zh-CN" altLang="en-US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模块，实现了通过通知栏直接进入应用特定页面的功能。</a:t>
            </a:r>
            <a:endParaRPr lang="zh-CN" altLang="en-US" sz="14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7" name="标题 3"/>
          <p:cNvSpPr txBox="1"/>
          <p:nvPr/>
        </p:nvSpPr>
        <p:spPr>
          <a:xfrm>
            <a:off x="5792537" y="2966602"/>
            <a:ext cx="3352297" cy="4056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思源黑体 CN Normal" panose="020B0400000000000000" charset="-122"/>
              </a:rPr>
              <a:t>智能日程解析功能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思源黑体 CN Normal" panose="020B0400000000000000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11153" y="3222081"/>
            <a:ext cx="3351462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通过合适的</a:t>
            </a:r>
            <a:r>
              <a:rPr lang="en-US" altLang="zh-CN" sz="14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pormpt</a:t>
            </a:r>
            <a:r>
              <a:rPr lang="zh-CN" altLang="en-US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提示</a:t>
            </a:r>
            <a:r>
              <a:rPr lang="en-US" altLang="zh-CN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AI</a:t>
            </a:r>
            <a:r>
              <a:rPr lang="zh-CN" altLang="en-US" sz="1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提取日程并在时间信息不确切的情况下进行智能估算。设计函数与数据库进行交互插入和修改数据。</a:t>
            </a:r>
            <a:endParaRPr lang="zh-CN" altLang="en-US" sz="14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1"/>
          <p:cNvSpPr/>
          <p:nvPr/>
        </p:nvSpPr>
        <p:spPr>
          <a:xfrm>
            <a:off x="6316980" y="2837815"/>
            <a:ext cx="2176780" cy="2124075"/>
          </a:xfrm>
          <a:custGeom>
            <a:avLst/>
            <a:gdLst>
              <a:gd name="adj" fmla="val 6213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 w="6463" h="4104">
                <a:moveTo>
                  <a:pt x="0" y="4104"/>
                </a:moveTo>
                <a:lnTo>
                  <a:pt x="0" y="0"/>
                </a:lnTo>
                <a:lnTo>
                  <a:pt x="6463" y="0"/>
                </a:lnTo>
                <a:lnTo>
                  <a:pt x="6463" y="4104"/>
                </a:lnTo>
                <a:close/>
              </a:path>
            </a:pathLst>
          </a:custGeom>
          <a:blipFill>
            <a:blip r:embed="rId1"/>
            <a:stretch>
              <a:fillRect l="-18617" r="-18617"/>
            </a:stretch>
          </a:blipFill>
          <a:ln w="38100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1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" name="Shape2"/>
          <p:cNvSpPr/>
          <p:nvPr/>
        </p:nvSpPr>
        <p:spPr>
          <a:xfrm>
            <a:off x="3383915" y="2081530"/>
            <a:ext cx="2179955" cy="2124075"/>
          </a:xfrm>
          <a:custGeom>
            <a:avLst/>
            <a:gdLst>
              <a:gd name="adj" fmla="val 6213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 w="6463" h="4104">
                <a:moveTo>
                  <a:pt x="0" y="4104"/>
                </a:moveTo>
                <a:lnTo>
                  <a:pt x="0" y="0"/>
                </a:lnTo>
                <a:lnTo>
                  <a:pt x="6463" y="0"/>
                </a:lnTo>
                <a:lnTo>
                  <a:pt x="6463" y="4104"/>
                </a:lnTo>
                <a:close/>
              </a:path>
            </a:pathLst>
          </a:custGeom>
          <a:blipFill rotWithShape="1">
            <a:blip r:embed="rId2"/>
            <a:stretch>
              <a:fillRect l="-18794" r="-18794"/>
            </a:stretch>
          </a:blipFill>
          <a:ln w="38100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1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" name="Shape3"/>
          <p:cNvSpPr/>
          <p:nvPr/>
        </p:nvSpPr>
        <p:spPr>
          <a:xfrm>
            <a:off x="562610" y="2837815"/>
            <a:ext cx="2176780" cy="2124075"/>
          </a:xfrm>
          <a:custGeom>
            <a:avLst/>
            <a:gdLst>
              <a:gd name="adj" fmla="val 6213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 w="6463" h="4104">
                <a:moveTo>
                  <a:pt x="0" y="4104"/>
                </a:moveTo>
                <a:lnTo>
                  <a:pt x="0" y="0"/>
                </a:lnTo>
                <a:lnTo>
                  <a:pt x="6463" y="0"/>
                </a:lnTo>
                <a:lnTo>
                  <a:pt x="6463" y="4104"/>
                </a:lnTo>
                <a:close/>
              </a:path>
            </a:pathLst>
          </a:custGeom>
          <a:blipFill rotWithShape="1">
            <a:blip r:embed="rId3"/>
            <a:stretch>
              <a:fillRect l="-18617" r="-18617"/>
            </a:stretch>
          </a:blipFill>
          <a:ln w="38100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1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" name="Shape4"/>
          <p:cNvSpPr/>
          <p:nvPr/>
        </p:nvSpPr>
        <p:spPr>
          <a:xfrm>
            <a:off x="562610" y="1329690"/>
            <a:ext cx="2176780" cy="3070225"/>
          </a:xfrm>
          <a:prstGeom prst="rect">
            <a:avLst/>
          </a:prstGeom>
          <a:gradFill>
            <a:gsLst>
              <a:gs pos="50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+mn-cs"/>
            </a:endParaRPr>
          </a:p>
        </p:txBody>
      </p:sp>
      <p:sp>
        <p:nvSpPr>
          <p:cNvPr id="23" name="Shape5"/>
          <p:cNvSpPr/>
          <p:nvPr/>
        </p:nvSpPr>
        <p:spPr>
          <a:xfrm>
            <a:off x="3378200" y="576580"/>
            <a:ext cx="2176780" cy="3070225"/>
          </a:xfrm>
          <a:prstGeom prst="rect">
            <a:avLst/>
          </a:prstGeom>
          <a:gradFill>
            <a:gsLst>
              <a:gs pos="54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  <a:alpha val="3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+mn-cs"/>
            </a:endParaRPr>
          </a:p>
        </p:txBody>
      </p:sp>
      <p:sp>
        <p:nvSpPr>
          <p:cNvPr id="24" name="Shape6"/>
          <p:cNvSpPr/>
          <p:nvPr/>
        </p:nvSpPr>
        <p:spPr>
          <a:xfrm>
            <a:off x="6317615" y="1329690"/>
            <a:ext cx="2176780" cy="3070225"/>
          </a:xfrm>
          <a:prstGeom prst="rect">
            <a:avLst/>
          </a:prstGeom>
          <a:gradFill>
            <a:gsLst>
              <a:gs pos="50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9" name="Shape7"/>
          <p:cNvSpPr/>
          <p:nvPr/>
        </p:nvSpPr>
        <p:spPr>
          <a:xfrm>
            <a:off x="562610" y="1332230"/>
            <a:ext cx="2176780" cy="3070225"/>
          </a:xfrm>
          <a:prstGeom prst="rect">
            <a:avLst/>
          </a:prstGeom>
          <a:gradFill>
            <a:gsLst>
              <a:gs pos="50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203200" sx="101000" sy="101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+mn-cs"/>
            </a:endParaRPr>
          </a:p>
        </p:txBody>
      </p:sp>
      <p:sp>
        <p:nvSpPr>
          <p:cNvPr id="70" name="Shape8"/>
          <p:cNvSpPr/>
          <p:nvPr/>
        </p:nvSpPr>
        <p:spPr>
          <a:xfrm>
            <a:off x="3378200" y="577215"/>
            <a:ext cx="2176780" cy="3070225"/>
          </a:xfrm>
          <a:prstGeom prst="rect">
            <a:avLst/>
          </a:prstGeom>
          <a:gradFill>
            <a:gsLst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203200" sx="101000" sy="101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+mn-cs"/>
            </a:endParaRPr>
          </a:p>
        </p:txBody>
      </p:sp>
      <p:sp>
        <p:nvSpPr>
          <p:cNvPr id="71" name="Shape9"/>
          <p:cNvSpPr/>
          <p:nvPr/>
        </p:nvSpPr>
        <p:spPr>
          <a:xfrm>
            <a:off x="6317615" y="1332230"/>
            <a:ext cx="2176780" cy="3070225"/>
          </a:xfrm>
          <a:prstGeom prst="rect">
            <a:avLst/>
          </a:prstGeom>
          <a:gradFill>
            <a:gsLst>
              <a:gs pos="50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203200" sx="101000" sy="101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66" name="Shape10"/>
          <p:cNvCxnSpPr/>
          <p:nvPr/>
        </p:nvCxnSpPr>
        <p:spPr>
          <a:xfrm>
            <a:off x="1982003" y="1843490"/>
            <a:ext cx="5892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11"/>
          <p:cNvCxnSpPr/>
          <p:nvPr/>
        </p:nvCxnSpPr>
        <p:spPr>
          <a:xfrm>
            <a:off x="4805372" y="1127639"/>
            <a:ext cx="5892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12"/>
          <p:cNvCxnSpPr/>
          <p:nvPr/>
        </p:nvCxnSpPr>
        <p:spPr>
          <a:xfrm>
            <a:off x="7522060" y="1882860"/>
            <a:ext cx="5892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13"/>
          <p:cNvCxnSpPr/>
          <p:nvPr/>
        </p:nvCxnSpPr>
        <p:spPr>
          <a:xfrm>
            <a:off x="354754" y="3435966"/>
            <a:ext cx="0" cy="144526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60000"/>
                  </a:schemeClr>
                </a:gs>
                <a:gs pos="6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14"/>
          <p:cNvCxnSpPr/>
          <p:nvPr/>
        </p:nvCxnSpPr>
        <p:spPr>
          <a:xfrm>
            <a:off x="3222767" y="989640"/>
            <a:ext cx="0" cy="1445260"/>
          </a:xfrm>
          <a:prstGeom prst="line">
            <a:avLst/>
          </a:prstGeom>
          <a:ln w="19050">
            <a:gradFill>
              <a:gsLst>
                <a:gs pos="0">
                  <a:schemeClr val="accent1"/>
                </a:gs>
                <a:gs pos="77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15"/>
          <p:cNvCxnSpPr/>
          <p:nvPr/>
        </p:nvCxnSpPr>
        <p:spPr>
          <a:xfrm>
            <a:off x="2680901" y="3209859"/>
            <a:ext cx="0" cy="1136015"/>
          </a:xfrm>
          <a:prstGeom prst="line">
            <a:avLst/>
          </a:prstGeom>
          <a:ln>
            <a:gradFill>
              <a:gsLst>
                <a:gs pos="1000">
                  <a:schemeClr val="accent1">
                    <a:alpha val="70000"/>
                  </a:schemeClr>
                </a:gs>
                <a:gs pos="76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hape16"/>
          <p:cNvCxnSpPr/>
          <p:nvPr/>
        </p:nvCxnSpPr>
        <p:spPr>
          <a:xfrm>
            <a:off x="6078503" y="3435966"/>
            <a:ext cx="0" cy="144526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73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17"/>
          <p:cNvCxnSpPr/>
          <p:nvPr/>
        </p:nvCxnSpPr>
        <p:spPr>
          <a:xfrm>
            <a:off x="10193232" y="2332289"/>
            <a:ext cx="0" cy="89408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77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hape18"/>
          <p:cNvCxnSpPr/>
          <p:nvPr/>
        </p:nvCxnSpPr>
        <p:spPr>
          <a:xfrm>
            <a:off x="5581791" y="1788591"/>
            <a:ext cx="0" cy="1445260"/>
          </a:xfrm>
          <a:prstGeom prst="line">
            <a:avLst/>
          </a:prstGeom>
          <a:ln w="22225">
            <a:gradFill>
              <a:gsLst>
                <a:gs pos="0">
                  <a:schemeClr val="accent1"/>
                </a:gs>
                <a:gs pos="57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19"/>
          <p:cNvCxnSpPr/>
          <p:nvPr/>
        </p:nvCxnSpPr>
        <p:spPr>
          <a:xfrm>
            <a:off x="3076011" y="1998103"/>
            <a:ext cx="0" cy="628015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40000"/>
                  </a:schemeClr>
                </a:gs>
                <a:gs pos="73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20"/>
          <p:cNvCxnSpPr/>
          <p:nvPr/>
        </p:nvCxnSpPr>
        <p:spPr>
          <a:xfrm>
            <a:off x="5660813" y="2417068"/>
            <a:ext cx="0" cy="628015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40000"/>
                  </a:schemeClr>
                </a:gs>
                <a:gs pos="73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21"/>
          <p:cNvCxnSpPr/>
          <p:nvPr/>
        </p:nvCxnSpPr>
        <p:spPr>
          <a:xfrm>
            <a:off x="5660813" y="4419194"/>
            <a:ext cx="0" cy="628015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40000"/>
                  </a:schemeClr>
                </a:gs>
                <a:gs pos="73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1"/>
          <p:cNvSpPr txBox="1"/>
          <p:nvPr/>
        </p:nvSpPr>
        <p:spPr>
          <a:xfrm>
            <a:off x="645160" y="1998345"/>
            <a:ext cx="2030730" cy="159321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" panose="020B0500000000000000" pitchFamily="34" charset="-122"/>
              </a:rPr>
              <a:t>应用支持通过</a:t>
            </a:r>
            <a:r>
              <a:rPr lang="en-US" altLang="zh-CN" sz="1200" b="1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" panose="020B0500000000000000" pitchFamily="34" charset="-122"/>
              </a:rPr>
              <a:t>下拉通知栏</a:t>
            </a:r>
            <a:r>
              <a:rPr lang="en-US" altLang="zh-CN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" panose="020B0500000000000000" pitchFamily="34" charset="-122"/>
              </a:rPr>
              <a:t>直接进入与AI对话页面。当应用监听到剪贴板内容发生变化时，会及时发送通知栏的通知，用户点击进入即可</a:t>
            </a: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" panose="020B0500000000000000" pitchFamily="34" charset="-122"/>
              </a:rPr>
              <a:t>进行粘贴</a:t>
            </a:r>
            <a:r>
              <a:rPr lang="en-US" altLang="zh-CN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" panose="020B0500000000000000" pitchFamily="34" charset="-122"/>
              </a:rPr>
              <a:t>。</a:t>
            </a:r>
            <a:endParaRPr lang="en-US" altLang="zh-CN" sz="12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思源黑体" panose="020B0500000000000000" pitchFamily="34" charset="-122"/>
            </a:endParaRPr>
          </a:p>
        </p:txBody>
      </p:sp>
      <p:sp>
        <p:nvSpPr>
          <p:cNvPr id="8" name="Text2"/>
          <p:cNvSpPr txBox="1"/>
          <p:nvPr/>
        </p:nvSpPr>
        <p:spPr>
          <a:xfrm>
            <a:off x="562610" y="1326515"/>
            <a:ext cx="2176780" cy="5562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简化的输入流程</a:t>
            </a:r>
            <a:endParaRPr lang="zh-CN" altLang="en-US" sz="2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9" name="Text3"/>
          <p:cNvSpPr txBox="1"/>
          <p:nvPr/>
        </p:nvSpPr>
        <p:spPr>
          <a:xfrm>
            <a:off x="6402705" y="2081530"/>
            <a:ext cx="2030730" cy="159321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" panose="020B0500000000000000" pitchFamily="34" charset="-122"/>
              </a:rPr>
              <a:t>用户在添加新日程时，系统会自动</a:t>
            </a:r>
            <a:r>
              <a:rPr lang="en-US" altLang="zh-CN" sz="1200" b="1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" panose="020B0500000000000000" pitchFamily="34" charset="-122"/>
              </a:rPr>
              <a:t>检查时间冲突</a:t>
            </a:r>
            <a:r>
              <a:rPr lang="en-US" altLang="zh-CN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" panose="020B0500000000000000" pitchFamily="34" charset="-122"/>
              </a:rPr>
              <a:t>，并及时提醒用户，避免了因安排重叠导致的时间浪费和计划混乱。</a:t>
            </a:r>
            <a:endParaRPr lang="en-US" altLang="zh-CN" sz="12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思源黑体" panose="020B0500000000000000" pitchFamily="34" charset="-122"/>
            </a:endParaRPr>
          </a:p>
        </p:txBody>
      </p:sp>
      <p:sp>
        <p:nvSpPr>
          <p:cNvPr id="10" name="Text4"/>
          <p:cNvSpPr txBox="1"/>
          <p:nvPr/>
        </p:nvSpPr>
        <p:spPr>
          <a:xfrm>
            <a:off x="6314440" y="1326515"/>
            <a:ext cx="2176780" cy="5562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智能化管理</a:t>
            </a:r>
            <a:endParaRPr lang="zh-CN" altLang="en-US" sz="2000" b="1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3" name="Text5"/>
          <p:cNvSpPr txBox="1"/>
          <p:nvPr/>
        </p:nvSpPr>
        <p:spPr>
          <a:xfrm>
            <a:off x="3426460" y="1244600"/>
            <a:ext cx="2030730" cy="159321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" panose="020B0500000000000000" pitchFamily="34" charset="-122"/>
                <a:sym typeface="+mn-ea"/>
              </a:rPr>
              <a:t>应用</a:t>
            </a:r>
            <a:r>
              <a:rPr lang="en-US" altLang="zh-CN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" panose="020B0500000000000000" pitchFamily="34" charset="-122"/>
                <a:sym typeface="+mn-ea"/>
              </a:rPr>
              <a:t>结合了</a:t>
            </a:r>
            <a:r>
              <a:rPr lang="en-US" altLang="zh-CN" sz="1200" b="1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" panose="020B0500000000000000" pitchFamily="34" charset="-122"/>
                <a:sym typeface="+mn-ea"/>
              </a:rPr>
              <a:t>AI的自然语言处理技术</a:t>
            </a:r>
            <a:r>
              <a:rPr lang="en-US" altLang="zh-CN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" panose="020B0500000000000000" pitchFamily="34" charset="-122"/>
                <a:sym typeface="+mn-ea"/>
              </a:rPr>
              <a:t>，用户在管理日程时可以通过粘贴社交平台的通知消息，AI能够自动识别并提取日程的关键信息，如地点、时间、描述等，并自动加入到日程表中</a:t>
            </a: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" panose="020B0500000000000000" pitchFamily="34" charset="-122"/>
                <a:sym typeface="+mn-ea"/>
              </a:rPr>
              <a:t>，</a:t>
            </a:r>
            <a:r>
              <a:rPr lang="en-US" altLang="zh-CN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" panose="020B0500000000000000" pitchFamily="34" charset="-122"/>
                <a:sym typeface="+mn-ea"/>
              </a:rPr>
              <a:t>快速生成日程块</a:t>
            </a: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" panose="020B0500000000000000" pitchFamily="34" charset="-122"/>
                <a:sym typeface="+mn-ea"/>
              </a:rPr>
              <a:t>。</a:t>
            </a:r>
            <a:endParaRPr lang="zh-CN" altLang="en-US" sz="12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思源黑体" panose="020B0500000000000000" pitchFamily="34" charset="-122"/>
              <a:sym typeface="+mn-ea"/>
            </a:endParaRPr>
          </a:p>
        </p:txBody>
      </p:sp>
      <p:sp>
        <p:nvSpPr>
          <p:cNvPr id="14" name="Text6"/>
          <p:cNvSpPr txBox="1"/>
          <p:nvPr/>
        </p:nvSpPr>
        <p:spPr>
          <a:xfrm>
            <a:off x="3378200" y="571500"/>
            <a:ext cx="2176780" cy="5562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高效的信息提取</a:t>
            </a:r>
            <a:endParaRPr lang="zh-CN" altLang="en-US" sz="2000" b="1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" name="标题 3"/>
          <p:cNvSpPr txBox="1"/>
          <p:nvPr/>
        </p:nvSpPr>
        <p:spPr>
          <a:xfrm>
            <a:off x="338364" y="249533"/>
            <a:ext cx="2066782" cy="343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设计思路</a:t>
            </a:r>
            <a:endParaRPr lang="zh-CN" altLang="en-US" sz="2400" b="1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06750" y="1845310"/>
            <a:ext cx="5066665" cy="1730375"/>
          </a:xfrm>
        </p:spPr>
        <p:txBody>
          <a:bodyPr>
            <a:noAutofit/>
          </a:bodyPr>
          <a:lstStyle/>
          <a:p>
            <a:r>
              <a:rPr kumimoji="1" lang="zh-CN" altLang="en-US" sz="4000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应用前景与优化方向</a:t>
            </a:r>
            <a:endParaRPr kumimoji="1" lang="zh-CN" altLang="en-US" sz="4000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" name="Text1"/>
          <p:cNvSpPr txBox="1"/>
          <p:nvPr>
            <p:custDataLst>
              <p:tags r:id="rId1"/>
            </p:custDataLst>
          </p:nvPr>
        </p:nvSpPr>
        <p:spPr>
          <a:xfrm>
            <a:off x="2047442" y="1002448"/>
            <a:ext cx="1904999" cy="1259734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5400" b="1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04</a:t>
            </a:r>
            <a:endParaRPr lang="en-US" altLang="zh-CN" sz="5400" b="1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46196" y="2174720"/>
            <a:ext cx="665480" cy="250825"/>
            <a:chOff x="690695" y="266700"/>
            <a:chExt cx="1761702" cy="533400"/>
          </a:xfrm>
        </p:grpSpPr>
        <p:sp>
          <p:nvSpPr>
            <p:cNvPr id="5" name="箭头: V 形 4"/>
            <p:cNvSpPr/>
            <p:nvPr/>
          </p:nvSpPr>
          <p:spPr>
            <a:xfrm>
              <a:off x="690695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箭头: V 形 5"/>
            <p:cNvSpPr/>
            <p:nvPr/>
          </p:nvSpPr>
          <p:spPr>
            <a:xfrm>
              <a:off x="1238171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箭头: V 形 6"/>
            <p:cNvSpPr/>
            <p:nvPr/>
          </p:nvSpPr>
          <p:spPr>
            <a:xfrm>
              <a:off x="1785647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6405" y="87714"/>
            <a:ext cx="8100000" cy="529200"/>
          </a:xfrm>
        </p:spPr>
        <p:txBody>
          <a:bodyPr lIns="0" tIns="0" rIns="0" bIns="0" anchor="b" anchorCtr="0">
            <a:normAutofit/>
          </a:bodyPr>
          <a:lstStyle/>
          <a:p>
            <a:r>
              <a:rPr lang="zh-CN" altLang="en-US" sz="2400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应用前景</a:t>
            </a:r>
            <a:endParaRPr lang="zh-CN" altLang="en-US" sz="2400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7" name="矩形: 圆角 24"/>
          <p:cNvSpPr/>
          <p:nvPr>
            <p:custDataLst>
              <p:tags r:id="rId2"/>
            </p:custDataLst>
          </p:nvPr>
        </p:nvSpPr>
        <p:spPr>
          <a:xfrm>
            <a:off x="149860" y="750570"/>
            <a:ext cx="2861310" cy="2036445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233680" y="1290320"/>
            <a:ext cx="2748280" cy="15525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rgbClr val="21212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通过与日历服务、邮件服务、在线会议工具等第三方服务的集成，应用可以提供更全面的日程管理解决方案。</a:t>
            </a:r>
            <a:endParaRPr lang="zh-CN" altLang="en-US" sz="1400">
              <a:ln>
                <a:noFill/>
                <a:prstDash val="sysDot"/>
              </a:ln>
              <a:solidFill>
                <a:srgbClr val="21212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255905" y="787400"/>
            <a:ext cx="2142490" cy="5162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1600" b="1">
                <a:ln>
                  <a:noFill/>
                  <a:prstDash val="sysDot"/>
                </a:ln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ea"/>
              </a:rPr>
              <a:t>集成更多第三方服务</a:t>
            </a:r>
            <a:endParaRPr lang="zh-CN" altLang="en-US" sz="1600" b="1">
              <a:ln>
                <a:noFill/>
                <a:prstDash val="sysDot"/>
              </a:ln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2169160" y="769620"/>
            <a:ext cx="591185" cy="5162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400" b="1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01</a:t>
            </a:r>
            <a:endParaRPr lang="en-US" altLang="zh-CN" sz="2400" b="1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</a:endParaRPr>
          </a:p>
        </p:txBody>
      </p:sp>
      <p:sp>
        <p:nvSpPr>
          <p:cNvPr id="26" name="矩形: 圆角 24"/>
          <p:cNvSpPr/>
          <p:nvPr>
            <p:custDataLst>
              <p:tags r:id="rId6"/>
            </p:custDataLst>
          </p:nvPr>
        </p:nvSpPr>
        <p:spPr>
          <a:xfrm>
            <a:off x="3117850" y="750570"/>
            <a:ext cx="2861310" cy="2036445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7" name="矩形 26"/>
          <p:cNvSpPr/>
          <p:nvPr>
            <p:custDataLst>
              <p:tags r:id="rId7"/>
            </p:custDataLst>
          </p:nvPr>
        </p:nvSpPr>
        <p:spPr>
          <a:xfrm>
            <a:off x="3174365" y="1308735"/>
            <a:ext cx="2748280" cy="15525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rgbClr val="21212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ea"/>
              </a:rPr>
              <a:t>利用用户的行为数据，应用可以学习用户的日程安排习惯，提供个性化的日程建议和提醒。</a:t>
            </a:r>
            <a:endParaRPr lang="zh-CN" altLang="en-US" sz="1400" dirty="0">
              <a:ln>
                <a:noFill/>
                <a:prstDash val="sysDot"/>
              </a:ln>
              <a:solidFill>
                <a:srgbClr val="21212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ea"/>
            </a:endParaRPr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3223895" y="787400"/>
            <a:ext cx="2142490" cy="5162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1600" b="1">
                <a:ln>
                  <a:noFill/>
                  <a:prstDash val="sysDot"/>
                </a:ln>
                <a:solidFill>
                  <a:srgbClr val="21212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ea"/>
              </a:rPr>
              <a:t>个性化推荐</a:t>
            </a:r>
            <a:endParaRPr lang="zh-CN" altLang="en-US" sz="1600" b="1">
              <a:ln>
                <a:noFill/>
                <a:prstDash val="sysDot"/>
              </a:ln>
              <a:solidFill>
                <a:srgbClr val="21212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ea"/>
            </a:endParaRPr>
          </a:p>
        </p:txBody>
      </p:sp>
      <p:sp>
        <p:nvSpPr>
          <p:cNvPr id="29" name="矩形 28"/>
          <p:cNvSpPr/>
          <p:nvPr>
            <p:custDataLst>
              <p:tags r:id="rId9"/>
            </p:custDataLst>
          </p:nvPr>
        </p:nvSpPr>
        <p:spPr>
          <a:xfrm>
            <a:off x="5137150" y="769620"/>
            <a:ext cx="591185" cy="5162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400" b="1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02</a:t>
            </a:r>
            <a:endParaRPr lang="en-US" altLang="zh-CN" sz="2400" b="1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</a:endParaRPr>
          </a:p>
        </p:txBody>
      </p:sp>
      <p:sp>
        <p:nvSpPr>
          <p:cNvPr id="30" name="矩形: 圆角 24"/>
          <p:cNvSpPr/>
          <p:nvPr>
            <p:custDataLst>
              <p:tags r:id="rId10"/>
            </p:custDataLst>
          </p:nvPr>
        </p:nvSpPr>
        <p:spPr>
          <a:xfrm>
            <a:off x="6115050" y="750570"/>
            <a:ext cx="2861310" cy="2036445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0" name="矩形 39"/>
          <p:cNvSpPr/>
          <p:nvPr>
            <p:custDataLst>
              <p:tags r:id="rId11"/>
            </p:custDataLst>
          </p:nvPr>
        </p:nvSpPr>
        <p:spPr>
          <a:xfrm>
            <a:off x="6191885" y="1285875"/>
            <a:ext cx="2748280" cy="15525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rgbClr val="21212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ea"/>
              </a:rPr>
              <a:t>引入社区功能，让用户可以分享日程管理技巧，或者参与到日程挑战中，增加用户粘性。</a:t>
            </a:r>
            <a:endParaRPr lang="zh-CN" altLang="en-US" sz="1400" dirty="0">
              <a:ln>
                <a:noFill/>
                <a:prstDash val="sysDot"/>
              </a:ln>
              <a:solidFill>
                <a:srgbClr val="21212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ea"/>
            </a:endParaRPr>
          </a:p>
        </p:txBody>
      </p:sp>
      <p:sp>
        <p:nvSpPr>
          <p:cNvPr id="45" name="矩形 44"/>
          <p:cNvSpPr/>
          <p:nvPr>
            <p:custDataLst>
              <p:tags r:id="rId12"/>
            </p:custDataLst>
          </p:nvPr>
        </p:nvSpPr>
        <p:spPr>
          <a:xfrm>
            <a:off x="6221095" y="787400"/>
            <a:ext cx="2142490" cy="5162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1600" b="1">
                <a:ln>
                  <a:noFill/>
                  <a:prstDash val="sysDot"/>
                </a:ln>
                <a:solidFill>
                  <a:srgbClr val="21212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ea"/>
              </a:rPr>
              <a:t>社区功能</a:t>
            </a:r>
            <a:endParaRPr lang="zh-CN" altLang="en-US" sz="1600" b="1">
              <a:ln>
                <a:noFill/>
                <a:prstDash val="sysDot"/>
              </a:ln>
              <a:solidFill>
                <a:srgbClr val="21212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ea"/>
            </a:endParaRPr>
          </a:p>
        </p:txBody>
      </p:sp>
      <p:sp>
        <p:nvSpPr>
          <p:cNvPr id="50" name="矩形 49"/>
          <p:cNvSpPr/>
          <p:nvPr>
            <p:custDataLst>
              <p:tags r:id="rId13"/>
            </p:custDataLst>
          </p:nvPr>
        </p:nvSpPr>
        <p:spPr>
          <a:xfrm>
            <a:off x="8134350" y="769620"/>
            <a:ext cx="591185" cy="5162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400" b="1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03</a:t>
            </a:r>
            <a:endParaRPr lang="en-US" altLang="zh-CN" sz="2400" b="1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</a:endParaRPr>
          </a:p>
        </p:txBody>
      </p:sp>
      <p:sp>
        <p:nvSpPr>
          <p:cNvPr id="84" name="矩形: 圆角 24"/>
          <p:cNvSpPr/>
          <p:nvPr>
            <p:custDataLst>
              <p:tags r:id="rId14"/>
            </p:custDataLst>
          </p:nvPr>
        </p:nvSpPr>
        <p:spPr>
          <a:xfrm>
            <a:off x="149860" y="2884170"/>
            <a:ext cx="2861310" cy="2036445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85" name="矩形 84"/>
          <p:cNvSpPr/>
          <p:nvPr>
            <p:custDataLst>
              <p:tags r:id="rId15"/>
            </p:custDataLst>
          </p:nvPr>
        </p:nvSpPr>
        <p:spPr>
          <a:xfrm>
            <a:off x="206375" y="3368040"/>
            <a:ext cx="2748280" cy="15525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rgbClr val="21212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ea"/>
              </a:rPr>
              <a:t>拓展企业级市场，提供团队协作和项目管理功能，帮助企业提高工作效率。</a:t>
            </a:r>
            <a:endParaRPr lang="zh-CN" altLang="en-US" sz="1400">
              <a:ln>
                <a:noFill/>
                <a:prstDash val="sysDot"/>
              </a:ln>
              <a:solidFill>
                <a:srgbClr val="21212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ea"/>
            </a:endParaRPr>
          </a:p>
        </p:txBody>
      </p:sp>
      <p:sp>
        <p:nvSpPr>
          <p:cNvPr id="86" name="矩形 85"/>
          <p:cNvSpPr/>
          <p:nvPr>
            <p:custDataLst>
              <p:tags r:id="rId16"/>
            </p:custDataLst>
          </p:nvPr>
        </p:nvSpPr>
        <p:spPr>
          <a:xfrm>
            <a:off x="255905" y="2921000"/>
            <a:ext cx="2142490" cy="5162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1600" b="1">
                <a:ln>
                  <a:noFill/>
                  <a:prstDash val="sysDot"/>
                </a:ln>
                <a:solidFill>
                  <a:srgbClr val="21212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ea"/>
              </a:rPr>
              <a:t>企业级应用</a:t>
            </a:r>
            <a:endParaRPr lang="zh-CN" altLang="en-US" sz="1600" b="1">
              <a:ln>
                <a:noFill/>
                <a:prstDash val="sysDot"/>
              </a:ln>
              <a:solidFill>
                <a:srgbClr val="21212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ea"/>
            </a:endParaRPr>
          </a:p>
        </p:txBody>
      </p:sp>
      <p:sp>
        <p:nvSpPr>
          <p:cNvPr id="87" name="矩形 86"/>
          <p:cNvSpPr/>
          <p:nvPr>
            <p:custDataLst>
              <p:tags r:id="rId17"/>
            </p:custDataLst>
          </p:nvPr>
        </p:nvSpPr>
        <p:spPr>
          <a:xfrm>
            <a:off x="2169160" y="2903220"/>
            <a:ext cx="591185" cy="5162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400" b="1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04</a:t>
            </a:r>
            <a:endParaRPr lang="en-US" altLang="zh-CN" sz="2400" b="1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</a:endParaRPr>
          </a:p>
        </p:txBody>
      </p:sp>
      <p:sp>
        <p:nvSpPr>
          <p:cNvPr id="88" name="矩形: 圆角 24"/>
          <p:cNvSpPr/>
          <p:nvPr>
            <p:custDataLst>
              <p:tags r:id="rId18"/>
            </p:custDataLst>
          </p:nvPr>
        </p:nvSpPr>
        <p:spPr>
          <a:xfrm>
            <a:off x="3117850" y="2884170"/>
            <a:ext cx="2861310" cy="2036445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89" name="矩形 88"/>
          <p:cNvSpPr/>
          <p:nvPr>
            <p:custDataLst>
              <p:tags r:id="rId19"/>
            </p:custDataLst>
          </p:nvPr>
        </p:nvSpPr>
        <p:spPr>
          <a:xfrm>
            <a:off x="3161030" y="3368040"/>
            <a:ext cx="2748280" cy="15525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rgbClr val="21212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ea"/>
              </a:rPr>
              <a:t>结合健康数据，提醒用户休息和锻炼，帮助用户实现工作与生活的平衡。</a:t>
            </a:r>
            <a:endParaRPr lang="zh-CN" altLang="en-US" sz="1400" dirty="0">
              <a:ln>
                <a:noFill/>
                <a:prstDash val="sysDot"/>
              </a:ln>
              <a:solidFill>
                <a:srgbClr val="21212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ea"/>
            </a:endParaRPr>
          </a:p>
        </p:txBody>
      </p:sp>
      <p:sp>
        <p:nvSpPr>
          <p:cNvPr id="90" name="矩形 89"/>
          <p:cNvSpPr/>
          <p:nvPr>
            <p:custDataLst>
              <p:tags r:id="rId20"/>
            </p:custDataLst>
          </p:nvPr>
        </p:nvSpPr>
        <p:spPr>
          <a:xfrm>
            <a:off x="3223895" y="2921000"/>
            <a:ext cx="2142490" cy="5162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1600" b="1">
                <a:ln>
                  <a:noFill/>
                  <a:prstDash val="sysDot"/>
                </a:ln>
                <a:solidFill>
                  <a:srgbClr val="21212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ea"/>
              </a:rPr>
              <a:t>健康和生活平衡</a:t>
            </a:r>
            <a:endParaRPr lang="zh-CN" altLang="en-US" sz="1600" b="1">
              <a:ln>
                <a:noFill/>
                <a:prstDash val="sysDot"/>
              </a:ln>
              <a:solidFill>
                <a:srgbClr val="21212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ea"/>
            </a:endParaRPr>
          </a:p>
        </p:txBody>
      </p:sp>
      <p:sp>
        <p:nvSpPr>
          <p:cNvPr id="91" name="矩形 90"/>
          <p:cNvSpPr/>
          <p:nvPr>
            <p:custDataLst>
              <p:tags r:id="rId21"/>
            </p:custDataLst>
          </p:nvPr>
        </p:nvSpPr>
        <p:spPr>
          <a:xfrm>
            <a:off x="5137150" y="2903220"/>
            <a:ext cx="591185" cy="5162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400" b="1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05</a:t>
            </a:r>
            <a:endParaRPr lang="en-US" altLang="zh-CN" sz="2400" b="1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</a:endParaRPr>
          </a:p>
        </p:txBody>
      </p:sp>
      <p:sp>
        <p:nvSpPr>
          <p:cNvPr id="92" name="矩形: 圆角 24"/>
          <p:cNvSpPr/>
          <p:nvPr>
            <p:custDataLst>
              <p:tags r:id="rId22"/>
            </p:custDataLst>
          </p:nvPr>
        </p:nvSpPr>
        <p:spPr>
          <a:xfrm>
            <a:off x="6115050" y="2884170"/>
            <a:ext cx="2861310" cy="2036445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93" name="矩形 92"/>
          <p:cNvSpPr/>
          <p:nvPr>
            <p:custDataLst>
              <p:tags r:id="rId23"/>
            </p:custDataLst>
          </p:nvPr>
        </p:nvSpPr>
        <p:spPr>
          <a:xfrm>
            <a:off x="6191885" y="3368040"/>
            <a:ext cx="2748280" cy="15525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rgbClr val="21212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ea"/>
              </a:rPr>
              <a:t>为学生和教育工作者提供定制化的日程管理功能，帮助他们更好地规划学习和教学活动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rgbClr val="21212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ea"/>
              </a:rPr>
              <a:t>。</a:t>
            </a:r>
            <a:endParaRPr lang="zh-CN" altLang="en-US" sz="1400" dirty="0">
              <a:ln>
                <a:noFill/>
                <a:prstDash val="sysDot"/>
              </a:ln>
              <a:solidFill>
                <a:srgbClr val="21212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ea"/>
            </a:endParaRPr>
          </a:p>
        </p:txBody>
      </p:sp>
      <p:sp>
        <p:nvSpPr>
          <p:cNvPr id="94" name="矩形 93"/>
          <p:cNvSpPr/>
          <p:nvPr>
            <p:custDataLst>
              <p:tags r:id="rId24"/>
            </p:custDataLst>
          </p:nvPr>
        </p:nvSpPr>
        <p:spPr>
          <a:xfrm>
            <a:off x="6221095" y="2921000"/>
            <a:ext cx="2142490" cy="5162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1600" b="1">
                <a:ln>
                  <a:noFill/>
                  <a:prstDash val="sysDot"/>
                </a:ln>
                <a:solidFill>
                  <a:srgbClr val="21212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ea"/>
              </a:rPr>
              <a:t>教育与学习</a:t>
            </a:r>
            <a:endParaRPr lang="zh-CN" altLang="en-US" sz="1600" b="1">
              <a:ln>
                <a:noFill/>
                <a:prstDash val="sysDot"/>
              </a:ln>
              <a:solidFill>
                <a:srgbClr val="21212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ea"/>
            </a:endParaRPr>
          </a:p>
        </p:txBody>
      </p:sp>
      <p:sp>
        <p:nvSpPr>
          <p:cNvPr id="95" name="矩形 94"/>
          <p:cNvSpPr/>
          <p:nvPr>
            <p:custDataLst>
              <p:tags r:id="rId25"/>
            </p:custDataLst>
          </p:nvPr>
        </p:nvSpPr>
        <p:spPr>
          <a:xfrm>
            <a:off x="8134350" y="2903220"/>
            <a:ext cx="591185" cy="5162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400" b="1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06</a:t>
            </a:r>
            <a:endParaRPr lang="en-US" altLang="zh-CN" sz="2400" b="1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7795" y="159"/>
            <a:ext cx="7886700" cy="994172"/>
          </a:xfrm>
        </p:spPr>
        <p:txBody>
          <a:bodyPr/>
          <a:lstStyle/>
          <a:p>
            <a:r>
              <a:rPr lang="zh-CN" altLang="en-US" sz="2400" b="1">
                <a:latin typeface="思源黑体" panose="020B0500000000000000" pitchFamily="34" charset="-122"/>
                <a:ea typeface="思源黑体" panose="020B0500000000000000" pitchFamily="34" charset="-122"/>
              </a:rPr>
              <a:t>优化</a:t>
            </a:r>
            <a:r>
              <a:rPr lang="zh-CN" altLang="en-US" sz="2400" b="1">
                <a:latin typeface="思源黑体" panose="020B0500000000000000" pitchFamily="34" charset="-122"/>
                <a:ea typeface="思源黑体" panose="020B0500000000000000" pitchFamily="34" charset="-122"/>
              </a:rPr>
              <a:t>方向</a:t>
            </a:r>
            <a:endParaRPr lang="zh-CN" altLang="en-US" sz="2400" b="1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" name="任意多边形: 形状 32"/>
          <p:cNvSpPr/>
          <p:nvPr>
            <p:custDataLst>
              <p:tags r:id="rId2"/>
            </p:custDataLst>
          </p:nvPr>
        </p:nvSpPr>
        <p:spPr>
          <a:xfrm flipH="1">
            <a:off x="525500" y="3335948"/>
            <a:ext cx="3411912" cy="443358"/>
          </a:xfrm>
          <a:custGeom>
            <a:avLst/>
            <a:gdLst>
              <a:gd name="connsiteX0" fmla="*/ 0 w 8428382"/>
              <a:gd name="connsiteY0" fmla="*/ 506896 h 506896"/>
              <a:gd name="connsiteX1" fmla="*/ 1669774 w 8428382"/>
              <a:gd name="connsiteY1" fmla="*/ 506896 h 506896"/>
              <a:gd name="connsiteX2" fmla="*/ 2136913 w 8428382"/>
              <a:gd name="connsiteY2" fmla="*/ 0 h 506896"/>
              <a:gd name="connsiteX3" fmla="*/ 8428382 w 8428382"/>
              <a:gd name="connsiteY3" fmla="*/ 0 h 50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28382" h="506896">
                <a:moveTo>
                  <a:pt x="0" y="506896"/>
                </a:moveTo>
                <a:lnTo>
                  <a:pt x="1669774" y="506896"/>
                </a:lnTo>
                <a:lnTo>
                  <a:pt x="2136913" y="0"/>
                </a:lnTo>
                <a:lnTo>
                  <a:pt x="8428382" y="0"/>
                </a:lnTo>
              </a:path>
            </a:pathLst>
          </a:custGeom>
          <a:noFill/>
          <a:ln>
            <a:solidFill>
              <a:schemeClr val="accent1">
                <a:alpha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" name="任意多边形: 形状 31"/>
          <p:cNvSpPr/>
          <p:nvPr>
            <p:custDataLst>
              <p:tags r:id="rId3"/>
            </p:custDataLst>
          </p:nvPr>
        </p:nvSpPr>
        <p:spPr>
          <a:xfrm flipH="1">
            <a:off x="525500" y="1747758"/>
            <a:ext cx="2941027" cy="443358"/>
          </a:xfrm>
          <a:custGeom>
            <a:avLst/>
            <a:gdLst>
              <a:gd name="connsiteX0" fmla="*/ 0 w 8428382"/>
              <a:gd name="connsiteY0" fmla="*/ 506896 h 506896"/>
              <a:gd name="connsiteX1" fmla="*/ 1669774 w 8428382"/>
              <a:gd name="connsiteY1" fmla="*/ 506896 h 506896"/>
              <a:gd name="connsiteX2" fmla="*/ 2136913 w 8428382"/>
              <a:gd name="connsiteY2" fmla="*/ 0 h 506896"/>
              <a:gd name="connsiteX3" fmla="*/ 8428382 w 8428382"/>
              <a:gd name="connsiteY3" fmla="*/ 0 h 506896"/>
              <a:gd name="connsiteX0-1" fmla="*/ 0 w 7265163"/>
              <a:gd name="connsiteY0-2" fmla="*/ 506896 h 506896"/>
              <a:gd name="connsiteX1-3" fmla="*/ 506555 w 7265163"/>
              <a:gd name="connsiteY1-4" fmla="*/ 506896 h 506896"/>
              <a:gd name="connsiteX2-5" fmla="*/ 973694 w 7265163"/>
              <a:gd name="connsiteY2-6" fmla="*/ 0 h 506896"/>
              <a:gd name="connsiteX3-7" fmla="*/ 7265163 w 7265163"/>
              <a:gd name="connsiteY3-8" fmla="*/ 0 h 50689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265163" h="506896">
                <a:moveTo>
                  <a:pt x="0" y="506896"/>
                </a:moveTo>
                <a:lnTo>
                  <a:pt x="506555" y="506896"/>
                </a:lnTo>
                <a:lnTo>
                  <a:pt x="973694" y="0"/>
                </a:lnTo>
                <a:lnTo>
                  <a:pt x="7265163" y="0"/>
                </a:lnTo>
              </a:path>
            </a:pathLst>
          </a:custGeom>
          <a:noFill/>
          <a:ln>
            <a:solidFill>
              <a:schemeClr val="accent1">
                <a:alpha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" name="任意多边形: 形状 30"/>
          <p:cNvSpPr/>
          <p:nvPr>
            <p:custDataLst>
              <p:tags r:id="rId4"/>
            </p:custDataLst>
          </p:nvPr>
        </p:nvSpPr>
        <p:spPr>
          <a:xfrm>
            <a:off x="5352462" y="3555050"/>
            <a:ext cx="3408749" cy="365222"/>
          </a:xfrm>
          <a:custGeom>
            <a:avLst/>
            <a:gdLst>
              <a:gd name="connsiteX0" fmla="*/ 0 w 8428382"/>
              <a:gd name="connsiteY0" fmla="*/ 506896 h 506896"/>
              <a:gd name="connsiteX1" fmla="*/ 1669774 w 8428382"/>
              <a:gd name="connsiteY1" fmla="*/ 506896 h 506896"/>
              <a:gd name="connsiteX2" fmla="*/ 2136913 w 8428382"/>
              <a:gd name="connsiteY2" fmla="*/ 0 h 506896"/>
              <a:gd name="connsiteX3" fmla="*/ 8428382 w 8428382"/>
              <a:gd name="connsiteY3" fmla="*/ 0 h 50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28382" h="506896">
                <a:moveTo>
                  <a:pt x="0" y="506896"/>
                </a:moveTo>
                <a:lnTo>
                  <a:pt x="1669774" y="506896"/>
                </a:lnTo>
                <a:lnTo>
                  <a:pt x="2136913" y="0"/>
                </a:lnTo>
                <a:lnTo>
                  <a:pt x="8428382" y="0"/>
                </a:lnTo>
              </a:path>
            </a:pathLst>
          </a:custGeom>
          <a:noFill/>
          <a:ln>
            <a:solidFill>
              <a:schemeClr val="accent1">
                <a:alpha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9" name="任意多边形: 形状 29"/>
          <p:cNvSpPr/>
          <p:nvPr>
            <p:custDataLst>
              <p:tags r:id="rId5"/>
            </p:custDataLst>
          </p:nvPr>
        </p:nvSpPr>
        <p:spPr>
          <a:xfrm>
            <a:off x="5213397" y="1250109"/>
            <a:ext cx="3408749" cy="365222"/>
          </a:xfrm>
          <a:custGeom>
            <a:avLst/>
            <a:gdLst>
              <a:gd name="connsiteX0" fmla="*/ 0 w 8428382"/>
              <a:gd name="connsiteY0" fmla="*/ 506896 h 506896"/>
              <a:gd name="connsiteX1" fmla="*/ 1669774 w 8428382"/>
              <a:gd name="connsiteY1" fmla="*/ 506896 h 506896"/>
              <a:gd name="connsiteX2" fmla="*/ 2136913 w 8428382"/>
              <a:gd name="connsiteY2" fmla="*/ 0 h 506896"/>
              <a:gd name="connsiteX3" fmla="*/ 8428382 w 8428382"/>
              <a:gd name="connsiteY3" fmla="*/ 0 h 50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28382" h="506896">
                <a:moveTo>
                  <a:pt x="0" y="506896"/>
                </a:moveTo>
                <a:lnTo>
                  <a:pt x="1669774" y="506896"/>
                </a:lnTo>
                <a:lnTo>
                  <a:pt x="2136913" y="0"/>
                </a:lnTo>
                <a:lnTo>
                  <a:pt x="8428382" y="0"/>
                </a:lnTo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0" name="矩形 19"/>
          <p:cNvSpPr/>
          <p:nvPr>
            <p:custDataLst>
              <p:tags r:id="rId6"/>
            </p:custDataLst>
          </p:nvPr>
        </p:nvSpPr>
        <p:spPr>
          <a:xfrm>
            <a:off x="284480" y="1745615"/>
            <a:ext cx="2774315" cy="12484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语音控制集成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：集成语音控制功能，让用户能够通过语音命令来管理日程。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</a:endParaRPr>
          </a:p>
        </p:txBody>
      </p:sp>
      <p:sp>
        <p:nvSpPr>
          <p:cNvPr id="21" name="任意多边形: 形状 34"/>
          <p:cNvSpPr/>
          <p:nvPr>
            <p:custDataLst>
              <p:tags r:id="rId7"/>
            </p:custDataLst>
          </p:nvPr>
        </p:nvSpPr>
        <p:spPr>
          <a:xfrm>
            <a:off x="3395670" y="1594892"/>
            <a:ext cx="2222531" cy="2278612"/>
          </a:xfrm>
          <a:custGeom>
            <a:avLst/>
            <a:gdLst>
              <a:gd name="connsiteX0" fmla="*/ 1546893 w 2963568"/>
              <a:gd name="connsiteY0" fmla="*/ 481519 h 3038348"/>
              <a:gd name="connsiteX1" fmla="*/ 500289 w 2963568"/>
              <a:gd name="connsiteY1" fmla="*/ 1528123 h 3038348"/>
              <a:gd name="connsiteX2" fmla="*/ 1546893 w 2963568"/>
              <a:gd name="connsiteY2" fmla="*/ 2574727 h 3038348"/>
              <a:gd name="connsiteX3" fmla="*/ 2593497 w 2963568"/>
              <a:gd name="connsiteY3" fmla="*/ 1528123 h 3038348"/>
              <a:gd name="connsiteX4" fmla="*/ 1546893 w 2963568"/>
              <a:gd name="connsiteY4" fmla="*/ 481519 h 3038348"/>
              <a:gd name="connsiteX5" fmla="*/ 1481784 w 2963568"/>
              <a:gd name="connsiteY5" fmla="*/ 0 h 3038348"/>
              <a:gd name="connsiteX6" fmla="*/ 2963568 w 2963568"/>
              <a:gd name="connsiteY6" fmla="*/ 1519174 h 3038348"/>
              <a:gd name="connsiteX7" fmla="*/ 1481784 w 2963568"/>
              <a:gd name="connsiteY7" fmla="*/ 3038348 h 3038348"/>
              <a:gd name="connsiteX8" fmla="*/ 0 w 2963568"/>
              <a:gd name="connsiteY8" fmla="*/ 1519174 h 3038348"/>
              <a:gd name="connsiteX9" fmla="*/ 1481784 w 2963568"/>
              <a:gd name="connsiteY9" fmla="*/ 0 h 303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3568" h="3038348">
                <a:moveTo>
                  <a:pt x="1546893" y="481519"/>
                </a:moveTo>
                <a:cubicBezTo>
                  <a:pt x="968870" y="481519"/>
                  <a:pt x="500289" y="950100"/>
                  <a:pt x="500289" y="1528123"/>
                </a:cubicBezTo>
                <a:cubicBezTo>
                  <a:pt x="500289" y="2106146"/>
                  <a:pt x="968870" y="2574727"/>
                  <a:pt x="1546893" y="2574727"/>
                </a:cubicBezTo>
                <a:cubicBezTo>
                  <a:pt x="2124916" y="2574727"/>
                  <a:pt x="2593497" y="2106146"/>
                  <a:pt x="2593497" y="1528123"/>
                </a:cubicBezTo>
                <a:cubicBezTo>
                  <a:pt x="2593497" y="950100"/>
                  <a:pt x="2124916" y="481519"/>
                  <a:pt x="1546893" y="481519"/>
                </a:cubicBezTo>
                <a:close/>
                <a:moveTo>
                  <a:pt x="1481784" y="0"/>
                </a:moveTo>
                <a:cubicBezTo>
                  <a:pt x="2300151" y="0"/>
                  <a:pt x="2963568" y="680157"/>
                  <a:pt x="2963568" y="1519174"/>
                </a:cubicBezTo>
                <a:cubicBezTo>
                  <a:pt x="2963568" y="2358191"/>
                  <a:pt x="2300151" y="3038348"/>
                  <a:pt x="1481784" y="3038348"/>
                </a:cubicBezTo>
                <a:cubicBezTo>
                  <a:pt x="663417" y="3038348"/>
                  <a:pt x="0" y="2358191"/>
                  <a:pt x="0" y="1519174"/>
                </a:cubicBezTo>
                <a:cubicBezTo>
                  <a:pt x="0" y="680157"/>
                  <a:pt x="663417" y="0"/>
                  <a:pt x="1481784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12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2" name="任意多边形: 形状 38"/>
          <p:cNvSpPr/>
          <p:nvPr>
            <p:custDataLst>
              <p:tags r:id="rId8"/>
            </p:custDataLst>
          </p:nvPr>
        </p:nvSpPr>
        <p:spPr>
          <a:xfrm>
            <a:off x="3232803" y="2107303"/>
            <a:ext cx="751967" cy="1532204"/>
          </a:xfrm>
          <a:custGeom>
            <a:avLst/>
            <a:gdLst>
              <a:gd name="connsiteX0" fmla="*/ 252419 w 1002689"/>
              <a:gd name="connsiteY0" fmla="*/ 767 h 2043073"/>
              <a:gd name="connsiteX1" fmla="*/ 271913 w 1002689"/>
              <a:gd name="connsiteY1" fmla="*/ 9141 h 2043073"/>
              <a:gd name="connsiteX2" fmla="*/ 851424 w 1002689"/>
              <a:gd name="connsiteY2" fmla="*/ 344456 h 2043073"/>
              <a:gd name="connsiteX3" fmla="*/ 799267 w 1002689"/>
              <a:gd name="connsiteY3" fmla="*/ 440548 h 2043073"/>
              <a:gd name="connsiteX4" fmla="*/ 717019 w 1002689"/>
              <a:gd name="connsiteY4" fmla="*/ 847933 h 2043073"/>
              <a:gd name="connsiteX5" fmla="*/ 895763 w 1002689"/>
              <a:gd name="connsiteY5" fmla="*/ 1433099 h 2043073"/>
              <a:gd name="connsiteX6" fmla="*/ 1002689 w 1002689"/>
              <a:gd name="connsiteY6" fmla="*/ 1562695 h 2043073"/>
              <a:gd name="connsiteX7" fmla="*/ 535489 w 1002689"/>
              <a:gd name="connsiteY7" fmla="*/ 2029894 h 2043073"/>
              <a:gd name="connsiteX8" fmla="*/ 473988 w 1002689"/>
              <a:gd name="connsiteY8" fmla="*/ 2029894 h 2043073"/>
              <a:gd name="connsiteX9" fmla="*/ 17122 w 1002689"/>
              <a:gd name="connsiteY9" fmla="*/ 1072233 h 2043073"/>
              <a:gd name="connsiteX10" fmla="*/ 210412 w 1002689"/>
              <a:gd name="connsiteY10" fmla="*/ 26713 h 2043073"/>
              <a:gd name="connsiteX11" fmla="*/ 252419 w 1002689"/>
              <a:gd name="connsiteY11" fmla="*/ 767 h 204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2689" h="2043073">
                <a:moveTo>
                  <a:pt x="252419" y="767"/>
                </a:moveTo>
                <a:cubicBezTo>
                  <a:pt x="258734" y="2003"/>
                  <a:pt x="265323" y="4748"/>
                  <a:pt x="271913" y="9141"/>
                </a:cubicBezTo>
                <a:lnTo>
                  <a:pt x="851424" y="344456"/>
                </a:lnTo>
                <a:lnTo>
                  <a:pt x="799267" y="440548"/>
                </a:lnTo>
                <a:cubicBezTo>
                  <a:pt x="746306" y="565762"/>
                  <a:pt x="717019" y="703427"/>
                  <a:pt x="717019" y="847933"/>
                </a:cubicBezTo>
                <a:cubicBezTo>
                  <a:pt x="717019" y="1064692"/>
                  <a:pt x="782914" y="1266060"/>
                  <a:pt x="895763" y="1433099"/>
                </a:cubicBezTo>
                <a:lnTo>
                  <a:pt x="1002689" y="1562695"/>
                </a:lnTo>
                <a:lnTo>
                  <a:pt x="535489" y="2029894"/>
                </a:lnTo>
                <a:cubicBezTo>
                  <a:pt x="517918" y="2047466"/>
                  <a:pt x="491560" y="2047466"/>
                  <a:pt x="473988" y="2029894"/>
                </a:cubicBezTo>
                <a:cubicBezTo>
                  <a:pt x="219197" y="1766318"/>
                  <a:pt x="61051" y="1432454"/>
                  <a:pt x="17122" y="1072233"/>
                </a:cubicBezTo>
                <a:cubicBezTo>
                  <a:pt x="-35594" y="712012"/>
                  <a:pt x="34694" y="343005"/>
                  <a:pt x="210412" y="26713"/>
                </a:cubicBezTo>
                <a:cubicBezTo>
                  <a:pt x="217001" y="6945"/>
                  <a:pt x="233475" y="-2940"/>
                  <a:pt x="252419" y="76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2"/>
            </a:solidFill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zh-CN" altLang="en-US" sz="12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3" name="任意多边形: 形状 37"/>
          <p:cNvSpPr/>
          <p:nvPr>
            <p:custDataLst>
              <p:tags r:id="rId9"/>
            </p:custDataLst>
          </p:nvPr>
        </p:nvSpPr>
        <p:spPr>
          <a:xfrm>
            <a:off x="3582348" y="3290707"/>
            <a:ext cx="1634560" cy="828879"/>
          </a:xfrm>
          <a:custGeom>
            <a:avLst/>
            <a:gdLst>
              <a:gd name="connsiteX0" fmla="*/ 551233 w 2179556"/>
              <a:gd name="connsiteY0" fmla="*/ 0 h 1105244"/>
              <a:gd name="connsiteX1" fmla="*/ 557973 w 2179556"/>
              <a:gd name="connsiteY1" fmla="*/ 7416 h 1105244"/>
              <a:gd name="connsiteX2" fmla="*/ 1298033 w 2179556"/>
              <a:gd name="connsiteY2" fmla="*/ 313959 h 1105244"/>
              <a:gd name="connsiteX3" fmla="*/ 1705419 w 2179556"/>
              <a:gd name="connsiteY3" fmla="*/ 231712 h 1105244"/>
              <a:gd name="connsiteX4" fmla="*/ 1802741 w 2179556"/>
              <a:gd name="connsiteY4" fmla="*/ 178887 h 1105244"/>
              <a:gd name="connsiteX5" fmla="*/ 2176242 w 2179556"/>
              <a:gd name="connsiteY5" fmla="*/ 822987 h 1105244"/>
              <a:gd name="connsiteX6" fmla="*/ 2149730 w 2179556"/>
              <a:gd name="connsiteY6" fmla="*/ 884850 h 1105244"/>
              <a:gd name="connsiteX7" fmla="*/ 1036201 w 2179556"/>
              <a:gd name="connsiteY7" fmla="*/ 1088113 h 1105244"/>
              <a:gd name="connsiteX8" fmla="*/ 19884 w 2179556"/>
              <a:gd name="connsiteY8" fmla="*/ 602049 h 1105244"/>
              <a:gd name="connsiteX9" fmla="*/ 19884 w 2179556"/>
              <a:gd name="connsiteY9" fmla="*/ 531348 h 110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9556" h="1105244">
                <a:moveTo>
                  <a:pt x="551233" y="0"/>
                </a:moveTo>
                <a:lnTo>
                  <a:pt x="557973" y="7416"/>
                </a:lnTo>
                <a:cubicBezTo>
                  <a:pt x="747371" y="196814"/>
                  <a:pt x="1009022" y="313959"/>
                  <a:pt x="1298033" y="313959"/>
                </a:cubicBezTo>
                <a:cubicBezTo>
                  <a:pt x="1442539" y="313959"/>
                  <a:pt x="1580205" y="284673"/>
                  <a:pt x="1705419" y="231712"/>
                </a:cubicBezTo>
                <a:lnTo>
                  <a:pt x="1802741" y="178887"/>
                </a:lnTo>
                <a:lnTo>
                  <a:pt x="2176242" y="822987"/>
                </a:lnTo>
                <a:cubicBezTo>
                  <a:pt x="2185080" y="840662"/>
                  <a:pt x="2176242" y="876012"/>
                  <a:pt x="2149730" y="884850"/>
                </a:cubicBezTo>
                <a:cubicBezTo>
                  <a:pt x="1813903" y="1070438"/>
                  <a:pt x="1425052" y="1141138"/>
                  <a:pt x="1036201" y="1088113"/>
                </a:cubicBezTo>
                <a:cubicBezTo>
                  <a:pt x="656187" y="1043925"/>
                  <a:pt x="293848" y="867175"/>
                  <a:pt x="19884" y="602049"/>
                </a:cubicBezTo>
                <a:cubicBezTo>
                  <a:pt x="-6629" y="584374"/>
                  <a:pt x="-6629" y="557861"/>
                  <a:pt x="19884" y="531348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2"/>
            </a:solidFill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zh-CN" altLang="en-US" sz="12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4" name="任意多边形: 形状 36"/>
          <p:cNvSpPr/>
          <p:nvPr>
            <p:custDataLst>
              <p:tags r:id="rId10"/>
            </p:custDataLst>
          </p:nvPr>
        </p:nvSpPr>
        <p:spPr>
          <a:xfrm>
            <a:off x="4947667" y="2355889"/>
            <a:ext cx="1063479" cy="1626956"/>
          </a:xfrm>
          <a:custGeom>
            <a:avLst/>
            <a:gdLst>
              <a:gd name="connsiteX0" fmla="*/ 1321040 w 1418065"/>
              <a:gd name="connsiteY0" fmla="*/ 368 h 2169417"/>
              <a:gd name="connsiteX1" fmla="*/ 1363673 w 1418065"/>
              <a:gd name="connsiteY1" fmla="*/ 37986 h 2169417"/>
              <a:gd name="connsiteX2" fmla="*/ 1265590 w 1418065"/>
              <a:gd name="connsiteY2" fmla="*/ 1241728 h 2169417"/>
              <a:gd name="connsiteX3" fmla="*/ 480928 w 1418065"/>
              <a:gd name="connsiteY3" fmla="*/ 2160140 h 2169417"/>
              <a:gd name="connsiteX4" fmla="*/ 418512 w 1418065"/>
              <a:gd name="connsiteY4" fmla="*/ 2142306 h 2169417"/>
              <a:gd name="connsiteX5" fmla="*/ 0 w 1418065"/>
              <a:gd name="connsiteY5" fmla="*/ 1419052 h 2169417"/>
              <a:gd name="connsiteX6" fmla="*/ 62037 w 1418065"/>
              <a:gd name="connsiteY6" fmla="*/ 1381364 h 2169417"/>
              <a:gd name="connsiteX7" fmla="*/ 523475 w 1418065"/>
              <a:gd name="connsiteY7" fmla="*/ 513503 h 2169417"/>
              <a:gd name="connsiteX8" fmla="*/ 502212 w 1418065"/>
              <a:gd name="connsiteY8" fmla="*/ 302576 h 2169417"/>
              <a:gd name="connsiteX9" fmla="*/ 481168 w 1418065"/>
              <a:gd name="connsiteY9" fmla="*/ 220735 h 2169417"/>
              <a:gd name="connsiteX10" fmla="*/ 1301256 w 1418065"/>
              <a:gd name="connsiteY10" fmla="*/ 2319 h 2169417"/>
              <a:gd name="connsiteX11" fmla="*/ 1321040 w 1418065"/>
              <a:gd name="connsiteY11" fmla="*/ 368 h 216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8065" h="2169417">
                <a:moveTo>
                  <a:pt x="1321040" y="368"/>
                </a:moveTo>
                <a:cubicBezTo>
                  <a:pt x="1340267" y="2876"/>
                  <a:pt x="1356985" y="17923"/>
                  <a:pt x="1363673" y="37986"/>
                </a:cubicBezTo>
                <a:cubicBezTo>
                  <a:pt x="1461755" y="439233"/>
                  <a:pt x="1426089" y="858314"/>
                  <a:pt x="1265590" y="1241728"/>
                </a:cubicBezTo>
                <a:cubicBezTo>
                  <a:pt x="1114007" y="1625143"/>
                  <a:pt x="837592" y="1946141"/>
                  <a:pt x="480928" y="2160140"/>
                </a:cubicBezTo>
                <a:cubicBezTo>
                  <a:pt x="463095" y="2177973"/>
                  <a:pt x="427428" y="2169056"/>
                  <a:pt x="418512" y="2142306"/>
                </a:cubicBezTo>
                <a:lnTo>
                  <a:pt x="0" y="1419052"/>
                </a:lnTo>
                <a:lnTo>
                  <a:pt x="62037" y="1381364"/>
                </a:lnTo>
                <a:cubicBezTo>
                  <a:pt x="340436" y="1193281"/>
                  <a:pt x="523475" y="874768"/>
                  <a:pt x="523475" y="513503"/>
                </a:cubicBezTo>
                <a:cubicBezTo>
                  <a:pt x="523475" y="441250"/>
                  <a:pt x="516154" y="370707"/>
                  <a:pt x="502212" y="302576"/>
                </a:cubicBezTo>
                <a:lnTo>
                  <a:pt x="481168" y="220735"/>
                </a:lnTo>
                <a:lnTo>
                  <a:pt x="1301256" y="2319"/>
                </a:lnTo>
                <a:cubicBezTo>
                  <a:pt x="1307944" y="90"/>
                  <a:pt x="1314631" y="-467"/>
                  <a:pt x="1321040" y="36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2"/>
            </a:solidFill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zh-CN" altLang="en-US" sz="12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5" name="任意多边形: 形状 35"/>
          <p:cNvSpPr/>
          <p:nvPr>
            <p:custDataLst>
              <p:tags r:id="rId11"/>
            </p:custDataLst>
          </p:nvPr>
        </p:nvSpPr>
        <p:spPr>
          <a:xfrm>
            <a:off x="4587646" y="1188677"/>
            <a:ext cx="1442141" cy="1316318"/>
          </a:xfrm>
          <a:custGeom>
            <a:avLst/>
            <a:gdLst>
              <a:gd name="connsiteX0" fmla="*/ 39784 w 1922980"/>
              <a:gd name="connsiteY0" fmla="*/ 0 h 1755205"/>
              <a:gd name="connsiteX1" fmla="*/ 1213497 w 1922980"/>
              <a:gd name="connsiteY1" fmla="*/ 411676 h 1755205"/>
              <a:gd name="connsiteX2" fmla="*/ 1922980 w 1922980"/>
              <a:gd name="connsiteY2" fmla="*/ 1445245 h 1755205"/>
              <a:gd name="connsiteX3" fmla="*/ 1887944 w 1922980"/>
              <a:gd name="connsiteY3" fmla="*/ 1506558 h 1755205"/>
              <a:gd name="connsiteX4" fmla="*/ 955517 w 1922980"/>
              <a:gd name="connsiteY4" fmla="*/ 1755205 h 1755205"/>
              <a:gd name="connsiteX5" fmla="*/ 921529 w 1922980"/>
              <a:gd name="connsiteY5" fmla="*/ 1662344 h 1755205"/>
              <a:gd name="connsiteX6" fmla="*/ 64181 w 1922980"/>
              <a:gd name="connsiteY6" fmla="*/ 1028529 h 1755205"/>
              <a:gd name="connsiteX7" fmla="*/ 0 w 1922980"/>
              <a:gd name="connsiteY7" fmla="*/ 1025288 h 1755205"/>
              <a:gd name="connsiteX8" fmla="*/ 13506 w 1922980"/>
              <a:gd name="connsiteY8" fmla="*/ 43795 h 1755205"/>
              <a:gd name="connsiteX9" fmla="*/ 39784 w 1922980"/>
              <a:gd name="connsiteY9" fmla="*/ 0 h 175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22980" h="1755205">
                <a:moveTo>
                  <a:pt x="39784" y="0"/>
                </a:moveTo>
                <a:cubicBezTo>
                  <a:pt x="460218" y="8759"/>
                  <a:pt x="871894" y="157663"/>
                  <a:pt x="1213497" y="411676"/>
                </a:cubicBezTo>
                <a:cubicBezTo>
                  <a:pt x="1555100" y="674448"/>
                  <a:pt x="1800353" y="1033569"/>
                  <a:pt x="1922980" y="1445245"/>
                </a:cubicBezTo>
                <a:cubicBezTo>
                  <a:pt x="1922980" y="1471522"/>
                  <a:pt x="1914221" y="1497799"/>
                  <a:pt x="1887944" y="1506558"/>
                </a:cubicBezTo>
                <a:lnTo>
                  <a:pt x="955517" y="1755205"/>
                </a:lnTo>
                <a:lnTo>
                  <a:pt x="921529" y="1662344"/>
                </a:lnTo>
                <a:cubicBezTo>
                  <a:pt x="775886" y="1318005"/>
                  <a:pt x="451203" y="1067833"/>
                  <a:pt x="64181" y="1028529"/>
                </a:cubicBezTo>
                <a:lnTo>
                  <a:pt x="0" y="1025288"/>
                </a:lnTo>
                <a:lnTo>
                  <a:pt x="13506" y="43795"/>
                </a:lnTo>
                <a:cubicBezTo>
                  <a:pt x="13506" y="17518"/>
                  <a:pt x="4747" y="0"/>
                  <a:pt x="39784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2"/>
            </a:solidFill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zh-CN" altLang="en-US" sz="12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6" name="对象20"/>
          <p:cNvSpPr/>
          <p:nvPr>
            <p:custDataLst>
              <p:tags r:id="rId12"/>
            </p:custDataLst>
          </p:nvPr>
        </p:nvSpPr>
        <p:spPr>
          <a:xfrm>
            <a:off x="3839030" y="2021108"/>
            <a:ext cx="1438580" cy="1438580"/>
          </a:xfrm>
          <a:custGeom>
            <a:avLst/>
            <a:gdLst/>
            <a:ahLst/>
            <a:cxnLst/>
            <a:rect l="l" t="t" r="r" b="b"/>
            <a:pathLst>
              <a:path w="2002536" h="2002536">
                <a:moveTo>
                  <a:pt x="987552" y="0"/>
                </a:moveTo>
                <a:cubicBezTo>
                  <a:pt x="987552" y="0"/>
                  <a:pt x="996696" y="0"/>
                  <a:pt x="1005840" y="0"/>
                </a:cubicBezTo>
                <a:cubicBezTo>
                  <a:pt x="1005840" y="0"/>
                  <a:pt x="1014984" y="0"/>
                  <a:pt x="1024128" y="0"/>
                </a:cubicBezTo>
                <a:lnTo>
                  <a:pt x="1024128" y="27432"/>
                </a:lnTo>
                <a:cubicBezTo>
                  <a:pt x="1014984" y="27432"/>
                  <a:pt x="1005840" y="27432"/>
                  <a:pt x="1005840" y="27432"/>
                </a:cubicBezTo>
                <a:cubicBezTo>
                  <a:pt x="996696" y="27432"/>
                  <a:pt x="987552" y="27432"/>
                  <a:pt x="987552" y="27432"/>
                </a:cubicBezTo>
                <a:lnTo>
                  <a:pt x="987552" y="0"/>
                </a:lnTo>
                <a:moveTo>
                  <a:pt x="905256" y="9144"/>
                </a:moveTo>
                <a:cubicBezTo>
                  <a:pt x="914400" y="0"/>
                  <a:pt x="932688" y="0"/>
                  <a:pt x="941832" y="0"/>
                </a:cubicBezTo>
                <a:lnTo>
                  <a:pt x="941832" y="27432"/>
                </a:lnTo>
                <a:cubicBezTo>
                  <a:pt x="932688" y="27432"/>
                  <a:pt x="923544" y="27432"/>
                  <a:pt x="905256" y="27432"/>
                </a:cubicBezTo>
                <a:lnTo>
                  <a:pt x="905256" y="9144"/>
                </a:lnTo>
                <a:moveTo>
                  <a:pt x="1060704" y="0"/>
                </a:moveTo>
                <a:cubicBezTo>
                  <a:pt x="1078992" y="0"/>
                  <a:pt x="1088136" y="0"/>
                  <a:pt x="1097280" y="9144"/>
                </a:cubicBezTo>
                <a:lnTo>
                  <a:pt x="1097280" y="27432"/>
                </a:lnTo>
                <a:cubicBezTo>
                  <a:pt x="1088136" y="27432"/>
                  <a:pt x="1069848" y="27432"/>
                  <a:pt x="1060704" y="27432"/>
                </a:cubicBezTo>
                <a:lnTo>
                  <a:pt x="1060704" y="0"/>
                </a:lnTo>
                <a:moveTo>
                  <a:pt x="822960" y="18288"/>
                </a:moveTo>
                <a:cubicBezTo>
                  <a:pt x="841248" y="9144"/>
                  <a:pt x="850392" y="9144"/>
                  <a:pt x="868680" y="9144"/>
                </a:cubicBezTo>
                <a:lnTo>
                  <a:pt x="868680" y="36576"/>
                </a:lnTo>
                <a:cubicBezTo>
                  <a:pt x="859536" y="36576"/>
                  <a:pt x="841248" y="36576"/>
                  <a:pt x="832104" y="36576"/>
                </a:cubicBezTo>
                <a:lnTo>
                  <a:pt x="822960" y="18288"/>
                </a:lnTo>
                <a:moveTo>
                  <a:pt x="1143000" y="9144"/>
                </a:moveTo>
                <a:cubicBezTo>
                  <a:pt x="1152144" y="9144"/>
                  <a:pt x="1170432" y="9144"/>
                  <a:pt x="1179576" y="18288"/>
                </a:cubicBezTo>
                <a:lnTo>
                  <a:pt x="1179576" y="36576"/>
                </a:lnTo>
                <a:cubicBezTo>
                  <a:pt x="1161288" y="36576"/>
                  <a:pt x="1152144" y="36576"/>
                  <a:pt x="1133856" y="36576"/>
                </a:cubicBezTo>
                <a:lnTo>
                  <a:pt x="1143000" y="9144"/>
                </a:lnTo>
                <a:moveTo>
                  <a:pt x="749808" y="36576"/>
                </a:moveTo>
                <a:cubicBezTo>
                  <a:pt x="758952" y="27432"/>
                  <a:pt x="777240" y="27432"/>
                  <a:pt x="786384" y="27432"/>
                </a:cubicBezTo>
                <a:lnTo>
                  <a:pt x="795528" y="45720"/>
                </a:lnTo>
                <a:cubicBezTo>
                  <a:pt x="777240" y="54864"/>
                  <a:pt x="768096" y="54864"/>
                  <a:pt x="758952" y="54864"/>
                </a:cubicBezTo>
                <a:lnTo>
                  <a:pt x="749808" y="36576"/>
                </a:lnTo>
                <a:moveTo>
                  <a:pt x="1216152" y="27432"/>
                </a:moveTo>
                <a:cubicBezTo>
                  <a:pt x="1234440" y="27432"/>
                  <a:pt x="1243584" y="27432"/>
                  <a:pt x="1252728" y="36576"/>
                </a:cubicBezTo>
                <a:lnTo>
                  <a:pt x="1252728" y="54864"/>
                </a:lnTo>
                <a:cubicBezTo>
                  <a:pt x="1234440" y="54864"/>
                  <a:pt x="1225296" y="54864"/>
                  <a:pt x="1216152" y="45720"/>
                </a:cubicBezTo>
                <a:lnTo>
                  <a:pt x="1216152" y="27432"/>
                </a:lnTo>
                <a:moveTo>
                  <a:pt x="676656" y="54864"/>
                </a:moveTo>
                <a:cubicBezTo>
                  <a:pt x="685800" y="54864"/>
                  <a:pt x="694944" y="45720"/>
                  <a:pt x="713232" y="45720"/>
                </a:cubicBezTo>
                <a:lnTo>
                  <a:pt x="722376" y="64008"/>
                </a:lnTo>
                <a:cubicBezTo>
                  <a:pt x="704088" y="73152"/>
                  <a:pt x="694944" y="73152"/>
                  <a:pt x="685800" y="82296"/>
                </a:cubicBezTo>
                <a:lnTo>
                  <a:pt x="676656" y="54864"/>
                </a:lnTo>
                <a:moveTo>
                  <a:pt x="1298448" y="45720"/>
                </a:moveTo>
                <a:cubicBezTo>
                  <a:pt x="1307592" y="45720"/>
                  <a:pt x="1316736" y="54864"/>
                  <a:pt x="1335024" y="54864"/>
                </a:cubicBezTo>
                <a:lnTo>
                  <a:pt x="1325880" y="82296"/>
                </a:lnTo>
                <a:cubicBezTo>
                  <a:pt x="1307592" y="73152"/>
                  <a:pt x="1298448" y="73152"/>
                  <a:pt x="1289304" y="64008"/>
                </a:cubicBezTo>
                <a:lnTo>
                  <a:pt x="1298448" y="45720"/>
                </a:lnTo>
                <a:moveTo>
                  <a:pt x="603504" y="82296"/>
                </a:moveTo>
                <a:cubicBezTo>
                  <a:pt x="612648" y="82296"/>
                  <a:pt x="621792" y="73152"/>
                  <a:pt x="640080" y="73152"/>
                </a:cubicBezTo>
                <a:lnTo>
                  <a:pt x="649224" y="91440"/>
                </a:lnTo>
                <a:cubicBezTo>
                  <a:pt x="630936" y="100584"/>
                  <a:pt x="621792" y="100584"/>
                  <a:pt x="612648" y="109728"/>
                </a:cubicBezTo>
                <a:lnTo>
                  <a:pt x="603504" y="82296"/>
                </a:lnTo>
                <a:moveTo>
                  <a:pt x="1371600" y="73152"/>
                </a:moveTo>
                <a:cubicBezTo>
                  <a:pt x="1380744" y="73152"/>
                  <a:pt x="1389888" y="82296"/>
                  <a:pt x="1408176" y="82296"/>
                </a:cubicBezTo>
                <a:lnTo>
                  <a:pt x="1399032" y="109728"/>
                </a:lnTo>
                <a:cubicBezTo>
                  <a:pt x="1380744" y="100584"/>
                  <a:pt x="1371600" y="100584"/>
                  <a:pt x="1362456" y="91440"/>
                </a:cubicBezTo>
                <a:lnTo>
                  <a:pt x="1371600" y="73152"/>
                </a:lnTo>
                <a:moveTo>
                  <a:pt x="530352" y="118872"/>
                </a:moveTo>
                <a:cubicBezTo>
                  <a:pt x="539496" y="109728"/>
                  <a:pt x="557784" y="109728"/>
                  <a:pt x="566928" y="100584"/>
                </a:cubicBezTo>
                <a:lnTo>
                  <a:pt x="576072" y="118872"/>
                </a:lnTo>
                <a:cubicBezTo>
                  <a:pt x="566928" y="128016"/>
                  <a:pt x="557784" y="137160"/>
                  <a:pt x="539496" y="137160"/>
                </a:cubicBezTo>
                <a:lnTo>
                  <a:pt x="530352" y="118872"/>
                </a:lnTo>
                <a:moveTo>
                  <a:pt x="1444752" y="100584"/>
                </a:moveTo>
                <a:cubicBezTo>
                  <a:pt x="1453896" y="109728"/>
                  <a:pt x="1463040" y="109728"/>
                  <a:pt x="1472184" y="118872"/>
                </a:cubicBezTo>
                <a:lnTo>
                  <a:pt x="1463040" y="137160"/>
                </a:lnTo>
                <a:cubicBezTo>
                  <a:pt x="1453896" y="137160"/>
                  <a:pt x="1444752" y="128016"/>
                  <a:pt x="1426464" y="118872"/>
                </a:cubicBezTo>
                <a:lnTo>
                  <a:pt x="1444752" y="100584"/>
                </a:lnTo>
                <a:moveTo>
                  <a:pt x="466344" y="155448"/>
                </a:moveTo>
                <a:cubicBezTo>
                  <a:pt x="475488" y="155448"/>
                  <a:pt x="484632" y="146304"/>
                  <a:pt x="493776" y="137160"/>
                </a:cubicBezTo>
                <a:lnTo>
                  <a:pt x="512064" y="155448"/>
                </a:lnTo>
                <a:cubicBezTo>
                  <a:pt x="493776" y="164592"/>
                  <a:pt x="484632" y="173736"/>
                  <a:pt x="475488" y="182880"/>
                </a:cubicBezTo>
                <a:lnTo>
                  <a:pt x="466344" y="155448"/>
                </a:lnTo>
                <a:moveTo>
                  <a:pt x="1508760" y="137160"/>
                </a:moveTo>
                <a:cubicBezTo>
                  <a:pt x="1517904" y="146304"/>
                  <a:pt x="1536192" y="155448"/>
                  <a:pt x="1545336" y="155448"/>
                </a:cubicBezTo>
                <a:lnTo>
                  <a:pt x="1527048" y="182880"/>
                </a:lnTo>
                <a:cubicBezTo>
                  <a:pt x="1517904" y="173736"/>
                  <a:pt x="1508760" y="164592"/>
                  <a:pt x="1499616" y="155448"/>
                </a:cubicBezTo>
                <a:lnTo>
                  <a:pt x="1508760" y="137160"/>
                </a:lnTo>
                <a:moveTo>
                  <a:pt x="1572768" y="182880"/>
                </a:moveTo>
                <a:cubicBezTo>
                  <a:pt x="1591056" y="192024"/>
                  <a:pt x="1600200" y="192024"/>
                  <a:pt x="1609344" y="201168"/>
                </a:cubicBezTo>
                <a:lnTo>
                  <a:pt x="1591056" y="219456"/>
                </a:lnTo>
                <a:cubicBezTo>
                  <a:pt x="1581912" y="219456"/>
                  <a:pt x="1572768" y="210312"/>
                  <a:pt x="1563624" y="201168"/>
                </a:cubicBezTo>
                <a:lnTo>
                  <a:pt x="1572768" y="182880"/>
                </a:lnTo>
                <a:moveTo>
                  <a:pt x="393192" y="201168"/>
                </a:moveTo>
                <a:cubicBezTo>
                  <a:pt x="411480" y="192024"/>
                  <a:pt x="420624" y="192024"/>
                  <a:pt x="429768" y="182880"/>
                </a:cubicBezTo>
                <a:lnTo>
                  <a:pt x="448056" y="201168"/>
                </a:lnTo>
                <a:cubicBezTo>
                  <a:pt x="429768" y="210312"/>
                  <a:pt x="420624" y="219456"/>
                  <a:pt x="411480" y="219456"/>
                </a:cubicBezTo>
                <a:lnTo>
                  <a:pt x="393192" y="201168"/>
                </a:lnTo>
                <a:moveTo>
                  <a:pt x="1636776" y="228600"/>
                </a:moveTo>
                <a:cubicBezTo>
                  <a:pt x="1645920" y="237744"/>
                  <a:pt x="1664208" y="246888"/>
                  <a:pt x="1673352" y="256032"/>
                </a:cubicBezTo>
                <a:lnTo>
                  <a:pt x="1655064" y="274320"/>
                </a:lnTo>
                <a:cubicBezTo>
                  <a:pt x="1645920" y="265176"/>
                  <a:pt x="1636776" y="256032"/>
                  <a:pt x="1627632" y="246888"/>
                </a:cubicBezTo>
                <a:lnTo>
                  <a:pt x="1636776" y="228600"/>
                </a:lnTo>
                <a:moveTo>
                  <a:pt x="338328" y="256032"/>
                </a:moveTo>
                <a:cubicBezTo>
                  <a:pt x="347472" y="246888"/>
                  <a:pt x="356616" y="237744"/>
                  <a:pt x="365760" y="228600"/>
                </a:cubicBezTo>
                <a:lnTo>
                  <a:pt x="384048" y="246888"/>
                </a:lnTo>
                <a:cubicBezTo>
                  <a:pt x="374904" y="256032"/>
                  <a:pt x="365760" y="265176"/>
                  <a:pt x="356616" y="274320"/>
                </a:cubicBezTo>
                <a:lnTo>
                  <a:pt x="338328" y="256032"/>
                </a:lnTo>
                <a:moveTo>
                  <a:pt x="1700784" y="283464"/>
                </a:moveTo>
                <a:cubicBezTo>
                  <a:pt x="1709928" y="292608"/>
                  <a:pt x="1719072" y="301752"/>
                  <a:pt x="1728216" y="310896"/>
                </a:cubicBezTo>
                <a:lnTo>
                  <a:pt x="1709928" y="329184"/>
                </a:lnTo>
                <a:cubicBezTo>
                  <a:pt x="1700784" y="320040"/>
                  <a:pt x="1691640" y="310896"/>
                  <a:pt x="1682496" y="301752"/>
                </a:cubicBezTo>
                <a:lnTo>
                  <a:pt x="1700784" y="283464"/>
                </a:lnTo>
                <a:moveTo>
                  <a:pt x="283464" y="310896"/>
                </a:moveTo>
                <a:cubicBezTo>
                  <a:pt x="292608" y="301752"/>
                  <a:pt x="301752" y="292608"/>
                  <a:pt x="310896" y="283464"/>
                </a:cubicBezTo>
                <a:lnTo>
                  <a:pt x="329184" y="301752"/>
                </a:lnTo>
                <a:cubicBezTo>
                  <a:pt x="320040" y="310896"/>
                  <a:pt x="310896" y="320040"/>
                  <a:pt x="301752" y="329184"/>
                </a:cubicBezTo>
                <a:lnTo>
                  <a:pt x="283464" y="310896"/>
                </a:lnTo>
                <a:moveTo>
                  <a:pt x="1755648" y="338328"/>
                </a:moveTo>
                <a:cubicBezTo>
                  <a:pt x="1764792" y="347472"/>
                  <a:pt x="1773936" y="356616"/>
                  <a:pt x="1783080" y="365760"/>
                </a:cubicBezTo>
                <a:lnTo>
                  <a:pt x="1755648" y="384048"/>
                </a:lnTo>
                <a:cubicBezTo>
                  <a:pt x="1755648" y="374904"/>
                  <a:pt x="1746504" y="365760"/>
                  <a:pt x="1737360" y="356616"/>
                </a:cubicBezTo>
                <a:lnTo>
                  <a:pt x="1755648" y="338328"/>
                </a:lnTo>
                <a:moveTo>
                  <a:pt x="228600" y="365760"/>
                </a:moveTo>
                <a:cubicBezTo>
                  <a:pt x="237744" y="356616"/>
                  <a:pt x="246888" y="347472"/>
                  <a:pt x="256032" y="338328"/>
                </a:cubicBezTo>
                <a:lnTo>
                  <a:pt x="274320" y="356616"/>
                </a:lnTo>
                <a:cubicBezTo>
                  <a:pt x="265176" y="365760"/>
                  <a:pt x="256032" y="374904"/>
                  <a:pt x="246888" y="384048"/>
                </a:cubicBezTo>
                <a:lnTo>
                  <a:pt x="228600" y="365760"/>
                </a:lnTo>
                <a:moveTo>
                  <a:pt x="1801368" y="393192"/>
                </a:moveTo>
                <a:cubicBezTo>
                  <a:pt x="1810512" y="411480"/>
                  <a:pt x="1819656" y="420624"/>
                  <a:pt x="1828800" y="429768"/>
                </a:cubicBezTo>
                <a:lnTo>
                  <a:pt x="1801368" y="448056"/>
                </a:lnTo>
                <a:cubicBezTo>
                  <a:pt x="1801368" y="429768"/>
                  <a:pt x="1792224" y="420624"/>
                  <a:pt x="1783080" y="411480"/>
                </a:cubicBezTo>
                <a:lnTo>
                  <a:pt x="1801368" y="393192"/>
                </a:lnTo>
                <a:moveTo>
                  <a:pt x="182880" y="429768"/>
                </a:moveTo>
                <a:cubicBezTo>
                  <a:pt x="192024" y="420624"/>
                  <a:pt x="192024" y="411480"/>
                  <a:pt x="201168" y="393192"/>
                </a:cubicBezTo>
                <a:lnTo>
                  <a:pt x="219456" y="411480"/>
                </a:lnTo>
                <a:cubicBezTo>
                  <a:pt x="219456" y="420624"/>
                  <a:pt x="210312" y="429768"/>
                  <a:pt x="201168" y="448056"/>
                </a:cubicBezTo>
                <a:lnTo>
                  <a:pt x="182880" y="429768"/>
                </a:lnTo>
                <a:moveTo>
                  <a:pt x="1847088" y="466344"/>
                </a:moveTo>
                <a:cubicBezTo>
                  <a:pt x="1856232" y="475488"/>
                  <a:pt x="1865376" y="484632"/>
                  <a:pt x="1865376" y="493776"/>
                </a:cubicBezTo>
                <a:lnTo>
                  <a:pt x="1847088" y="512064"/>
                </a:lnTo>
                <a:cubicBezTo>
                  <a:pt x="1837944" y="493776"/>
                  <a:pt x="1837944" y="484632"/>
                  <a:pt x="1828800" y="475488"/>
                </a:cubicBezTo>
                <a:lnTo>
                  <a:pt x="1847088" y="466344"/>
                </a:lnTo>
                <a:moveTo>
                  <a:pt x="137160" y="493776"/>
                </a:moveTo>
                <a:cubicBezTo>
                  <a:pt x="146304" y="484632"/>
                  <a:pt x="155448" y="475488"/>
                  <a:pt x="155448" y="466344"/>
                </a:cubicBezTo>
                <a:lnTo>
                  <a:pt x="182880" y="475488"/>
                </a:lnTo>
                <a:cubicBezTo>
                  <a:pt x="173736" y="484632"/>
                  <a:pt x="164592" y="493776"/>
                  <a:pt x="155448" y="512064"/>
                </a:cubicBezTo>
                <a:lnTo>
                  <a:pt x="137160" y="493776"/>
                </a:lnTo>
                <a:moveTo>
                  <a:pt x="100584" y="566928"/>
                </a:moveTo>
                <a:cubicBezTo>
                  <a:pt x="109728" y="557784"/>
                  <a:pt x="109728" y="539496"/>
                  <a:pt x="118872" y="530352"/>
                </a:cubicBezTo>
                <a:lnTo>
                  <a:pt x="137160" y="539496"/>
                </a:lnTo>
                <a:cubicBezTo>
                  <a:pt x="137160" y="557784"/>
                  <a:pt x="128016" y="566928"/>
                  <a:pt x="118872" y="576072"/>
                </a:cubicBezTo>
                <a:lnTo>
                  <a:pt x="100584" y="566928"/>
                </a:lnTo>
                <a:moveTo>
                  <a:pt x="1892808" y="530352"/>
                </a:moveTo>
                <a:cubicBezTo>
                  <a:pt x="1892808" y="539496"/>
                  <a:pt x="1901952" y="557784"/>
                  <a:pt x="1901952" y="566928"/>
                </a:cubicBezTo>
                <a:lnTo>
                  <a:pt x="1883664" y="576072"/>
                </a:lnTo>
                <a:cubicBezTo>
                  <a:pt x="1874520" y="566928"/>
                  <a:pt x="1874520" y="557784"/>
                  <a:pt x="1865376" y="539496"/>
                </a:cubicBezTo>
                <a:lnTo>
                  <a:pt x="1892808" y="530352"/>
                </a:lnTo>
                <a:moveTo>
                  <a:pt x="73152" y="640080"/>
                </a:moveTo>
                <a:cubicBezTo>
                  <a:pt x="73152" y="621792"/>
                  <a:pt x="82296" y="612648"/>
                  <a:pt x="82296" y="603504"/>
                </a:cubicBezTo>
                <a:lnTo>
                  <a:pt x="109728" y="612648"/>
                </a:lnTo>
                <a:cubicBezTo>
                  <a:pt x="100584" y="621792"/>
                  <a:pt x="100584" y="630936"/>
                  <a:pt x="91440" y="649224"/>
                </a:cubicBezTo>
                <a:lnTo>
                  <a:pt x="73152" y="640080"/>
                </a:lnTo>
                <a:moveTo>
                  <a:pt x="1920240" y="603504"/>
                </a:moveTo>
                <a:cubicBezTo>
                  <a:pt x="1929384" y="612648"/>
                  <a:pt x="1929384" y="621792"/>
                  <a:pt x="1938528" y="640080"/>
                </a:cubicBezTo>
                <a:lnTo>
                  <a:pt x="1911096" y="649224"/>
                </a:lnTo>
                <a:cubicBezTo>
                  <a:pt x="1911096" y="630936"/>
                  <a:pt x="1901952" y="621792"/>
                  <a:pt x="1901952" y="612648"/>
                </a:cubicBezTo>
                <a:lnTo>
                  <a:pt x="1920240" y="603504"/>
                </a:lnTo>
                <a:moveTo>
                  <a:pt x="45720" y="713232"/>
                </a:moveTo>
                <a:cubicBezTo>
                  <a:pt x="45720" y="694944"/>
                  <a:pt x="54864" y="685800"/>
                  <a:pt x="54864" y="676656"/>
                </a:cubicBezTo>
                <a:lnTo>
                  <a:pt x="82296" y="685800"/>
                </a:lnTo>
                <a:cubicBezTo>
                  <a:pt x="73152" y="694944"/>
                  <a:pt x="73152" y="704088"/>
                  <a:pt x="64008" y="722376"/>
                </a:cubicBezTo>
                <a:lnTo>
                  <a:pt x="45720" y="713232"/>
                </a:lnTo>
                <a:moveTo>
                  <a:pt x="1947672" y="676656"/>
                </a:moveTo>
                <a:cubicBezTo>
                  <a:pt x="1956816" y="685800"/>
                  <a:pt x="1956816" y="694944"/>
                  <a:pt x="1965960" y="713232"/>
                </a:cubicBezTo>
                <a:lnTo>
                  <a:pt x="1938528" y="722376"/>
                </a:lnTo>
                <a:cubicBezTo>
                  <a:pt x="1938528" y="704088"/>
                  <a:pt x="1929384" y="694944"/>
                  <a:pt x="1929384" y="685800"/>
                </a:cubicBezTo>
                <a:lnTo>
                  <a:pt x="1947672" y="676656"/>
                </a:lnTo>
                <a:moveTo>
                  <a:pt x="27432" y="786384"/>
                </a:moveTo>
                <a:cubicBezTo>
                  <a:pt x="27432" y="777240"/>
                  <a:pt x="27432" y="758952"/>
                  <a:pt x="36576" y="749808"/>
                </a:cubicBezTo>
                <a:lnTo>
                  <a:pt x="54864" y="758952"/>
                </a:lnTo>
                <a:cubicBezTo>
                  <a:pt x="54864" y="768096"/>
                  <a:pt x="54864" y="777240"/>
                  <a:pt x="45720" y="795528"/>
                </a:cubicBezTo>
                <a:lnTo>
                  <a:pt x="27432" y="786384"/>
                </a:lnTo>
                <a:moveTo>
                  <a:pt x="1975104" y="749808"/>
                </a:moveTo>
                <a:cubicBezTo>
                  <a:pt x="1975104" y="758952"/>
                  <a:pt x="1984248" y="777240"/>
                  <a:pt x="1984248" y="786384"/>
                </a:cubicBezTo>
                <a:lnTo>
                  <a:pt x="1956816" y="795528"/>
                </a:lnTo>
                <a:cubicBezTo>
                  <a:pt x="1956816" y="777240"/>
                  <a:pt x="1956816" y="768096"/>
                  <a:pt x="1947672" y="758952"/>
                </a:cubicBezTo>
                <a:lnTo>
                  <a:pt x="1975104" y="749808"/>
                </a:lnTo>
                <a:moveTo>
                  <a:pt x="9144" y="868680"/>
                </a:moveTo>
                <a:cubicBezTo>
                  <a:pt x="9144" y="850392"/>
                  <a:pt x="9144" y="841248"/>
                  <a:pt x="18288" y="822960"/>
                </a:cubicBezTo>
                <a:lnTo>
                  <a:pt x="36576" y="832104"/>
                </a:lnTo>
                <a:cubicBezTo>
                  <a:pt x="36576" y="841248"/>
                  <a:pt x="36576" y="859536"/>
                  <a:pt x="36576" y="868680"/>
                </a:cubicBezTo>
                <a:lnTo>
                  <a:pt x="9144" y="868680"/>
                </a:lnTo>
                <a:moveTo>
                  <a:pt x="1993392" y="822960"/>
                </a:moveTo>
                <a:cubicBezTo>
                  <a:pt x="1993392" y="841248"/>
                  <a:pt x="1993392" y="850392"/>
                  <a:pt x="1993392" y="868680"/>
                </a:cubicBezTo>
                <a:lnTo>
                  <a:pt x="1975104" y="868680"/>
                </a:lnTo>
                <a:cubicBezTo>
                  <a:pt x="1965960" y="859536"/>
                  <a:pt x="1965960" y="841248"/>
                  <a:pt x="1965960" y="832104"/>
                </a:cubicBezTo>
                <a:lnTo>
                  <a:pt x="1993392" y="822960"/>
                </a:lnTo>
                <a:moveTo>
                  <a:pt x="0" y="941832"/>
                </a:moveTo>
                <a:cubicBezTo>
                  <a:pt x="0" y="932688"/>
                  <a:pt x="0" y="914400"/>
                  <a:pt x="9144" y="905256"/>
                </a:cubicBezTo>
                <a:lnTo>
                  <a:pt x="27432" y="905256"/>
                </a:lnTo>
                <a:cubicBezTo>
                  <a:pt x="27432" y="923544"/>
                  <a:pt x="27432" y="932688"/>
                  <a:pt x="27432" y="941832"/>
                </a:cubicBezTo>
                <a:lnTo>
                  <a:pt x="0" y="941832"/>
                </a:lnTo>
                <a:moveTo>
                  <a:pt x="2002536" y="905256"/>
                </a:moveTo>
                <a:cubicBezTo>
                  <a:pt x="2002536" y="914400"/>
                  <a:pt x="2002536" y="932688"/>
                  <a:pt x="2002536" y="941832"/>
                </a:cubicBezTo>
                <a:lnTo>
                  <a:pt x="1975104" y="941832"/>
                </a:lnTo>
                <a:cubicBezTo>
                  <a:pt x="1975104" y="932688"/>
                  <a:pt x="1975104" y="923544"/>
                  <a:pt x="1975104" y="905256"/>
                </a:cubicBezTo>
                <a:lnTo>
                  <a:pt x="2002536" y="905256"/>
                </a:lnTo>
                <a:moveTo>
                  <a:pt x="0" y="1005840"/>
                </a:moveTo>
                <a:cubicBezTo>
                  <a:pt x="0" y="996696"/>
                  <a:pt x="0" y="987552"/>
                  <a:pt x="0" y="987552"/>
                </a:cubicBezTo>
                <a:lnTo>
                  <a:pt x="27432" y="987552"/>
                </a:lnTo>
                <a:cubicBezTo>
                  <a:pt x="27432" y="987552"/>
                  <a:pt x="27432" y="996696"/>
                  <a:pt x="27432" y="1005840"/>
                </a:cubicBezTo>
                <a:cubicBezTo>
                  <a:pt x="27432" y="1005840"/>
                  <a:pt x="27432" y="1014984"/>
                  <a:pt x="27432" y="1024128"/>
                </a:cubicBezTo>
                <a:lnTo>
                  <a:pt x="0" y="1024128"/>
                </a:lnTo>
                <a:cubicBezTo>
                  <a:pt x="0" y="1014984"/>
                  <a:pt x="0" y="1005840"/>
                  <a:pt x="0" y="1005840"/>
                </a:cubicBezTo>
                <a:moveTo>
                  <a:pt x="2002536" y="987552"/>
                </a:moveTo>
                <a:cubicBezTo>
                  <a:pt x="2002536" y="987552"/>
                  <a:pt x="2002536" y="996696"/>
                  <a:pt x="2002536" y="1005840"/>
                </a:cubicBezTo>
                <a:cubicBezTo>
                  <a:pt x="2002536" y="1005840"/>
                  <a:pt x="2002536" y="1014984"/>
                  <a:pt x="2002536" y="1024128"/>
                </a:cubicBezTo>
                <a:lnTo>
                  <a:pt x="1984248" y="1024128"/>
                </a:lnTo>
                <a:cubicBezTo>
                  <a:pt x="1984248" y="1014984"/>
                  <a:pt x="1984248" y="1005840"/>
                  <a:pt x="1984248" y="1005840"/>
                </a:cubicBezTo>
                <a:cubicBezTo>
                  <a:pt x="1984248" y="996696"/>
                  <a:pt x="1984248" y="987552"/>
                  <a:pt x="1984248" y="987552"/>
                </a:cubicBezTo>
                <a:lnTo>
                  <a:pt x="2002536" y="987552"/>
                </a:lnTo>
                <a:moveTo>
                  <a:pt x="9144" y="1097280"/>
                </a:moveTo>
                <a:cubicBezTo>
                  <a:pt x="0" y="1088136"/>
                  <a:pt x="0" y="1078992"/>
                  <a:pt x="0" y="1060704"/>
                </a:cubicBezTo>
                <a:lnTo>
                  <a:pt x="27432" y="1060704"/>
                </a:lnTo>
                <a:cubicBezTo>
                  <a:pt x="27432" y="1069848"/>
                  <a:pt x="27432" y="1088136"/>
                  <a:pt x="27432" y="1097280"/>
                </a:cubicBezTo>
                <a:lnTo>
                  <a:pt x="9144" y="1097280"/>
                </a:lnTo>
                <a:moveTo>
                  <a:pt x="2002536" y="1060704"/>
                </a:moveTo>
                <a:cubicBezTo>
                  <a:pt x="2002536" y="1078992"/>
                  <a:pt x="2002536" y="1088136"/>
                  <a:pt x="2002536" y="1097280"/>
                </a:cubicBezTo>
                <a:lnTo>
                  <a:pt x="1975104" y="1097280"/>
                </a:lnTo>
                <a:cubicBezTo>
                  <a:pt x="1975104" y="1088136"/>
                  <a:pt x="1975104" y="1069848"/>
                  <a:pt x="1975104" y="1060704"/>
                </a:cubicBezTo>
                <a:lnTo>
                  <a:pt x="2002536" y="1060704"/>
                </a:lnTo>
                <a:moveTo>
                  <a:pt x="18288" y="1179576"/>
                </a:moveTo>
                <a:cubicBezTo>
                  <a:pt x="9144" y="1170432"/>
                  <a:pt x="9144" y="1152144"/>
                  <a:pt x="9144" y="1143000"/>
                </a:cubicBezTo>
                <a:lnTo>
                  <a:pt x="36576" y="1133856"/>
                </a:lnTo>
                <a:cubicBezTo>
                  <a:pt x="36576" y="1152144"/>
                  <a:pt x="36576" y="1161288"/>
                  <a:pt x="36576" y="1179576"/>
                </a:cubicBezTo>
                <a:lnTo>
                  <a:pt x="18288" y="1179576"/>
                </a:lnTo>
                <a:moveTo>
                  <a:pt x="1993392" y="1143000"/>
                </a:moveTo>
                <a:cubicBezTo>
                  <a:pt x="1993392" y="1152144"/>
                  <a:pt x="1993392" y="1170432"/>
                  <a:pt x="1993392" y="1179576"/>
                </a:cubicBezTo>
                <a:lnTo>
                  <a:pt x="1965960" y="1179576"/>
                </a:lnTo>
                <a:cubicBezTo>
                  <a:pt x="1965960" y="1161288"/>
                  <a:pt x="1965960" y="1152144"/>
                  <a:pt x="1975104" y="1133856"/>
                </a:cubicBezTo>
                <a:lnTo>
                  <a:pt x="1993392" y="1143000"/>
                </a:lnTo>
                <a:moveTo>
                  <a:pt x="36576" y="1252728"/>
                </a:moveTo>
                <a:cubicBezTo>
                  <a:pt x="27432" y="1243584"/>
                  <a:pt x="27432" y="1234440"/>
                  <a:pt x="27432" y="1216152"/>
                </a:cubicBezTo>
                <a:lnTo>
                  <a:pt x="45720" y="1216152"/>
                </a:lnTo>
                <a:cubicBezTo>
                  <a:pt x="54864" y="1225296"/>
                  <a:pt x="54864" y="1234440"/>
                  <a:pt x="54864" y="1252728"/>
                </a:cubicBezTo>
                <a:lnTo>
                  <a:pt x="36576" y="1252728"/>
                </a:lnTo>
                <a:moveTo>
                  <a:pt x="1984248" y="1216152"/>
                </a:moveTo>
                <a:cubicBezTo>
                  <a:pt x="1984248" y="1234440"/>
                  <a:pt x="1975104" y="1243584"/>
                  <a:pt x="1975104" y="1252728"/>
                </a:cubicBezTo>
                <a:lnTo>
                  <a:pt x="1947672" y="1252728"/>
                </a:lnTo>
                <a:cubicBezTo>
                  <a:pt x="1956816" y="1234440"/>
                  <a:pt x="1956816" y="1225296"/>
                  <a:pt x="1956816" y="1216152"/>
                </a:cubicBezTo>
                <a:lnTo>
                  <a:pt x="1984248" y="1216152"/>
                </a:lnTo>
                <a:moveTo>
                  <a:pt x="54864" y="1335024"/>
                </a:moveTo>
                <a:cubicBezTo>
                  <a:pt x="54864" y="1316736"/>
                  <a:pt x="45720" y="1307592"/>
                  <a:pt x="45720" y="1298448"/>
                </a:cubicBezTo>
                <a:lnTo>
                  <a:pt x="64008" y="1289304"/>
                </a:lnTo>
                <a:cubicBezTo>
                  <a:pt x="73152" y="1298448"/>
                  <a:pt x="73152" y="1307592"/>
                  <a:pt x="82296" y="1325880"/>
                </a:cubicBezTo>
                <a:lnTo>
                  <a:pt x="54864" y="1335024"/>
                </a:lnTo>
                <a:moveTo>
                  <a:pt x="1965960" y="1298448"/>
                </a:moveTo>
                <a:cubicBezTo>
                  <a:pt x="1956816" y="1307592"/>
                  <a:pt x="1956816" y="1316736"/>
                  <a:pt x="1947672" y="1335024"/>
                </a:cubicBezTo>
                <a:lnTo>
                  <a:pt x="1929384" y="1325880"/>
                </a:lnTo>
                <a:cubicBezTo>
                  <a:pt x="1929384" y="1307592"/>
                  <a:pt x="1938528" y="1298448"/>
                  <a:pt x="1938528" y="1289304"/>
                </a:cubicBezTo>
                <a:lnTo>
                  <a:pt x="1965960" y="1298448"/>
                </a:lnTo>
                <a:moveTo>
                  <a:pt x="82296" y="1408176"/>
                </a:moveTo>
                <a:cubicBezTo>
                  <a:pt x="82296" y="1389888"/>
                  <a:pt x="73152" y="1380744"/>
                  <a:pt x="73152" y="1371600"/>
                </a:cubicBezTo>
                <a:lnTo>
                  <a:pt x="91440" y="1362456"/>
                </a:lnTo>
                <a:cubicBezTo>
                  <a:pt x="100584" y="1371600"/>
                  <a:pt x="100584" y="1380744"/>
                  <a:pt x="109728" y="1399032"/>
                </a:cubicBezTo>
                <a:lnTo>
                  <a:pt x="82296" y="1408176"/>
                </a:lnTo>
                <a:moveTo>
                  <a:pt x="1938528" y="1371600"/>
                </a:moveTo>
                <a:cubicBezTo>
                  <a:pt x="1929384" y="1380744"/>
                  <a:pt x="1929384" y="1389888"/>
                  <a:pt x="1920240" y="1408176"/>
                </a:cubicBezTo>
                <a:lnTo>
                  <a:pt x="1901952" y="1399032"/>
                </a:lnTo>
                <a:cubicBezTo>
                  <a:pt x="1901952" y="1380744"/>
                  <a:pt x="1911096" y="1371600"/>
                  <a:pt x="1911096" y="1362456"/>
                </a:cubicBezTo>
                <a:lnTo>
                  <a:pt x="1938528" y="1371600"/>
                </a:lnTo>
                <a:moveTo>
                  <a:pt x="118872" y="1472184"/>
                </a:moveTo>
                <a:cubicBezTo>
                  <a:pt x="109728" y="1463040"/>
                  <a:pt x="109728" y="1453896"/>
                  <a:pt x="100584" y="1444752"/>
                </a:cubicBezTo>
                <a:lnTo>
                  <a:pt x="118872" y="1426464"/>
                </a:lnTo>
                <a:cubicBezTo>
                  <a:pt x="128016" y="1444752"/>
                  <a:pt x="137160" y="1453896"/>
                  <a:pt x="137160" y="1463040"/>
                </a:cubicBezTo>
                <a:lnTo>
                  <a:pt x="118872" y="1472184"/>
                </a:lnTo>
                <a:moveTo>
                  <a:pt x="1901952" y="1444752"/>
                </a:moveTo>
                <a:cubicBezTo>
                  <a:pt x="1901952" y="1453896"/>
                  <a:pt x="1892808" y="1463040"/>
                  <a:pt x="1892808" y="1472184"/>
                </a:cubicBezTo>
                <a:lnTo>
                  <a:pt x="1865376" y="1463040"/>
                </a:lnTo>
                <a:cubicBezTo>
                  <a:pt x="1874520" y="1453896"/>
                  <a:pt x="1874520" y="1444752"/>
                  <a:pt x="1883664" y="1426464"/>
                </a:cubicBezTo>
                <a:lnTo>
                  <a:pt x="1901952" y="1444752"/>
                </a:lnTo>
                <a:moveTo>
                  <a:pt x="155448" y="1545336"/>
                </a:moveTo>
                <a:cubicBezTo>
                  <a:pt x="155448" y="1536192"/>
                  <a:pt x="146304" y="1517904"/>
                  <a:pt x="137160" y="1508760"/>
                </a:cubicBezTo>
                <a:lnTo>
                  <a:pt x="155448" y="1499616"/>
                </a:lnTo>
                <a:cubicBezTo>
                  <a:pt x="164592" y="1508760"/>
                  <a:pt x="173736" y="1517904"/>
                  <a:pt x="182880" y="1527048"/>
                </a:cubicBezTo>
                <a:lnTo>
                  <a:pt x="155448" y="1545336"/>
                </a:lnTo>
                <a:moveTo>
                  <a:pt x="1865376" y="1508760"/>
                </a:moveTo>
                <a:cubicBezTo>
                  <a:pt x="1865376" y="1517904"/>
                  <a:pt x="1856232" y="1536192"/>
                  <a:pt x="1847088" y="1545336"/>
                </a:cubicBezTo>
                <a:lnTo>
                  <a:pt x="1828800" y="1527048"/>
                </a:lnTo>
                <a:cubicBezTo>
                  <a:pt x="1837944" y="1517904"/>
                  <a:pt x="1837944" y="1508760"/>
                  <a:pt x="1847088" y="1499616"/>
                </a:cubicBezTo>
                <a:lnTo>
                  <a:pt x="1865376" y="1508760"/>
                </a:lnTo>
                <a:moveTo>
                  <a:pt x="201168" y="1609344"/>
                </a:moveTo>
                <a:cubicBezTo>
                  <a:pt x="192024" y="1600200"/>
                  <a:pt x="192024" y="1591056"/>
                  <a:pt x="182880" y="1572768"/>
                </a:cubicBezTo>
                <a:lnTo>
                  <a:pt x="201168" y="1563624"/>
                </a:lnTo>
                <a:cubicBezTo>
                  <a:pt x="210312" y="1572768"/>
                  <a:pt x="219456" y="1581912"/>
                  <a:pt x="219456" y="1591056"/>
                </a:cubicBezTo>
                <a:lnTo>
                  <a:pt x="201168" y="1609344"/>
                </a:lnTo>
                <a:moveTo>
                  <a:pt x="1828800" y="1572768"/>
                </a:moveTo>
                <a:cubicBezTo>
                  <a:pt x="1819656" y="1591056"/>
                  <a:pt x="1810512" y="1600200"/>
                  <a:pt x="1801368" y="1609344"/>
                </a:cubicBezTo>
                <a:lnTo>
                  <a:pt x="1783080" y="1591056"/>
                </a:lnTo>
                <a:cubicBezTo>
                  <a:pt x="1792224" y="1581912"/>
                  <a:pt x="1801368" y="1572768"/>
                  <a:pt x="1801368" y="1563624"/>
                </a:cubicBezTo>
                <a:lnTo>
                  <a:pt x="1828800" y="1572768"/>
                </a:lnTo>
                <a:moveTo>
                  <a:pt x="1783080" y="1636776"/>
                </a:moveTo>
                <a:cubicBezTo>
                  <a:pt x="1773936" y="1645920"/>
                  <a:pt x="1764792" y="1664208"/>
                  <a:pt x="1755648" y="1673352"/>
                </a:cubicBezTo>
                <a:lnTo>
                  <a:pt x="1737360" y="1655064"/>
                </a:lnTo>
                <a:cubicBezTo>
                  <a:pt x="1746504" y="1645920"/>
                  <a:pt x="1755648" y="1636776"/>
                  <a:pt x="1755648" y="1627632"/>
                </a:cubicBezTo>
                <a:lnTo>
                  <a:pt x="1783080" y="1636776"/>
                </a:lnTo>
                <a:moveTo>
                  <a:pt x="256032" y="1673352"/>
                </a:moveTo>
                <a:cubicBezTo>
                  <a:pt x="246888" y="1664208"/>
                  <a:pt x="237744" y="1645920"/>
                  <a:pt x="228600" y="1636776"/>
                </a:cubicBezTo>
                <a:lnTo>
                  <a:pt x="246888" y="1627632"/>
                </a:lnTo>
                <a:cubicBezTo>
                  <a:pt x="256032" y="1636776"/>
                  <a:pt x="265176" y="1645920"/>
                  <a:pt x="274320" y="1655064"/>
                </a:cubicBezTo>
                <a:lnTo>
                  <a:pt x="256032" y="1673352"/>
                </a:lnTo>
                <a:moveTo>
                  <a:pt x="1728216" y="1700784"/>
                </a:moveTo>
                <a:cubicBezTo>
                  <a:pt x="1719072" y="1709928"/>
                  <a:pt x="1709928" y="1719072"/>
                  <a:pt x="1700784" y="1728216"/>
                </a:cubicBezTo>
                <a:lnTo>
                  <a:pt x="1682496" y="1709928"/>
                </a:lnTo>
                <a:cubicBezTo>
                  <a:pt x="1691640" y="1700784"/>
                  <a:pt x="1700784" y="1691640"/>
                  <a:pt x="1709928" y="1682496"/>
                </a:cubicBezTo>
                <a:lnTo>
                  <a:pt x="1728216" y="1700784"/>
                </a:lnTo>
                <a:moveTo>
                  <a:pt x="310896" y="1728216"/>
                </a:moveTo>
                <a:cubicBezTo>
                  <a:pt x="301752" y="1719072"/>
                  <a:pt x="292608" y="1709928"/>
                  <a:pt x="283464" y="1700784"/>
                </a:cubicBezTo>
                <a:lnTo>
                  <a:pt x="301752" y="1682496"/>
                </a:lnTo>
                <a:cubicBezTo>
                  <a:pt x="310896" y="1691640"/>
                  <a:pt x="320040" y="1700784"/>
                  <a:pt x="329184" y="1709928"/>
                </a:cubicBezTo>
                <a:lnTo>
                  <a:pt x="310896" y="1728216"/>
                </a:lnTo>
                <a:moveTo>
                  <a:pt x="365760" y="1783080"/>
                </a:moveTo>
                <a:cubicBezTo>
                  <a:pt x="356616" y="1773936"/>
                  <a:pt x="347472" y="1764792"/>
                  <a:pt x="338328" y="1755648"/>
                </a:cubicBezTo>
                <a:lnTo>
                  <a:pt x="356616" y="1737360"/>
                </a:lnTo>
                <a:cubicBezTo>
                  <a:pt x="365760" y="1746504"/>
                  <a:pt x="374904" y="1755648"/>
                  <a:pt x="384048" y="1755648"/>
                </a:cubicBezTo>
                <a:lnTo>
                  <a:pt x="365760" y="1783080"/>
                </a:lnTo>
                <a:moveTo>
                  <a:pt x="1673352" y="1755648"/>
                </a:moveTo>
                <a:cubicBezTo>
                  <a:pt x="1664208" y="1764792"/>
                  <a:pt x="1645920" y="1773936"/>
                  <a:pt x="1636776" y="1783080"/>
                </a:cubicBezTo>
                <a:lnTo>
                  <a:pt x="1627632" y="1755648"/>
                </a:lnTo>
                <a:cubicBezTo>
                  <a:pt x="1636776" y="1755648"/>
                  <a:pt x="1645920" y="1746504"/>
                  <a:pt x="1655064" y="1737360"/>
                </a:cubicBezTo>
                <a:lnTo>
                  <a:pt x="1673352" y="1755648"/>
                </a:lnTo>
                <a:moveTo>
                  <a:pt x="429768" y="1828800"/>
                </a:moveTo>
                <a:cubicBezTo>
                  <a:pt x="420624" y="1819656"/>
                  <a:pt x="411480" y="1810512"/>
                  <a:pt x="393192" y="1801368"/>
                </a:cubicBezTo>
                <a:lnTo>
                  <a:pt x="411480" y="1783080"/>
                </a:lnTo>
                <a:cubicBezTo>
                  <a:pt x="420624" y="1792224"/>
                  <a:pt x="429768" y="1801368"/>
                  <a:pt x="448056" y="1801368"/>
                </a:cubicBezTo>
                <a:lnTo>
                  <a:pt x="429768" y="1828800"/>
                </a:lnTo>
                <a:moveTo>
                  <a:pt x="1609344" y="1801368"/>
                </a:moveTo>
                <a:cubicBezTo>
                  <a:pt x="1600200" y="1810512"/>
                  <a:pt x="1591056" y="1819656"/>
                  <a:pt x="1572768" y="1828800"/>
                </a:cubicBezTo>
                <a:lnTo>
                  <a:pt x="1563624" y="1801368"/>
                </a:lnTo>
                <a:cubicBezTo>
                  <a:pt x="1572768" y="1801368"/>
                  <a:pt x="1581912" y="1792224"/>
                  <a:pt x="1591056" y="1783080"/>
                </a:cubicBezTo>
                <a:lnTo>
                  <a:pt x="1609344" y="1801368"/>
                </a:lnTo>
                <a:moveTo>
                  <a:pt x="493776" y="1865376"/>
                </a:moveTo>
                <a:cubicBezTo>
                  <a:pt x="484632" y="1865376"/>
                  <a:pt x="475488" y="1856232"/>
                  <a:pt x="466344" y="1847088"/>
                </a:cubicBezTo>
                <a:lnTo>
                  <a:pt x="475488" y="1828800"/>
                </a:lnTo>
                <a:cubicBezTo>
                  <a:pt x="484632" y="1837944"/>
                  <a:pt x="493776" y="1837944"/>
                  <a:pt x="512064" y="1847088"/>
                </a:cubicBezTo>
                <a:lnTo>
                  <a:pt x="493776" y="1865376"/>
                </a:lnTo>
                <a:moveTo>
                  <a:pt x="1545336" y="1847088"/>
                </a:moveTo>
                <a:cubicBezTo>
                  <a:pt x="1536192" y="1856232"/>
                  <a:pt x="1517904" y="1865376"/>
                  <a:pt x="1508760" y="1865376"/>
                </a:cubicBezTo>
                <a:lnTo>
                  <a:pt x="1499616" y="1847088"/>
                </a:lnTo>
                <a:cubicBezTo>
                  <a:pt x="1508760" y="1837944"/>
                  <a:pt x="1517904" y="1837944"/>
                  <a:pt x="1527048" y="1828800"/>
                </a:cubicBezTo>
                <a:lnTo>
                  <a:pt x="1545336" y="1847088"/>
                </a:lnTo>
                <a:moveTo>
                  <a:pt x="566928" y="1901952"/>
                </a:moveTo>
                <a:cubicBezTo>
                  <a:pt x="557784" y="1901952"/>
                  <a:pt x="539496" y="1892808"/>
                  <a:pt x="530352" y="1892808"/>
                </a:cubicBezTo>
                <a:lnTo>
                  <a:pt x="539496" y="1865376"/>
                </a:lnTo>
                <a:cubicBezTo>
                  <a:pt x="557784" y="1874520"/>
                  <a:pt x="566928" y="1874520"/>
                  <a:pt x="576072" y="1883664"/>
                </a:cubicBezTo>
                <a:lnTo>
                  <a:pt x="566928" y="1901952"/>
                </a:lnTo>
                <a:moveTo>
                  <a:pt x="1472184" y="1892808"/>
                </a:moveTo>
                <a:cubicBezTo>
                  <a:pt x="1463040" y="1892808"/>
                  <a:pt x="1453896" y="1901952"/>
                  <a:pt x="1444752" y="1901952"/>
                </a:cubicBezTo>
                <a:lnTo>
                  <a:pt x="1426464" y="1883664"/>
                </a:lnTo>
                <a:cubicBezTo>
                  <a:pt x="1444752" y="1874520"/>
                  <a:pt x="1453896" y="1874520"/>
                  <a:pt x="1463040" y="1865376"/>
                </a:cubicBezTo>
                <a:lnTo>
                  <a:pt x="1472184" y="1892808"/>
                </a:lnTo>
                <a:moveTo>
                  <a:pt x="640080" y="1938528"/>
                </a:moveTo>
                <a:cubicBezTo>
                  <a:pt x="621792" y="1929384"/>
                  <a:pt x="612648" y="1929384"/>
                  <a:pt x="603504" y="1920240"/>
                </a:cubicBezTo>
                <a:lnTo>
                  <a:pt x="612648" y="1901952"/>
                </a:lnTo>
                <a:cubicBezTo>
                  <a:pt x="621792" y="1901952"/>
                  <a:pt x="630936" y="1911096"/>
                  <a:pt x="649224" y="1911096"/>
                </a:cubicBezTo>
                <a:lnTo>
                  <a:pt x="640080" y="1938528"/>
                </a:lnTo>
                <a:moveTo>
                  <a:pt x="1408176" y="1920240"/>
                </a:moveTo>
                <a:cubicBezTo>
                  <a:pt x="1389888" y="1929384"/>
                  <a:pt x="1380744" y="1929384"/>
                  <a:pt x="1371600" y="1938528"/>
                </a:cubicBezTo>
                <a:lnTo>
                  <a:pt x="1362456" y="1911096"/>
                </a:lnTo>
                <a:cubicBezTo>
                  <a:pt x="1371600" y="1911096"/>
                  <a:pt x="1380744" y="1901952"/>
                  <a:pt x="1399032" y="1901952"/>
                </a:cubicBezTo>
                <a:lnTo>
                  <a:pt x="1408176" y="1920240"/>
                </a:lnTo>
                <a:moveTo>
                  <a:pt x="713232" y="1965960"/>
                </a:moveTo>
                <a:cubicBezTo>
                  <a:pt x="694944" y="1956816"/>
                  <a:pt x="685800" y="1956816"/>
                  <a:pt x="676656" y="1947672"/>
                </a:cubicBezTo>
                <a:lnTo>
                  <a:pt x="685800" y="1929384"/>
                </a:lnTo>
                <a:cubicBezTo>
                  <a:pt x="694944" y="1929384"/>
                  <a:pt x="704088" y="1938528"/>
                  <a:pt x="722376" y="1938528"/>
                </a:cubicBezTo>
                <a:lnTo>
                  <a:pt x="713232" y="1965960"/>
                </a:lnTo>
                <a:moveTo>
                  <a:pt x="1335024" y="1947672"/>
                </a:moveTo>
                <a:cubicBezTo>
                  <a:pt x="1316736" y="1956816"/>
                  <a:pt x="1307592" y="1956816"/>
                  <a:pt x="1298448" y="1965960"/>
                </a:cubicBezTo>
                <a:lnTo>
                  <a:pt x="1289304" y="1938528"/>
                </a:lnTo>
                <a:cubicBezTo>
                  <a:pt x="1298448" y="1938528"/>
                  <a:pt x="1307592" y="1929384"/>
                  <a:pt x="1325880" y="1929384"/>
                </a:cubicBezTo>
                <a:lnTo>
                  <a:pt x="1335024" y="1947672"/>
                </a:lnTo>
                <a:moveTo>
                  <a:pt x="786384" y="1984248"/>
                </a:moveTo>
                <a:cubicBezTo>
                  <a:pt x="777240" y="1984248"/>
                  <a:pt x="758952" y="1975104"/>
                  <a:pt x="749808" y="1975104"/>
                </a:cubicBezTo>
                <a:lnTo>
                  <a:pt x="758952" y="1947672"/>
                </a:lnTo>
                <a:cubicBezTo>
                  <a:pt x="768096" y="1956816"/>
                  <a:pt x="777240" y="1956816"/>
                  <a:pt x="795528" y="1956816"/>
                </a:cubicBezTo>
                <a:lnTo>
                  <a:pt x="786384" y="1984248"/>
                </a:lnTo>
                <a:moveTo>
                  <a:pt x="1252728" y="1975104"/>
                </a:moveTo>
                <a:cubicBezTo>
                  <a:pt x="1243584" y="1975104"/>
                  <a:pt x="1234440" y="1984248"/>
                  <a:pt x="1216152" y="1984248"/>
                </a:cubicBezTo>
                <a:lnTo>
                  <a:pt x="1216152" y="1956816"/>
                </a:lnTo>
                <a:cubicBezTo>
                  <a:pt x="1225296" y="1956816"/>
                  <a:pt x="1234440" y="1956816"/>
                  <a:pt x="1252728" y="1947672"/>
                </a:cubicBezTo>
                <a:lnTo>
                  <a:pt x="1252728" y="1975104"/>
                </a:lnTo>
                <a:moveTo>
                  <a:pt x="868680" y="1993392"/>
                </a:moveTo>
                <a:cubicBezTo>
                  <a:pt x="850392" y="1993392"/>
                  <a:pt x="841248" y="1993392"/>
                  <a:pt x="822960" y="1993392"/>
                </a:cubicBezTo>
                <a:lnTo>
                  <a:pt x="832104" y="1965960"/>
                </a:lnTo>
                <a:cubicBezTo>
                  <a:pt x="841248" y="1965960"/>
                  <a:pt x="859536" y="1965960"/>
                  <a:pt x="868680" y="1975104"/>
                </a:cubicBezTo>
                <a:lnTo>
                  <a:pt x="868680" y="1993392"/>
                </a:lnTo>
                <a:moveTo>
                  <a:pt x="1179576" y="1993392"/>
                </a:moveTo>
                <a:cubicBezTo>
                  <a:pt x="1170432" y="1993392"/>
                  <a:pt x="1152144" y="1993392"/>
                  <a:pt x="1143000" y="1993392"/>
                </a:cubicBezTo>
                <a:lnTo>
                  <a:pt x="1133856" y="1975104"/>
                </a:lnTo>
                <a:cubicBezTo>
                  <a:pt x="1152144" y="1965960"/>
                  <a:pt x="1161288" y="1965960"/>
                  <a:pt x="1179576" y="1965960"/>
                </a:cubicBezTo>
                <a:lnTo>
                  <a:pt x="1179576" y="1993392"/>
                </a:lnTo>
                <a:moveTo>
                  <a:pt x="941832" y="2002536"/>
                </a:moveTo>
                <a:cubicBezTo>
                  <a:pt x="932688" y="2002536"/>
                  <a:pt x="914400" y="2002536"/>
                  <a:pt x="905256" y="2002536"/>
                </a:cubicBezTo>
                <a:lnTo>
                  <a:pt x="905256" y="1975104"/>
                </a:lnTo>
                <a:cubicBezTo>
                  <a:pt x="923544" y="1975104"/>
                  <a:pt x="932688" y="1975104"/>
                  <a:pt x="941832" y="1975104"/>
                </a:cubicBezTo>
                <a:lnTo>
                  <a:pt x="941832" y="2002536"/>
                </a:lnTo>
                <a:moveTo>
                  <a:pt x="1097280" y="2002536"/>
                </a:moveTo>
                <a:cubicBezTo>
                  <a:pt x="1088136" y="2002536"/>
                  <a:pt x="1078992" y="2002536"/>
                  <a:pt x="1060704" y="2002536"/>
                </a:cubicBezTo>
                <a:lnTo>
                  <a:pt x="1060704" y="1975104"/>
                </a:lnTo>
                <a:cubicBezTo>
                  <a:pt x="1069848" y="1975104"/>
                  <a:pt x="1088136" y="1975104"/>
                  <a:pt x="1097280" y="1975104"/>
                </a:cubicBezTo>
                <a:lnTo>
                  <a:pt x="1097280" y="2002536"/>
                </a:lnTo>
                <a:moveTo>
                  <a:pt x="1005840" y="2002536"/>
                </a:moveTo>
                <a:cubicBezTo>
                  <a:pt x="996696" y="2002536"/>
                  <a:pt x="987552" y="2002536"/>
                  <a:pt x="987552" y="2002536"/>
                </a:cubicBezTo>
                <a:lnTo>
                  <a:pt x="987552" y="1984248"/>
                </a:lnTo>
                <a:cubicBezTo>
                  <a:pt x="987552" y="1984248"/>
                  <a:pt x="996696" y="1984248"/>
                  <a:pt x="1005840" y="1984248"/>
                </a:cubicBezTo>
                <a:cubicBezTo>
                  <a:pt x="1005840" y="1984248"/>
                  <a:pt x="1014984" y="1984248"/>
                  <a:pt x="1024128" y="1984248"/>
                </a:cubicBezTo>
                <a:lnTo>
                  <a:pt x="1024128" y="2002536"/>
                </a:lnTo>
                <a:cubicBezTo>
                  <a:pt x="1014984" y="2002536"/>
                  <a:pt x="1005840" y="2002536"/>
                  <a:pt x="1005840" y="2002536"/>
                </a:cubicBezTo>
              </a:path>
            </a:pathLst>
          </a:custGeom>
          <a:solidFill>
            <a:schemeClr val="accent1">
              <a:alpha val="38000"/>
            </a:schemeClr>
          </a:solidFill>
        </p:spPr>
        <p:txBody>
          <a:bodyPr anchor="ctr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4</a:t>
            </a:r>
            <a:r>
              <a:rPr lang="zh-CN" altLang="en-US" sz="1200" b="1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种优化</a:t>
            </a:r>
            <a:r>
              <a:rPr lang="zh-CN" altLang="en-US" sz="1200" b="1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方向</a:t>
            </a:r>
            <a:endParaRPr lang="zh-CN" altLang="en-US" sz="1200" b="1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+mn-ea"/>
            </a:endParaRPr>
          </a:p>
        </p:txBody>
      </p:sp>
      <p:sp>
        <p:nvSpPr>
          <p:cNvPr id="27" name="矩形 26"/>
          <p:cNvSpPr/>
          <p:nvPr>
            <p:custDataLst>
              <p:tags r:id="rId13"/>
            </p:custDataLst>
          </p:nvPr>
        </p:nvSpPr>
        <p:spPr>
          <a:xfrm>
            <a:off x="6090116" y="943901"/>
            <a:ext cx="2532346" cy="29692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01</a:t>
            </a:r>
            <a:endParaRPr lang="en-US" altLang="zh-CN" sz="1600" b="1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</a:endParaRPr>
          </a:p>
        </p:txBody>
      </p:sp>
      <p:sp>
        <p:nvSpPr>
          <p:cNvPr id="28" name="矩形 27"/>
          <p:cNvSpPr/>
          <p:nvPr>
            <p:custDataLst>
              <p:tags r:id="rId14"/>
            </p:custDataLst>
          </p:nvPr>
        </p:nvSpPr>
        <p:spPr>
          <a:xfrm>
            <a:off x="6099006" y="3265669"/>
            <a:ext cx="2532346" cy="29692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02</a:t>
            </a:r>
            <a:endParaRPr lang="en-US" altLang="zh-CN" sz="1600" b="1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</a:endParaRPr>
          </a:p>
        </p:txBody>
      </p:sp>
      <p:sp>
        <p:nvSpPr>
          <p:cNvPr id="29" name="矩形 28"/>
          <p:cNvSpPr/>
          <p:nvPr>
            <p:custDataLst>
              <p:tags r:id="rId15"/>
            </p:custDataLst>
          </p:nvPr>
        </p:nvSpPr>
        <p:spPr>
          <a:xfrm>
            <a:off x="525500" y="3036882"/>
            <a:ext cx="2532935" cy="2868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03</a:t>
            </a:r>
            <a:endParaRPr lang="en-US" altLang="zh-CN" sz="1600" b="1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</a:endParaRPr>
          </a:p>
        </p:txBody>
      </p:sp>
      <p:pic>
        <p:nvPicPr>
          <p:cNvPr id="34" name="图片 16" descr="343439383331313b343532303033323bd3a6d3c3b9dcc0ed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15296" y="1715375"/>
            <a:ext cx="237230" cy="237230"/>
          </a:xfrm>
          <a:prstGeom prst="rect">
            <a:avLst/>
          </a:prstGeom>
        </p:spPr>
      </p:pic>
      <p:pic>
        <p:nvPicPr>
          <p:cNvPr id="40" name="图片 15" descr="343439383331313b343532303033313bd3a6d3c3c9ccb3c7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66746" y="3014024"/>
            <a:ext cx="237633" cy="237633"/>
          </a:xfrm>
          <a:prstGeom prst="rect">
            <a:avLst/>
          </a:prstGeom>
        </p:spPr>
      </p:pic>
      <p:sp>
        <p:nvSpPr>
          <p:cNvPr id="41" name="矩形 40"/>
          <p:cNvSpPr/>
          <p:nvPr>
            <p:custDataLst>
              <p:tags r:id="rId22"/>
            </p:custDataLst>
          </p:nvPr>
        </p:nvSpPr>
        <p:spPr>
          <a:xfrm>
            <a:off x="301625" y="3331210"/>
            <a:ext cx="2757170" cy="12484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日程预测功能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：开发基于用户历史数据的日程预测功能，提前为用户规划可能的日程安排。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</a:endParaRPr>
          </a:p>
        </p:txBody>
      </p:sp>
      <p:sp>
        <p:nvSpPr>
          <p:cNvPr id="42" name="矩形 41"/>
          <p:cNvSpPr/>
          <p:nvPr>
            <p:custDataLst>
              <p:tags r:id="rId23"/>
            </p:custDataLst>
          </p:nvPr>
        </p:nvSpPr>
        <p:spPr>
          <a:xfrm>
            <a:off x="525500" y="1448693"/>
            <a:ext cx="2532935" cy="2868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04</a:t>
            </a:r>
            <a:endParaRPr lang="en-US" altLang="zh-CN" sz="1600" b="1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</a:endParaRPr>
          </a:p>
        </p:txBody>
      </p:sp>
      <p:pic>
        <p:nvPicPr>
          <p:cNvPr id="43" name="图片 19" descr="343435383038363b343532323339393bd6b4d0d0d5aad2aa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291914" y="3683111"/>
            <a:ext cx="237633" cy="237633"/>
          </a:xfrm>
          <a:prstGeom prst="rect">
            <a:avLst/>
          </a:prstGeom>
        </p:spPr>
      </p:pic>
      <p:pic>
        <p:nvPicPr>
          <p:cNvPr id="44" name="图片 27" descr="333639373138363b343435303831343bb9b5cda8b9dcc0ed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401385" y="2753056"/>
            <a:ext cx="237584" cy="237584"/>
          </a:xfrm>
          <a:prstGeom prst="rect">
            <a:avLst/>
          </a:prstGeom>
        </p:spPr>
      </p:pic>
      <p:sp>
        <p:nvSpPr>
          <p:cNvPr id="45" name="矩形 44"/>
          <p:cNvSpPr/>
          <p:nvPr>
            <p:custDataLst>
              <p:tags r:id="rId30"/>
            </p:custDataLst>
          </p:nvPr>
        </p:nvSpPr>
        <p:spPr>
          <a:xfrm>
            <a:off x="6057900" y="1231900"/>
            <a:ext cx="2851150" cy="20859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通知功能优化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：设计机器学习算法或利用大模型，识别剪贴板中内容是否为日程相关文本，以确保只有相关日程的文本才会触发通知，避免过多打扰用户。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</a:endParaRPr>
          </a:p>
        </p:txBody>
      </p:sp>
      <p:sp>
        <p:nvSpPr>
          <p:cNvPr id="46" name="矩形 45"/>
          <p:cNvSpPr/>
          <p:nvPr>
            <p:custDataLst>
              <p:tags r:id="rId31"/>
            </p:custDataLst>
          </p:nvPr>
        </p:nvSpPr>
        <p:spPr>
          <a:xfrm>
            <a:off x="6273946" y="3555209"/>
            <a:ext cx="2487290" cy="12481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视图切换功能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：设计不同时间视图显示方式，如周视图、月视图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</a:endParaRPr>
          </a:p>
        </p:txBody>
      </p:sp>
    </p:spTree>
    <p:custDataLst>
      <p:tags r:id="rId3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310910" y="1767392"/>
            <a:ext cx="3523525" cy="160871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2167890">
              <a:lnSpc>
                <a:spcPct val="90000"/>
              </a:lnSpc>
              <a:spcBef>
                <a:spcPct val="0"/>
              </a:spcBef>
              <a:buNone/>
              <a:defRPr kumimoji="1" sz="20500" b="1" spc="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Source Han Sans CN Bold" panose="020B0400000000000000" charset="-122"/>
              </a:rPr>
              <a:t>THANKS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Source Han Sans CN Bold" panose="020B0400000000000000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Source Han Sans CN Bold" panose="020B0400000000000000" charset="-122"/>
              </a:rPr>
              <a:t>谢谢观看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Source Han Sans CN Bold" panose="020B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78075" y="614918"/>
            <a:ext cx="7105650" cy="994172"/>
          </a:xfrm>
        </p:spPr>
        <p:txBody>
          <a:bodyPr>
            <a:normAutofit/>
          </a:bodyPr>
          <a:lstStyle/>
          <a:p>
            <a:r>
              <a:rPr kumimoji="1" lang="zh-CN" altLang="en-US" sz="2400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目录页</a:t>
            </a:r>
            <a:endParaRPr kumimoji="1" lang="zh-CN" altLang="en-US" sz="2400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" name="文本占位符 2"/>
          <p:cNvSpPr txBox="1"/>
          <p:nvPr/>
        </p:nvSpPr>
        <p:spPr>
          <a:xfrm>
            <a:off x="2378075" y="1511300"/>
            <a:ext cx="3258185" cy="2366010"/>
          </a:xfrm>
          <a:prstGeom prst="rect">
            <a:avLst/>
          </a:prstGeom>
          <a:ln w="63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20015" indent="-120015" algn="l" defTabSz="4800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07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010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016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19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25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1</a:t>
            </a:r>
            <a:r>
              <a:rPr kumimoji="1"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、开发背景</a:t>
            </a:r>
            <a:endParaRPr kumimoji="1" lang="en-US" altLang="zh-CN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2</a:t>
            </a:r>
            <a:r>
              <a:rPr kumimoji="1"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、应用功能</a:t>
            </a:r>
            <a:endParaRPr kumimoji="1" lang="en-US" altLang="zh-CN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3</a:t>
            </a:r>
            <a:r>
              <a:rPr kumimoji="1"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、设计思路</a:t>
            </a:r>
            <a:endParaRPr kumimoji="1" lang="en-US" altLang="zh-CN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4</a:t>
            </a:r>
            <a:r>
              <a:rPr kumimoji="1"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、应用前景与优化方向</a:t>
            </a:r>
            <a:endParaRPr kumimoji="1"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726815" y="1845310"/>
            <a:ext cx="3088005" cy="1927860"/>
          </a:xfrm>
        </p:spPr>
        <p:txBody>
          <a:bodyPr>
            <a:noAutofit/>
          </a:bodyPr>
          <a:lstStyle/>
          <a:p>
            <a:r>
              <a:rPr kumimoji="1" lang="zh-CN" altLang="en-US" sz="4000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开发背景</a:t>
            </a:r>
            <a:endParaRPr kumimoji="1" lang="zh-CN" altLang="en-US" sz="4000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" name="Text1"/>
          <p:cNvSpPr txBox="1"/>
          <p:nvPr>
            <p:custDataLst>
              <p:tags r:id="rId1"/>
            </p:custDataLst>
          </p:nvPr>
        </p:nvSpPr>
        <p:spPr>
          <a:xfrm>
            <a:off x="2567507" y="1002448"/>
            <a:ext cx="1904999" cy="1259734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5400" b="1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01</a:t>
            </a:r>
            <a:endParaRPr lang="en-US" altLang="zh-CN" sz="5400" b="1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66261" y="2174720"/>
            <a:ext cx="665480" cy="250825"/>
            <a:chOff x="690695" y="266700"/>
            <a:chExt cx="1761702" cy="533400"/>
          </a:xfrm>
        </p:grpSpPr>
        <p:sp>
          <p:nvSpPr>
            <p:cNvPr id="5" name="箭头: V 形 4"/>
            <p:cNvSpPr/>
            <p:nvPr/>
          </p:nvSpPr>
          <p:spPr>
            <a:xfrm>
              <a:off x="690695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箭头: V 形 5"/>
            <p:cNvSpPr/>
            <p:nvPr/>
          </p:nvSpPr>
          <p:spPr>
            <a:xfrm>
              <a:off x="1238171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箭头: V 形 6"/>
            <p:cNvSpPr/>
            <p:nvPr/>
          </p:nvSpPr>
          <p:spPr>
            <a:xfrm>
              <a:off x="1785647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338364" y="249533"/>
            <a:ext cx="7886700" cy="343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开发背景</a:t>
            </a:r>
            <a:endParaRPr lang="zh-CN" altLang="en-US" sz="2400" b="1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  <p:sp>
        <p:nvSpPr>
          <p:cNvPr id="6" name="文本占位符 2"/>
          <p:cNvSpPr txBox="1"/>
          <p:nvPr/>
        </p:nvSpPr>
        <p:spPr>
          <a:xfrm>
            <a:off x="332105" y="1139190"/>
            <a:ext cx="3521710" cy="3090545"/>
          </a:xfrm>
          <a:prstGeom prst="rect">
            <a:avLst/>
          </a:prstGeom>
          <a:ln w="635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120015" indent="-120015" algn="l" defTabSz="4800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07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010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016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19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25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在工作、学习中，每天都会收到大量通知信息，存在通知</a:t>
            </a:r>
            <a:r>
              <a:rPr lang="zh-CN" altLang="en-US" sz="1600" b="1" dirty="0">
                <a:solidFill>
                  <a:srgbClr val="C0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内容冗长复杂</a:t>
            </a: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的情况，</a:t>
            </a:r>
            <a:r>
              <a:rPr lang="zh-CN" altLang="en-US" sz="1600" b="1" dirty="0">
                <a:solidFill>
                  <a:srgbClr val="C0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手动提取</a:t>
            </a: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有效信息并且添加日程比较麻烦而且</a:t>
            </a:r>
            <a:r>
              <a:rPr lang="zh-CN" altLang="en-US" sz="1600" b="1" dirty="0">
                <a:solidFill>
                  <a:srgbClr val="C0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效率很低</a:t>
            </a: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。</a:t>
            </a:r>
            <a:endParaRPr lang="en-US" altLang="zh-CN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pPr marL="0"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因此，我们考虑基于</a:t>
            </a:r>
            <a:r>
              <a:rPr lang="en-US" altLang="zh-CN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AI</a:t>
            </a: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开发一个能够</a:t>
            </a:r>
            <a:r>
              <a:rPr lang="zh-CN" altLang="en-US" sz="1600" b="1" dirty="0">
                <a:solidFill>
                  <a:srgbClr val="C0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自动提取信息</a:t>
            </a:r>
            <a:r>
              <a:rPr lang="zh-CN" altLang="en-US" sz="1600" dirty="0">
                <a:solidFill>
                  <a:srgbClr val="C0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，</a:t>
            </a:r>
            <a:r>
              <a:rPr lang="zh-CN" altLang="en-US" sz="1600" b="1" dirty="0">
                <a:solidFill>
                  <a:srgbClr val="C0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自动化添加日程</a:t>
            </a: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的应用，提升用户在日程安排上的效率。</a:t>
            </a:r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zh-CN" altLang="en-US" sz="1600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3104" y="2909434"/>
            <a:ext cx="4216982" cy="18660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11905"/>
          <a:stretch>
            <a:fillRect/>
          </a:stretch>
        </p:blipFill>
        <p:spPr>
          <a:xfrm>
            <a:off x="4572000" y="1033122"/>
            <a:ext cx="1575566" cy="176414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419" y="1243630"/>
            <a:ext cx="2139123" cy="16097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726815" y="1845310"/>
            <a:ext cx="3285490" cy="1948815"/>
          </a:xfrm>
        </p:spPr>
        <p:txBody>
          <a:bodyPr>
            <a:noAutofit/>
          </a:bodyPr>
          <a:lstStyle/>
          <a:p>
            <a:r>
              <a:rPr kumimoji="1" lang="zh-CN" altLang="en-US" sz="4000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应用功能</a:t>
            </a:r>
            <a:endParaRPr kumimoji="1" lang="zh-CN" altLang="en-US" sz="4000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" name="Text1"/>
          <p:cNvSpPr txBox="1"/>
          <p:nvPr>
            <p:custDataLst>
              <p:tags r:id="rId1"/>
            </p:custDataLst>
          </p:nvPr>
        </p:nvSpPr>
        <p:spPr>
          <a:xfrm>
            <a:off x="2567507" y="1002448"/>
            <a:ext cx="1904999" cy="1259734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5400" b="1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02</a:t>
            </a:r>
            <a:endParaRPr lang="en-US" altLang="zh-CN" sz="5400" b="1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66261" y="2174720"/>
            <a:ext cx="665480" cy="250825"/>
            <a:chOff x="690695" y="266700"/>
            <a:chExt cx="1761702" cy="533400"/>
          </a:xfrm>
        </p:grpSpPr>
        <p:sp>
          <p:nvSpPr>
            <p:cNvPr id="5" name="箭头: V 形 4"/>
            <p:cNvSpPr/>
            <p:nvPr/>
          </p:nvSpPr>
          <p:spPr>
            <a:xfrm>
              <a:off x="690695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箭头: V 形 5"/>
            <p:cNvSpPr/>
            <p:nvPr/>
          </p:nvSpPr>
          <p:spPr>
            <a:xfrm>
              <a:off x="1238171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箭头: V 形 6"/>
            <p:cNvSpPr/>
            <p:nvPr/>
          </p:nvSpPr>
          <p:spPr>
            <a:xfrm>
              <a:off x="1785647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239303" y="180953"/>
            <a:ext cx="1963965" cy="343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应用功能</a:t>
            </a:r>
            <a:endParaRPr lang="zh-CN" altLang="en-US" sz="2400" b="1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  <p:sp>
        <p:nvSpPr>
          <p:cNvPr id="5" name="AutoShape 33"/>
          <p:cNvSpPr/>
          <p:nvPr/>
        </p:nvSpPr>
        <p:spPr>
          <a:xfrm rot="10798019">
            <a:off x="821531" y="9194007"/>
            <a:ext cx="16534441" cy="0"/>
          </a:xfrm>
          <a:prstGeom prst="line">
            <a:avLst/>
          </a:prstGeom>
          <a:ln w="9525" cap="rnd">
            <a:solidFill>
              <a:srgbClr val="2C2E38">
                <a:alpha val="35686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3693" r="9388"/>
          <a:stretch>
            <a:fillRect/>
          </a:stretch>
        </p:blipFill>
        <p:spPr>
          <a:xfrm>
            <a:off x="350520" y="1325245"/>
            <a:ext cx="2316480" cy="35540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4"/>
          <a:stretch>
            <a:fillRect/>
          </a:stretch>
        </p:blipFill>
        <p:spPr>
          <a:xfrm rot="5400000">
            <a:off x="2732818" y="1888078"/>
            <a:ext cx="3553200" cy="2427873"/>
          </a:xfrm>
          <a:prstGeom prst="rect">
            <a:avLst/>
          </a:prstGeom>
        </p:spPr>
      </p:pic>
      <p:sp>
        <p:nvSpPr>
          <p:cNvPr id="13" name="标题 3"/>
          <p:cNvSpPr txBox="1"/>
          <p:nvPr/>
        </p:nvSpPr>
        <p:spPr>
          <a:xfrm>
            <a:off x="5965190" y="789305"/>
            <a:ext cx="3090545" cy="7791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当天标题加粗方便用户区分，</a:t>
            </a:r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可上下滚动，左右划动切换时间</a:t>
            </a:r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endParaRPr lang="zh-CN" altLang="en-US" sz="1600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endParaRPr lang="zh-CN" altLang="en-US" sz="1600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0" r="8697"/>
          <a:stretch>
            <a:fillRect/>
          </a:stretch>
        </p:blipFill>
        <p:spPr>
          <a:xfrm>
            <a:off x="6217920" y="1325245"/>
            <a:ext cx="2270760" cy="3554095"/>
          </a:xfrm>
          <a:prstGeom prst="rect">
            <a:avLst/>
          </a:prstGeom>
        </p:spPr>
      </p:pic>
      <p:sp>
        <p:nvSpPr>
          <p:cNvPr id="15" name="标题 3"/>
          <p:cNvSpPr txBox="1"/>
          <p:nvPr/>
        </p:nvSpPr>
        <p:spPr>
          <a:xfrm>
            <a:off x="226695" y="789305"/>
            <a:ext cx="2767330" cy="711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从桌面打开</a:t>
            </a:r>
            <a:r>
              <a:rPr lang="en-US" altLang="zh-CN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AI_Calendar</a:t>
            </a: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应用，</a:t>
            </a:r>
            <a:endParaRPr lang="en-US" altLang="zh-CN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r>
              <a:rPr lang="zh-CN" altLang="en-US" sz="1600" b="1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连接网络</a:t>
            </a:r>
            <a:endParaRPr lang="zh-CN" altLang="en-US" sz="1600" b="1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endParaRPr lang="zh-CN" altLang="en-US" sz="1600" b="1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8" name="标题 3"/>
          <p:cNvSpPr txBox="1"/>
          <p:nvPr/>
        </p:nvSpPr>
        <p:spPr>
          <a:xfrm>
            <a:off x="3491502" y="969305"/>
            <a:ext cx="2473416" cy="5318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授权允许</a:t>
            </a: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发送通知</a:t>
            </a:r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252004" y="180953"/>
            <a:ext cx="1909536" cy="343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应用功能</a:t>
            </a:r>
            <a:endParaRPr lang="zh-CN" altLang="en-US" sz="2400" b="1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  <p:sp>
        <p:nvSpPr>
          <p:cNvPr id="5" name="AutoShape 33"/>
          <p:cNvSpPr/>
          <p:nvPr/>
        </p:nvSpPr>
        <p:spPr>
          <a:xfrm rot="10798019">
            <a:off x="821531" y="9194007"/>
            <a:ext cx="16534441" cy="0"/>
          </a:xfrm>
          <a:prstGeom prst="line">
            <a:avLst/>
          </a:prstGeom>
          <a:ln w="9525" cap="rnd">
            <a:solidFill>
              <a:srgbClr val="2C2E38">
                <a:alpha val="35686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5718" r="8816"/>
          <a:stretch>
            <a:fillRect/>
          </a:stretch>
        </p:blipFill>
        <p:spPr>
          <a:xfrm>
            <a:off x="404495" y="1326515"/>
            <a:ext cx="2277745" cy="3552190"/>
          </a:xfrm>
          <a:prstGeom prst="rect">
            <a:avLst/>
          </a:prstGeom>
        </p:spPr>
      </p:pic>
      <p:sp>
        <p:nvSpPr>
          <p:cNvPr id="13" name="标题 3"/>
          <p:cNvSpPr txBox="1"/>
          <p:nvPr/>
        </p:nvSpPr>
        <p:spPr>
          <a:xfrm>
            <a:off x="6120765" y="760730"/>
            <a:ext cx="2473325" cy="6902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点击日程块弹出</a:t>
            </a:r>
            <a:r>
              <a:rPr lang="zh-CN" altLang="en-US" sz="1600" b="1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详情卡片</a:t>
            </a: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，可进一步实现编辑删除</a:t>
            </a:r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rcRect l="5814" r="5552"/>
          <a:stretch>
            <a:fillRect/>
          </a:stretch>
        </p:blipFill>
        <p:spPr>
          <a:xfrm>
            <a:off x="6179820" y="1321435"/>
            <a:ext cx="2362200" cy="3554095"/>
          </a:xfrm>
          <a:prstGeom prst="rect">
            <a:avLst/>
          </a:prstGeom>
        </p:spPr>
      </p:pic>
      <p:sp>
        <p:nvSpPr>
          <p:cNvPr id="15" name="标题 3"/>
          <p:cNvSpPr txBox="1"/>
          <p:nvPr/>
        </p:nvSpPr>
        <p:spPr>
          <a:xfrm>
            <a:off x="306705" y="751840"/>
            <a:ext cx="2473325" cy="62611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点击主页面右上角“</a:t>
            </a:r>
            <a:r>
              <a:rPr lang="en-US" altLang="zh-CN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+”</a:t>
            </a:r>
            <a:endParaRPr lang="en-US" altLang="zh-CN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pPr algn="l"/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进入</a:t>
            </a:r>
            <a:r>
              <a:rPr lang="zh-CN" altLang="en-US" sz="1600" b="1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编辑日程</a:t>
            </a: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界面</a:t>
            </a:r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  <p:sp>
        <p:nvSpPr>
          <p:cNvPr id="18" name="标题 3"/>
          <p:cNvSpPr txBox="1"/>
          <p:nvPr/>
        </p:nvSpPr>
        <p:spPr>
          <a:xfrm>
            <a:off x="3551645" y="949010"/>
            <a:ext cx="2473416" cy="5318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成功添加日程</a:t>
            </a:r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1" t="2684" r="15269"/>
          <a:stretch>
            <a:fillRect/>
          </a:stretch>
        </p:blipFill>
        <p:spPr>
          <a:xfrm>
            <a:off x="3297665" y="1326400"/>
            <a:ext cx="2107589" cy="355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191724" y="126956"/>
            <a:ext cx="1757136" cy="343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应用功能</a:t>
            </a:r>
            <a:endParaRPr lang="zh-CN" altLang="en-US" sz="2400" b="1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  <p:sp>
        <p:nvSpPr>
          <p:cNvPr id="5" name="AutoShape 33"/>
          <p:cNvSpPr/>
          <p:nvPr/>
        </p:nvSpPr>
        <p:spPr>
          <a:xfrm rot="10798019">
            <a:off x="821531" y="9194007"/>
            <a:ext cx="16534441" cy="0"/>
          </a:xfrm>
          <a:prstGeom prst="line">
            <a:avLst/>
          </a:prstGeom>
          <a:ln w="9525" cap="rnd">
            <a:solidFill>
              <a:srgbClr val="2C2E38">
                <a:alpha val="35686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6389" r="9058"/>
          <a:stretch>
            <a:fillRect/>
          </a:stretch>
        </p:blipFill>
        <p:spPr>
          <a:xfrm>
            <a:off x="422910" y="1289685"/>
            <a:ext cx="2252345" cy="3554095"/>
          </a:xfrm>
          <a:prstGeom prst="rect">
            <a:avLst/>
          </a:prstGeom>
        </p:spPr>
      </p:pic>
      <p:sp>
        <p:nvSpPr>
          <p:cNvPr id="13" name="标题 3"/>
          <p:cNvSpPr txBox="1"/>
          <p:nvPr/>
        </p:nvSpPr>
        <p:spPr>
          <a:xfrm>
            <a:off x="6265957" y="723599"/>
            <a:ext cx="2473416" cy="5318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一键删除</a:t>
            </a: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：</a:t>
            </a:r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具有两种</a:t>
            </a: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删除模式</a:t>
            </a:r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hqprint"/>
          <a:srcRect l="9054" t="4377" r="10460"/>
          <a:stretch>
            <a:fillRect/>
          </a:stretch>
        </p:blipFill>
        <p:spPr>
          <a:xfrm>
            <a:off x="6266180" y="1289685"/>
            <a:ext cx="2223135" cy="3522980"/>
          </a:xfrm>
          <a:prstGeom prst="rect">
            <a:avLst/>
          </a:prstGeom>
        </p:spPr>
      </p:pic>
      <p:sp>
        <p:nvSpPr>
          <p:cNvPr id="15" name="标题 3"/>
          <p:cNvSpPr txBox="1"/>
          <p:nvPr/>
        </p:nvSpPr>
        <p:spPr>
          <a:xfrm>
            <a:off x="130175" y="692785"/>
            <a:ext cx="3390265" cy="6356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日程冲突检测：</a:t>
            </a:r>
            <a:endParaRPr lang="en-US" altLang="zh-CN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检测新的日程是否与已有安排冲突</a:t>
            </a:r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  <p:sp>
        <p:nvSpPr>
          <p:cNvPr id="18" name="标题 3"/>
          <p:cNvSpPr txBox="1"/>
          <p:nvPr/>
        </p:nvSpPr>
        <p:spPr>
          <a:xfrm>
            <a:off x="3408653" y="693072"/>
            <a:ext cx="2308862" cy="6347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菜单：</a:t>
            </a:r>
            <a:endParaRPr lang="en-US" altLang="zh-CN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pPr algn="l"/>
            <a:r>
              <a:rPr lang="zh-CN" altLang="en-US" sz="1600" b="1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一键删除</a:t>
            </a: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和</a:t>
            </a:r>
            <a:r>
              <a:rPr lang="zh-CN" altLang="en-US" sz="1600" b="1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智能助手</a:t>
            </a:r>
            <a:endParaRPr lang="zh-CN" altLang="en-US" sz="1600" b="1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10046" t="4120" r="10380"/>
          <a:stretch>
            <a:fillRect/>
          </a:stretch>
        </p:blipFill>
        <p:spPr>
          <a:xfrm>
            <a:off x="3408680" y="1289685"/>
            <a:ext cx="2194560" cy="35267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191724" y="177756"/>
            <a:ext cx="1757136" cy="3430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应用功能</a:t>
            </a:r>
            <a:endParaRPr lang="zh-CN" altLang="en-US" sz="2400" b="1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  <p:sp>
        <p:nvSpPr>
          <p:cNvPr id="5" name="AutoShape 33"/>
          <p:cNvSpPr/>
          <p:nvPr/>
        </p:nvSpPr>
        <p:spPr>
          <a:xfrm rot="10798019">
            <a:off x="821531" y="9194007"/>
            <a:ext cx="16534441" cy="0"/>
          </a:xfrm>
          <a:prstGeom prst="line">
            <a:avLst/>
          </a:prstGeom>
          <a:ln w="9525" cap="rnd">
            <a:solidFill>
              <a:srgbClr val="2C2E38">
                <a:alpha val="35686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6640" t="3782" r="14352"/>
          <a:stretch>
            <a:fillRect/>
          </a:stretch>
        </p:blipFill>
        <p:spPr>
          <a:xfrm>
            <a:off x="2950210" y="960120"/>
            <a:ext cx="2497455" cy="4055745"/>
          </a:xfrm>
          <a:prstGeom prst="rect">
            <a:avLst/>
          </a:prstGeom>
        </p:spPr>
      </p:pic>
      <p:sp>
        <p:nvSpPr>
          <p:cNvPr id="15" name="标题 3"/>
          <p:cNvSpPr txBox="1"/>
          <p:nvPr/>
        </p:nvSpPr>
        <p:spPr>
          <a:xfrm>
            <a:off x="2419350" y="597535"/>
            <a:ext cx="4425315" cy="5321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日程提醒</a:t>
            </a: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  <a:cs typeface="思源黑体 CN Normal" panose="020B0400000000000000" charset="-122"/>
              </a:rPr>
              <a:t>：日程开始前十五分钟通知栏提醒</a:t>
            </a:r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  <a:p>
            <a:endParaRPr lang="zh-CN" altLang="en-US" sz="1600" dirty="0"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17_1*l_h_a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3217_1*l_h_i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d"/>
  <p:tag name="KSO_WM_UNIT_TEXT_FILL_FORE_SCHEMECOLOR_INDEX" val="1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3217_1*l_h_i*1_1_2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17_1*l_h_f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12121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6"/>
  <p:tag name="KSO_WM_UNIT_TEXT_FILL_TYPE" val="1"/>
  <p:tag name="KSO_WM_UNIT_PRESET_TEXT" val="单击此处添加文本具体内容，简明扼要地阐述您的内容观点。根据需要可酌情增减正文内容文字，以便观者准确地理解您传达的思想。单击此处添加你的文本内容"/>
  <p:tag name="KSO_WM_UNIT_TEXT_TYPE" val="1"/>
  <p:tag name="KSO_WM_UNIT_USESOURCEFORMAT_APPLY" val="1"/>
</p:tagLst>
</file>

<file path=ppt/tags/tag1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17_1*l_h_a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3217_1*l_h_i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d"/>
  <p:tag name="KSO_WM_UNIT_TEXT_FILL_FORE_SCHEMECOLOR_INDEX" val="1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3217_1*l_h_i*1_1_2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17_1*l_h_f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12121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6"/>
  <p:tag name="KSO_WM_UNIT_TEXT_FILL_TYPE" val="1"/>
  <p:tag name="KSO_WM_UNIT_PRESET_TEXT" val="单击此处添加文本具体内容，简明扼要地阐述您的内容观点。根据需要可酌情增减正文内容文字，以便观者准确地理解您传达的思想。单击此处添加你的文本内容"/>
  <p:tag name="KSO_WM_UNIT_TEXT_TYPE" val="1"/>
  <p:tag name="KSO_WM_UNIT_USESOURCEFORMAT_APPLY" val="1"/>
</p:tagLst>
</file>

<file path=ppt/tags/tag1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17_1*l_h_a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3217_1*l_h_i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d"/>
  <p:tag name="KSO_WM_UNIT_TEXT_FILL_FORE_SCHEMECOLOR_INDEX" val="1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3217_1*l_h_i*1_1_2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17_1*l_h_f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12121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6"/>
  <p:tag name="KSO_WM_UNIT_TEXT_FILL_TYPE" val="1"/>
  <p:tag name="KSO_WM_UNIT_PRESET_TEXT" val="单击此处添加文本具体内容，简明扼要地阐述您的内容观点。根据需要可酌情增减正文内容文字，以便观者准确地理解您传达的思想。单击此处添加你的文本内容"/>
  <p:tag name="KSO_WM_UNIT_TEXT_TYPE" val="1"/>
  <p:tag name="KSO_WM_UNIT_USESOURCEFORMAT_APPLY" val="1"/>
</p:tagLst>
</file>

<file path=ppt/tags/tag2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17_1*l_h_a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2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3217_1*l_h_i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d"/>
  <p:tag name="KSO_WM_UNIT_TEXT_FILL_FORE_SCHEMECOLOR_INDEX" val="1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3217_1*l_h_i*1_1_2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17_1*l_h_f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12121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6"/>
  <p:tag name="KSO_WM_UNIT_TEXT_FILL_TYPE" val="1"/>
  <p:tag name="KSO_WM_UNIT_PRESET_TEXT" val="单击此处添加文本具体内容，简明扼要地阐述您的内容观点。根据需要可酌情增减正文内容文字，以便观者准确地理解您传达的思想。单击此处添加你的文本内容"/>
  <p:tag name="KSO_WM_UNIT_TEXT_TYPE" val="1"/>
  <p:tag name="KSO_WM_UNIT_USESOURCEFORMAT_APPLY" val="1"/>
</p:tagLst>
</file>

<file path=ppt/tags/tag2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17_1*l_h_a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2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3217_1*l_h_i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d"/>
  <p:tag name="KSO_WM_UNIT_TEXT_FILL_FORE_SCHEMECOLOR_INDEX" val="1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3217_1*l_h_i*1_1_2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17_1*l_h_f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12121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6"/>
  <p:tag name="KSO_WM_UNIT_TEXT_FILL_TYPE" val="1"/>
  <p:tag name="KSO_WM_UNIT_PRESET_TEXT" val="单击此处添加文本具体内容，简明扼要地阐述您的内容观点。根据需要可酌情增减正文内容文字，以便观者准确地理解您传达的思想。单击此处添加你的文本内容"/>
  <p:tag name="KSO_WM_UNIT_TEXT_TYPE" val="1"/>
  <p:tag name="KSO_WM_UNIT_USESOURCEFORMAT_APPLY" val="1"/>
</p:tagLst>
</file>

<file path=ppt/tags/tag3.xml><?xml version="1.0" encoding="utf-8"?>
<p:tagLst xmlns:p="http://schemas.openxmlformats.org/presentationml/2006/main">
  <p:tag name="YOO_CHATPAGE_CHATPER" val="1"/>
  <p:tag name="YOO_CHATSHAPE_TYPE" val="YOO_CHATSHAPE_NUM"/>
</p:tagLst>
</file>

<file path=ppt/tags/tag3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17_1*l_h_a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3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3217_1*l_h_i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d"/>
  <p:tag name="KSO_WM_UNIT_TEXT_FILL_FORE_SCHEMECOLOR_INDEX" val="1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BEAUTIFY_FLAG" val="#wm#"/>
  <p:tag name="KSO_WM_TEMPLATE_CATEGORY" val="diagram"/>
  <p:tag name="KSO_WM_TEMPLATE_INDEX" val="20233217"/>
  <p:tag name="KSO_WM_SLIDE_ID" val="diagram20233217_1"/>
  <p:tag name="KSO_WM_TEMPLATE_SUBCATEGORY" val="0"/>
  <p:tag name="KSO_WM_TEMPLATE_MASTER_TYPE" val="0"/>
  <p:tag name="KSO_WM_TEMPLATE_COLOR_TYPE" val="0"/>
  <p:tag name="KSO_WM_SLIDE_ITEM_CNT" val="6"/>
  <p:tag name="KSO_WM_SLIDE_INDEX" val="1"/>
  <p:tag name="KSO_WM_DIAGRAM_GROUP_CODE" val="l1-1"/>
  <p:tag name="KSO_WM_SLIDE_DIAGTYPE" val="l"/>
  <p:tag name="KSO_WM_TAG_VERSION" val="3.0"/>
  <p:tag name="KSO_WM_SLIDE_LAYOUT" val="a_l"/>
  <p:tag name="KSO_WM_SLIDE_LAYOUT_CNT" val="1_1"/>
  <p:tag name="KSO_WM_SLIDE_TYPE" val="text"/>
  <p:tag name="KSO_WM_SLIDE_SUBTYPE" val="diag"/>
  <p:tag name="KSO_WM_SLIDE_SIZE" val="851.107*361.093"/>
  <p:tag name="KSO_WM_SLIDE_POSITION" val="54.75*132.907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3167_3*a*1"/>
  <p:tag name="KSO_WM_TEMPLATE_CATEGORY" val="diagram"/>
  <p:tag name="KSO_WM_TEMPLATE_INDEX" val="20233167"/>
  <p:tag name="KSO_WM_UNIT_LAYERLEVEL" val="1"/>
  <p:tag name="KSO_WM_TAG_VERSION" val="3.0"/>
  <p:tag name="KSO_WM_BEAUTIFY_FLAG" val="#wm#"/>
  <p:tag name="KSO_WM_DIAGRAM_GROUP_CODE" val="n1-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3167_3*n_h_h_i*1_2_3_3"/>
  <p:tag name="KSO_WM_TEMPLATE_CATEGORY" val="diagram"/>
  <p:tag name="KSO_WM_TEMPLATE_INDEX" val="20233167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TYPE" val="n_h_h_i"/>
  <p:tag name="KSO_WM_UNIT_INDEX" val="1_2_3_3"/>
  <p:tag name="KSO_WM_DIAGRAM_MAX_ITEMCNT" val="4"/>
  <p:tag name="KSO_WM_DIAGRAM_MIN_ITEMCNT" val="2"/>
  <p:tag name="KSO_WM_DIAGRAM_VIRTUALLY_FRAME" val="{&quot;height&quot;:388.3165283203125,&quot;left&quot;:-64.89113488865651,&quot;top&quot;:23.292759461891002,&quot;width&quot;:850.094238281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400000005960464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3167_3*n_h_h_i*1_2_4_2"/>
  <p:tag name="KSO_WM_TEMPLATE_CATEGORY" val="diagram"/>
  <p:tag name="KSO_WM_TEMPLATE_INDEX" val="20233167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TYPE" val="n_h_h_i"/>
  <p:tag name="KSO_WM_UNIT_INDEX" val="1_2_4_2"/>
  <p:tag name="KSO_WM_DIAGRAM_MAX_ITEMCNT" val="4"/>
  <p:tag name="KSO_WM_DIAGRAM_MIN_ITEMCNT" val="2"/>
  <p:tag name="KSO_WM_DIAGRAM_VIRTUALLY_FRAME" val="{&quot;height&quot;:388.3165283203125,&quot;left&quot;:-64.89113488865651,&quot;top&quot;:23.292759461891002,&quot;width&quot;:850.094238281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400000005960464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3167_3*n_h_h_i*1_2_2_3"/>
  <p:tag name="KSO_WM_TEMPLATE_CATEGORY" val="diagram"/>
  <p:tag name="KSO_WM_TEMPLATE_INDEX" val="20233167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TYPE" val="n_h_h_i"/>
  <p:tag name="KSO_WM_UNIT_INDEX" val="1_2_2_3"/>
  <p:tag name="KSO_WM_DIAGRAM_MAX_ITEMCNT" val="4"/>
  <p:tag name="KSO_WM_DIAGRAM_MIN_ITEMCNT" val="2"/>
  <p:tag name="KSO_WM_DIAGRAM_VIRTUALLY_FRAME" val="{&quot;height&quot;:388.3165283203125,&quot;left&quot;:-64.89113488865651,&quot;top&quot;:23.292759461891002,&quot;width&quot;:850.094238281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400000005960464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3167_3*n_h_h_i*1_2_1_3"/>
  <p:tag name="KSO_WM_TEMPLATE_CATEGORY" val="diagram"/>
  <p:tag name="KSO_WM_TEMPLATE_INDEX" val="20233167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TYPE" val="n_h_h_i"/>
  <p:tag name="KSO_WM_UNIT_INDEX" val="1_2_1_3"/>
  <p:tag name="KSO_WM_DIAGRAM_MAX_ITEMCNT" val="4"/>
  <p:tag name="KSO_WM_DIAGRAM_MIN_ITEMCNT" val="2"/>
  <p:tag name="KSO_WM_DIAGRAM_VIRTUALLY_FRAME" val="{&quot;height&quot;:388.3165283203125,&quot;left&quot;:-64.89113488865651,&quot;top&quot;:23.292759461891002,&quot;width&quot;:850.094238281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4_1"/>
  <p:tag name="KSO_WM_UNIT_ID" val="diagram20233167_3*n_h_h_f*1_2_4_1"/>
  <p:tag name="KSO_WM_TEMPLATE_CATEGORY" val="diagram"/>
  <p:tag name="KSO_WM_TEMPLATE_INDEX" val="20233167"/>
  <p:tag name="KSO_WM_UNIT_LAYERLEVEL" val="1_1_1_1"/>
  <p:tag name="KSO_WM_TAG_VERSION" val="3.0"/>
  <p:tag name="KSO_WM_BEAUTIFY_FLAG" val="#wm#"/>
  <p:tag name="KSO_WM_DIAGRAM_GROUP_CODE" val="n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3165283203125,&quot;left&quot;:-64.89113488865651,&quot;top&quot;:23.292759461891002,&quot;width&quot;:850.0942382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增减单击此处添加文本具体内容，简明扼要地阐述您的观点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167_3*n_h_i*1_1_2"/>
  <p:tag name="KSO_WM_TEMPLATE_CATEGORY" val="diagram"/>
  <p:tag name="KSO_WM_TEMPLATE_INDEX" val="20233167"/>
  <p:tag name="KSO_WM_UNIT_LAYERLEVEL" val="1_1_1"/>
  <p:tag name="KSO_WM_TAG_VERSION" val="3.0"/>
  <p:tag name="KSO_WM_BEAUTIFY_FLAG" val="#wm#"/>
  <p:tag name="KSO_WM_DIAGRAM_GROUP_CODE" val="n1-1"/>
  <p:tag name="KSO_WM_UNIT_TYPE" val="n_h_i"/>
  <p:tag name="KSO_WM_UNIT_INDEX" val="1_1_2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3165283203125,&quot;left&quot;:-64.89113488865651,&quot;top&quot;:23.292759461891002,&quot;width&quot;:850.09423828125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6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YOO_CHATPAGE_CHATPER" val="1"/>
  <p:tag name="YOO_CHATSHAPE_TYPE" val="YOO_CHATSHAPE_NUM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167_3*n_h_h_i*1_2_4_3"/>
  <p:tag name="KSO_WM_TEMPLATE_CATEGORY" val="diagram"/>
  <p:tag name="KSO_WM_TEMPLATE_INDEX" val="20233167"/>
  <p:tag name="KSO_WM_UNIT_LAYERLEVEL" val="1_1_1_1"/>
  <p:tag name="KSO_WM_TAG_VERSION" val="3.0"/>
  <p:tag name="KSO_WM_BEAUTIFY_FLAG" val="#wm#"/>
  <p:tag name="KSO_WM_DIAGRAM_GROUP_CODE" val="n1-1"/>
  <p:tag name="KSO_WM_UNIT_TYPE" val="n_h_h_i"/>
  <p:tag name="KSO_WM_UNIT_INDEX" val="1_2_4_3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3165283203125,&quot;left&quot;:-64.89113488865651,&quot;top&quot;:23.292759461891002,&quot;width&quot;:850.0942382812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solidLine&quot;:{&quot;brightness&quot;:0,&quot;colorType&quot;:1,&quot;foreColorIndex&quot;:1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8"/>
  <p:tag name="KSO_WM_UNIT_LINE_FORE_SCHEMECOLOR_INDEX" val="1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167_3*n_h_h_i*1_2_3_2"/>
  <p:tag name="KSO_WM_TEMPLATE_CATEGORY" val="diagram"/>
  <p:tag name="KSO_WM_TEMPLATE_INDEX" val="20233167"/>
  <p:tag name="KSO_WM_UNIT_LAYERLEVEL" val="1_1_1_1"/>
  <p:tag name="KSO_WM_TAG_VERSION" val="3.0"/>
  <p:tag name="KSO_WM_BEAUTIFY_FLAG" val="#wm#"/>
  <p:tag name="KSO_WM_DIAGRAM_GROUP_CODE" val="n1-1"/>
  <p:tag name="KSO_WM_UNIT_TYPE" val="n_h_h_i"/>
  <p:tag name="KSO_WM_UNIT_INDEX" val="1_2_3_2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3165283203125,&quot;left&quot;:-64.89113488865651,&quot;top&quot;:23.292759461891002,&quot;width&quot;:850.09423828125}"/>
  <p:tag name="KSO_WM_DIAGRAM_COLOR_MATCH_VALUE" val="{&quot;shape&quot;:{&quot;fill&quot;:{&quot;solid&quot;:{&quot;brightness&quot;:0.6000000238418579,&quot;colorType&quot;:1,&quot;foreColorIndex&quot;:5,&quot;transparency&quot;:0},&quot;type&quot;:1},&quot;glow&quot;:{&quot;colorType&quot;:0},&quot;line&quot;:{&quot;solidLine&quot;:{&quot;brightness&quot;:0,&quot;colorType&quot;:1,&quot;foreColorIndex&quot;:1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6"/>
  <p:tag name="KSO_WM_UNIT_LINE_FORE_SCHEMECOLOR_INDEX" val="1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167_3*n_h_h_i*1_2_2_2"/>
  <p:tag name="KSO_WM_TEMPLATE_CATEGORY" val="diagram"/>
  <p:tag name="KSO_WM_TEMPLATE_INDEX" val="20233167"/>
  <p:tag name="KSO_WM_UNIT_LAYERLEVEL" val="1_1_1_1"/>
  <p:tag name="KSO_WM_TAG_VERSION" val="3.0"/>
  <p:tag name="KSO_WM_BEAUTIFY_FLAG" val="#wm#"/>
  <p:tag name="KSO_WM_DIAGRAM_GROUP_CODE" val="n1-1"/>
  <p:tag name="KSO_WM_UNIT_TYPE" val="n_h_h_i"/>
  <p:tag name="KSO_WM_UNIT_INDEX" val="1_2_2_2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3165283203125,&quot;left&quot;:-64.89113488865651,&quot;top&quot;:23.292759461891002,&quot;width&quot;:850.09423828125}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solidLine&quot;:{&quot;brightness&quot;:0,&quot;colorType&quot;:1,&quot;foreColorIndex&quot;:1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  <p:tag name="KSO_WM_UNIT_LINE_FORE_SCHEMECOLOR_INDEX" val="1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167_3*n_h_h_i*1_2_1_2"/>
  <p:tag name="KSO_WM_TEMPLATE_CATEGORY" val="diagram"/>
  <p:tag name="KSO_WM_TEMPLATE_INDEX" val="20233167"/>
  <p:tag name="KSO_WM_UNIT_LAYERLEVEL" val="1_1_1_1"/>
  <p:tag name="KSO_WM_TAG_VERSION" val="3.0"/>
  <p:tag name="KSO_WM_BEAUTIFY_FLAG" val="#wm#"/>
  <p:tag name="KSO_WM_DIAGRAM_GROUP_CODE" val="n1-1"/>
  <p:tag name="KSO_WM_UNIT_TYPE" val="n_h_h_i"/>
  <p:tag name="KSO_WM_UNIT_INDEX" val="1_2_1_2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3165283203125,&quot;left&quot;:-64.89113488865651,&quot;top&quot;:23.292759461891002,&quot;width&quot;:850.0942382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1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LINE_FORE_SCHEMECOLOR_INDEX" val="1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3167_3*n_h_a*1_1_1"/>
  <p:tag name="KSO_WM_TEMPLATE_CATEGORY" val="diagram"/>
  <p:tag name="KSO_WM_TEMPLATE_INDEX" val="20233167"/>
  <p:tag name="KSO_WM_UNIT_LAYERLEVEL" val="1_1_1"/>
  <p:tag name="KSO_WM_TAG_VERSION" val="3.0"/>
  <p:tag name="KSO_WM_DIAGRAM_GROUP_CODE" val="n1-1"/>
  <p:tag name="KSO_WM_UNIT_TYPE" val="n_h_a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3165283203125,&quot;left&quot;:-64.89113488865651,&quot;top&quot;:23.292759461891002,&quot;width&quot;:850.09423828125}"/>
  <p:tag name="KSO_WM_DIAGRAM_COLOR_MATCH_VALUE" val="{&quot;shape&quot;:{&quot;fill&quot;:{&quot;solid&quot;:{&quot;brightness&quot;:0,&quot;colorType&quot;:1,&quot;foreColorIndex&quot;:5,&quot;transparency&quot;:0.6200000047683716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UNIT_NOCLEAR" val="0"/>
  <p:tag name="KSO_WM_UNIT_VALUE" val="20"/>
  <p:tag name="KSO_WM_UNIT_PRESET_TEXT" val="添加标题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UNIT_INDEX" val="1_2_1_1"/>
  <p:tag name="KSO_WM_UNIT_ID" val="diagram20233167_3*n_h_h_i*1_2_1_1"/>
  <p:tag name="KSO_WM_TEMPLATE_CATEGORY" val="diagram"/>
  <p:tag name="KSO_WM_TEMPLATE_INDEX" val="20233167"/>
  <p:tag name="KSO_WM_UNIT_LAYERLEVEL" val="1_1_1_1"/>
  <p:tag name="KSO_WM_TAG_VERSION" val="3.0"/>
  <p:tag name="KSO_WM_BEAUTIFY_FLAG" val="#wm#"/>
  <p:tag name="KSO_WM_DIAGRAM_GROUP_CODE" val="n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3165283203125,&quot;left&quot;:-64.89113488865651,&quot;top&quot;:23.292759461891002,&quot;width&quot;:850.0942382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UNIT_INDEX" val="1_2_2_1"/>
  <p:tag name="KSO_WM_UNIT_ID" val="diagram20233167_3*n_h_h_i*1_2_2_1"/>
  <p:tag name="KSO_WM_TEMPLATE_CATEGORY" val="diagram"/>
  <p:tag name="KSO_WM_TEMPLATE_INDEX" val="20233167"/>
  <p:tag name="KSO_WM_UNIT_LAYERLEVEL" val="1_1_1_1"/>
  <p:tag name="KSO_WM_TAG_VERSION" val="3.0"/>
  <p:tag name="KSO_WM_BEAUTIFY_FLAG" val="#wm#"/>
  <p:tag name="KSO_WM_DIAGRAM_GROUP_CODE" val="n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3165283203125,&quot;left&quot;:-64.89113488865651,&quot;top&quot;:23.292759461891002,&quot;width&quot;:850.0942382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UNIT_INDEX" val="1_2_3_1"/>
  <p:tag name="KSO_WM_UNIT_ID" val="diagram20233167_3*n_h_h_i*1_2_3_1"/>
  <p:tag name="KSO_WM_TEMPLATE_CATEGORY" val="diagram"/>
  <p:tag name="KSO_WM_TEMPLATE_INDEX" val="20233167"/>
  <p:tag name="KSO_WM_UNIT_LAYERLEVEL" val="1_1_1_1"/>
  <p:tag name="KSO_WM_TAG_VERSION" val="3.0"/>
  <p:tag name="KSO_WM_BEAUTIFY_FLAG" val="#wm#"/>
  <p:tag name="KSO_WM_DIAGRAM_GROUP_CODE" val="n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3165283203125,&quot;left&quot;:-64.89113488865651,&quot;top&quot;:23.292759461891002,&quot;width&quot;:850.0942382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3167_3*n_h_h_x*1_2_1_1"/>
  <p:tag name="KSO_WM_TEMPLATE_CATEGORY" val="diagram"/>
  <p:tag name="KSO_WM_TEMPLATE_INDEX" val="20233167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88*88"/>
  <p:tag name="KSO_WM_UNIT_TYPE" val="n_h_h_x"/>
  <p:tag name="KSO_WM_UNIT_INDEX" val="1_2_1_1"/>
  <p:tag name="KSO_WM_DIAGRAM_MAX_ITEMCNT" val="4"/>
  <p:tag name="KSO_WM_DIAGRAM_MIN_ITEMCNT" val="2"/>
  <p:tag name="KSO_WM_DIAGRAM_VIRTUALLY_FRAME" val="{&quot;height&quot;:388.3165283203125,&quot;left&quot;:-64.89113488865651,&quot;top&quot;:23.292759461891002,&quot;width&quot;:850.094238281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3167_3*n_h_h_x*1_2_2_1"/>
  <p:tag name="KSO_WM_TEMPLATE_CATEGORY" val="diagram"/>
  <p:tag name="KSO_WM_TEMPLATE_INDEX" val="20233167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88*82"/>
  <p:tag name="KSO_WM_UNIT_TYPE" val="n_h_h_x"/>
  <p:tag name="KSO_WM_UNIT_INDEX" val="1_2_2_1"/>
  <p:tag name="KSO_WM_DIAGRAM_MAX_ITEMCNT" val="4"/>
  <p:tag name="KSO_WM_DIAGRAM_MIN_ITEMCNT" val="2"/>
  <p:tag name="KSO_WM_DIAGRAM_VIRTUALLY_FRAME" val="{&quot;height&quot;:388.3165283203125,&quot;left&quot;:-64.89113488865651,&quot;top&quot;:23.292759461891002,&quot;width&quot;:850.094238281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5.xml><?xml version="1.0" encoding="utf-8"?>
<p:tagLst xmlns:p="http://schemas.openxmlformats.org/presentationml/2006/main">
  <p:tag name="YOO_CHATPAGE_CHATPER" val="1"/>
  <p:tag name="YOO_CHATSHAPE_TYPE" val="YOO_CHATSHAPE_NUM"/>
</p:tagLst>
</file>

<file path=ppt/tags/tag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3_1"/>
  <p:tag name="KSO_WM_UNIT_ID" val="diagram20233167_3*n_h_h_f*1_2_3_1"/>
  <p:tag name="KSO_WM_TEMPLATE_CATEGORY" val="diagram"/>
  <p:tag name="KSO_WM_TEMPLATE_INDEX" val="20233167"/>
  <p:tag name="KSO_WM_UNIT_LAYERLEVEL" val="1_1_1_1"/>
  <p:tag name="KSO_WM_TAG_VERSION" val="3.0"/>
  <p:tag name="KSO_WM_BEAUTIFY_FLAG" val="#wm#"/>
  <p:tag name="KSO_WM_DIAGRAM_GROUP_CODE" val="n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3165283203125,&quot;left&quot;:-64.89113488865651,&quot;top&quot;:23.292759461891002,&quot;width&quot;:850.0942382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增减单击此处添加文本具体内容，简明扼要地阐述您的观点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UNIT_INDEX" val="1_2_4_1"/>
  <p:tag name="KSO_WM_UNIT_ID" val="diagram20233167_3*n_h_h_i*1_2_4_1"/>
  <p:tag name="KSO_WM_TEMPLATE_CATEGORY" val="diagram"/>
  <p:tag name="KSO_WM_TEMPLATE_INDEX" val="20233167"/>
  <p:tag name="KSO_WM_UNIT_LAYERLEVEL" val="1_1_1_1"/>
  <p:tag name="KSO_WM_TAG_VERSION" val="3.0"/>
  <p:tag name="KSO_WM_BEAUTIFY_FLAG" val="#wm#"/>
  <p:tag name="KSO_WM_DIAGRAM_GROUP_CODE" val="n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3165283203125,&quot;left&quot;:-64.89113488865651,&quot;top&quot;:23.292759461891002,&quot;width&quot;:850.0942382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3167_3*n_h_h_x*1_2_3_1"/>
  <p:tag name="KSO_WM_TEMPLATE_CATEGORY" val="diagram"/>
  <p:tag name="KSO_WM_TEMPLATE_INDEX" val="20233167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88*75"/>
  <p:tag name="KSO_WM_UNIT_TYPE" val="n_h_h_x"/>
  <p:tag name="KSO_WM_UNIT_INDEX" val="1_2_3_1"/>
  <p:tag name="KSO_WM_DIAGRAM_MAX_ITEMCNT" val="4"/>
  <p:tag name="KSO_WM_DIAGRAM_MIN_ITEMCNT" val="2"/>
  <p:tag name="KSO_WM_DIAGRAM_VIRTUALLY_FRAME" val="{&quot;height&quot;:388.3165283203125,&quot;left&quot;:-64.89113488865651,&quot;top&quot;:23.292759461891002,&quot;width&quot;:850.094238281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3167_3*n_h_h_x*1_2_4_1"/>
  <p:tag name="KSO_WM_TEMPLATE_CATEGORY" val="diagram"/>
  <p:tag name="KSO_WM_TEMPLATE_INDEX" val="20233167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82*88"/>
  <p:tag name="KSO_WM_UNIT_TYPE" val="n_h_h_x"/>
  <p:tag name="KSO_WM_UNIT_INDEX" val="1_2_4_1"/>
  <p:tag name="KSO_WM_DIAGRAM_MAX_ITEMCNT" val="4"/>
  <p:tag name="KSO_WM_DIAGRAM_MIN_ITEMCNT" val="2"/>
  <p:tag name="KSO_WM_DIAGRAM_VIRTUALLY_FRAME" val="{&quot;height&quot;:388.3165283203125,&quot;left&quot;:-64.89113488865651,&quot;top&quot;:23.292759461891002,&quot;width&quot;:850.094238281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5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1_1"/>
  <p:tag name="KSO_WM_UNIT_ID" val="diagram20233167_3*n_h_h_f*1_2_1_1"/>
  <p:tag name="KSO_WM_TEMPLATE_CATEGORY" val="diagram"/>
  <p:tag name="KSO_WM_TEMPLATE_INDEX" val="20233167"/>
  <p:tag name="KSO_WM_UNIT_LAYERLEVEL" val="1_1_1_1"/>
  <p:tag name="KSO_WM_TAG_VERSION" val="3.0"/>
  <p:tag name="KSO_WM_BEAUTIFY_FLAG" val="#wm#"/>
  <p:tag name="KSO_WM_DIAGRAM_GROUP_CODE" val="n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3165283203125,&quot;left&quot;:-64.89113488865651,&quot;top&quot;:23.292759461891002,&quot;width&quot;:850.0942382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增减单击此处添加文本具体内容，简明扼要地阐述您的观点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5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2_1"/>
  <p:tag name="KSO_WM_UNIT_ID" val="diagram20233167_3*n_h_h_f*1_2_2_1"/>
  <p:tag name="KSO_WM_TEMPLATE_CATEGORY" val="diagram"/>
  <p:tag name="KSO_WM_TEMPLATE_INDEX" val="20233167"/>
  <p:tag name="KSO_WM_UNIT_LAYERLEVEL" val="1_1_1_1"/>
  <p:tag name="KSO_WM_TAG_VERSION" val="3.0"/>
  <p:tag name="KSO_WM_BEAUTIFY_FLAG" val="#wm#"/>
  <p:tag name="KSO_WM_DIAGRAM_GROUP_CODE" val="n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3165283203125,&quot;left&quot;:-64.89113488865651,&quot;top&quot;:23.292759461891002,&quot;width&quot;:850.0942382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增减单击此处添加文本具体内容，简明扼要地阐述您的观点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56.xml><?xml version="1.0" encoding="utf-8"?>
<p:tagLst xmlns:p="http://schemas.openxmlformats.org/presentationml/2006/main">
  <p:tag name="KSO_WM_SLIDE_ID" val="diagram2023316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67"/>
  <p:tag name="KSO_WM_SLIDE_TYPE" val="text"/>
  <p:tag name="KSO_WM_SLIDE_SUBTYPE" val="diag"/>
  <p:tag name="KSO_WM_SLIDE_SIZE" val="850.094*381.681"/>
  <p:tag name="KSO_WM_SLIDE_POSITION" val="55.1706*99.0693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7.xml><?xml version="1.0" encoding="utf-8"?>
<p:tagLst xmlns:p="http://schemas.openxmlformats.org/presentationml/2006/main">
  <p:tag name="COMMONDATA" val="eyJoZGlkIjoiZjJmZGEzYzE2NGUyMTE0Yjg5YWUwODk5Y2Y0MDUwZmIifQ=="/>
  <p:tag name="commondata" val="eyJoZGlkIjoiZDhhYWQ3YzIzNWIzNzQ1NDY5ZjE2ZDYyODYxYmMyYTUifQ=="/>
</p:tagLst>
</file>

<file path=ppt/tags/tag6.xml><?xml version="1.0" encoding="utf-8"?>
<p:tagLst xmlns:p="http://schemas.openxmlformats.org/presentationml/2006/main">
  <p:tag name="YOO_CHATPAGE_CHATPER" val="1"/>
  <p:tag name="YOO_CHATSHAPE_TYPE" val="YOO_CHATSHAPE_NUM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217_1*a*1"/>
  <p:tag name="KSO_WM_TEMPLATE_CATEGORY" val="diagram"/>
  <p:tag name="KSO_WM_TEMPLATE_INDEX" val="20233217"/>
  <p:tag name="KSO_WM_UNIT_LAYERLEVEL" val="1"/>
  <p:tag name="KSO_WM_TAG_VERSION" val="3.0"/>
  <p:tag name="KSO_WM_BEAUTIFY_FLAG" val="#wm#"/>
  <p:tag name="KSO_WM_UNIT_PRESET_TEXT" val="单击此处添加标题内容"/>
  <p:tag name="KSO_WM_UNIT_TEXT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3217_1*l_h_i*1_1_2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17_1*l_h_f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484.30342511034394,&quot;left&quot;:-65.31693928395671,&quot;top&quot;:54.555866228238756,&quot;width&quot;:914.17953770915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12121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6"/>
  <p:tag name="KSO_WM_UNIT_TEXT_FILL_TYPE" val="1"/>
  <p:tag name="KSO_WM_UNIT_PRESET_TEXT" val="单击此处添加文本具体内容，简明扼要地阐述您的内容观点。根据需要可酌情增减正文内容文字，以便观者准确地理解您传达的思想。单击此处添加你的文本内容"/>
  <p:tag name="KSO_WM_UNIT_TEXT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1629</Words>
  <Application>WPS 演示</Application>
  <PresentationFormat>全屏显示(16:9)</PresentationFormat>
  <Paragraphs>193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思源黑体</vt:lpstr>
      <vt:lpstr>黑体</vt:lpstr>
      <vt:lpstr>Source Han Sans CN Bold</vt:lpstr>
      <vt:lpstr>思源黑体 CN Normal</vt:lpstr>
      <vt:lpstr>Arial Unicode MS</vt:lpstr>
      <vt:lpstr>等线 Light</vt:lpstr>
      <vt:lpstr>Calibri Light</vt:lpstr>
      <vt:lpstr>等线</vt:lpstr>
      <vt:lpstr>Calibri</vt:lpstr>
      <vt:lpstr>Times New Roman</vt:lpstr>
      <vt:lpstr>Office 主题​​</vt:lpstr>
      <vt:lpstr>PowerPoint 演示文稿</vt:lpstr>
      <vt:lpstr>目录页</vt:lpstr>
      <vt:lpstr>开发背景</vt:lpstr>
      <vt:lpstr>PowerPoint 演示文稿</vt:lpstr>
      <vt:lpstr>应用功能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设计思路</vt:lpstr>
      <vt:lpstr>PowerPoint 演示文稿</vt:lpstr>
      <vt:lpstr>PowerPoint 演示文稿</vt:lpstr>
      <vt:lpstr>应用前景与优化方向</vt:lpstr>
      <vt:lpstr>应用前景</vt:lpstr>
      <vt:lpstr>优化思路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深米</cp:lastModifiedBy>
  <cp:revision>38</cp:revision>
  <dcterms:created xsi:type="dcterms:W3CDTF">2024-09-20T05:52:00Z</dcterms:created>
  <dcterms:modified xsi:type="dcterms:W3CDTF">2024-10-10T04:53:46Z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931CB567765FF3F1A509ED66C69BF14E_43</vt:lpwstr>
  </property>
  <property fmtid="{D5CDD505-2E9C-101B-9397-08002B2CF9AE}" pid="3" name="KSOProductBuildVer">
    <vt:lpwstr>2052-12.1.0.18276</vt:lpwstr>
  </property>
</Properties>
</file>