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ANALYSIS(AR).xlsm]Sheet2!PivotTable1</c:name>
    <c:fmtId val="5"/>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Sheet2!$B$3:$B$4</c:f>
              <c:strCache>
                <c:ptCount val="1"/>
                <c:pt idx="0">
                  <c:v>Female</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Sheet2!$A$5:$A$10</c:f>
              <c:strCache>
                <c:ptCount val="5"/>
                <c:pt idx="0">
                  <c:v>Active</c:v>
                </c:pt>
                <c:pt idx="1">
                  <c:v>Future Start</c:v>
                </c:pt>
                <c:pt idx="2">
                  <c:v>Leave of Absence</c:v>
                </c:pt>
                <c:pt idx="3">
                  <c:v>Terminated for Cause</c:v>
                </c:pt>
                <c:pt idx="4">
                  <c:v>Voluntarily Terminated</c:v>
                </c:pt>
              </c:strCache>
            </c:strRef>
          </c:cat>
          <c:val>
            <c:numRef>
              <c:f>Sheet2!$B$5:$B$10</c:f>
              <c:numCache>
                <c:formatCode>General</c:formatCode>
                <c:ptCount val="5"/>
                <c:pt idx="0">
                  <c:v>218</c:v>
                </c:pt>
                <c:pt idx="1">
                  <c:v>21</c:v>
                </c:pt>
                <c:pt idx="2">
                  <c:v>12</c:v>
                </c:pt>
                <c:pt idx="3">
                  <c:v>12</c:v>
                </c:pt>
                <c:pt idx="4">
                  <c:v>71</c:v>
                </c:pt>
              </c:numCache>
            </c:numRef>
          </c:val>
          <c:extLst>
            <c:ext xmlns:c16="http://schemas.microsoft.com/office/drawing/2014/chart" uri="{C3380CC4-5D6E-409C-BE32-E72D297353CC}">
              <c16:uniqueId val="{00000000-458F-4F83-A8CA-B721F089DDA4}"/>
            </c:ext>
          </c:extLst>
        </c:ser>
        <c:ser>
          <c:idx val="1"/>
          <c:order val="1"/>
          <c:tx>
            <c:strRef>
              <c:f>Sheet2!$C$3:$C$4</c:f>
              <c:strCache>
                <c:ptCount val="1"/>
                <c:pt idx="0">
                  <c:v>Male</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Sheet2!$A$5:$A$10</c:f>
              <c:strCache>
                <c:ptCount val="5"/>
                <c:pt idx="0">
                  <c:v>Active</c:v>
                </c:pt>
                <c:pt idx="1">
                  <c:v>Future Start</c:v>
                </c:pt>
                <c:pt idx="2">
                  <c:v>Leave of Absence</c:v>
                </c:pt>
                <c:pt idx="3">
                  <c:v>Terminated for Cause</c:v>
                </c:pt>
                <c:pt idx="4">
                  <c:v>Voluntarily Terminated</c:v>
                </c:pt>
              </c:strCache>
            </c:strRef>
          </c:cat>
          <c:val>
            <c:numRef>
              <c:f>Sheet2!$C$5:$C$10</c:f>
              <c:numCache>
                <c:formatCode>General</c:formatCode>
                <c:ptCount val="5"/>
                <c:pt idx="0">
                  <c:v>194</c:v>
                </c:pt>
                <c:pt idx="1">
                  <c:v>10</c:v>
                </c:pt>
                <c:pt idx="2">
                  <c:v>8</c:v>
                </c:pt>
                <c:pt idx="3">
                  <c:v>11</c:v>
                </c:pt>
                <c:pt idx="4">
                  <c:v>55</c:v>
                </c:pt>
              </c:numCache>
            </c:numRef>
          </c:val>
          <c:extLst>
            <c:ext xmlns:c16="http://schemas.microsoft.com/office/drawing/2014/chart" uri="{C3380CC4-5D6E-409C-BE32-E72D297353CC}">
              <c16:uniqueId val="{00000001-458F-4F83-A8CA-B721F089DDA4}"/>
            </c:ext>
          </c:extLst>
        </c:ser>
        <c:dLbls>
          <c:showLegendKey val="0"/>
          <c:showVal val="1"/>
          <c:showCatName val="0"/>
          <c:showSerName val="0"/>
          <c:showPercent val="0"/>
          <c:showBubbleSize val="0"/>
        </c:dLbls>
        <c:gapWidth val="150"/>
        <c:shape val="box"/>
        <c:axId val="200013568"/>
        <c:axId val="200000128"/>
        <c:axId val="47126256"/>
      </c:bar3DChart>
      <c:catAx>
        <c:axId val="200013568"/>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EMPLOYEEE STATUS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0000128"/>
        <c:crosses val="autoZero"/>
        <c:auto val="1"/>
        <c:lblAlgn val="ctr"/>
        <c:lblOffset val="100"/>
        <c:noMultiLvlLbl val="0"/>
      </c:catAx>
      <c:valAx>
        <c:axId val="200000128"/>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NUMBER OF EMPLOYEES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0013568"/>
        <c:crosses val="autoZero"/>
        <c:crossBetween val="between"/>
      </c:valAx>
      <c:serAx>
        <c:axId val="47126256"/>
        <c:scaling>
          <c:orientation val="minMax"/>
        </c:scaling>
        <c:delete val="0"/>
        <c:axPos val="b"/>
        <c:title>
          <c:overlay val="0"/>
          <c:spPr>
            <a:noFill/>
            <a:ln>
              <a:noFill/>
            </a:ln>
            <a:effectLst/>
          </c:spPr>
          <c:txPr>
            <a:bodyPr rot="-5400000" spcFirstLastPara="1" vertOverflow="ellipsis"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0000128"/>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183404"/>
            <a:ext cx="8610600" cy="1938992"/>
          </a:xfrm>
          <a:prstGeom prst="rect">
            <a:avLst/>
          </a:prstGeom>
          <a:noFill/>
        </p:spPr>
        <p:txBody>
          <a:bodyPr wrap="square" rtlCol="0">
            <a:spAutoFit/>
          </a:bodyPr>
          <a:lstStyle/>
          <a:p>
            <a:r>
              <a:rPr lang="en-US" sz="2400" dirty="0"/>
              <a:t>STUDENT NAME: ATHAOOUR REHMAN .M.F</a:t>
            </a:r>
          </a:p>
          <a:p>
            <a:r>
              <a:rPr lang="en-US" sz="2400" dirty="0"/>
              <a:t>REGISTER NO: 312202420/FFDE295991803BEADC7484F95541F568</a:t>
            </a:r>
          </a:p>
          <a:p>
            <a:r>
              <a:rPr lang="en-US" sz="2400" dirty="0"/>
              <a:t>DEPARTMENT: DEPARTMENT OF MANAGEMENT</a:t>
            </a:r>
          </a:p>
          <a:p>
            <a:r>
              <a:rPr lang="en-US" sz="2400" dirty="0"/>
              <a:t>COLLEGE: HINDUSTAN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615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916CBD2E-5FE7-1E4A-0AA5-C841C1D3508D}"/>
              </a:ext>
            </a:extLst>
          </p:cNvPr>
          <p:cNvSpPr txBox="1"/>
          <p:nvPr/>
        </p:nvSpPr>
        <p:spPr>
          <a:xfrm>
            <a:off x="232461" y="555607"/>
            <a:ext cx="8763000" cy="6801862"/>
          </a:xfrm>
          <a:prstGeom prst="rect">
            <a:avLst/>
          </a:prstGeom>
          <a:noFill/>
        </p:spPr>
        <p:txBody>
          <a:bodyPr wrap="square" rtlCol="0">
            <a:spAutoFit/>
          </a:bodyPr>
          <a:lstStyle/>
          <a:p>
            <a:pPr marL="285750" indent="-285750">
              <a:buFont typeface="Wingdings" panose="05000000000000000000" pitchFamily="2" charset="2"/>
              <a:buChar char="q"/>
            </a:pPr>
            <a:r>
              <a:rPr lang="en-US" sz="2000" u="sng" dirty="0">
                <a:latin typeface="Times New Roman" panose="02020603050405020304" pitchFamily="18" charset="0"/>
                <a:cs typeface="Times New Roman" panose="02020603050405020304" pitchFamily="18" charset="0"/>
              </a:rPr>
              <a:t>Data collection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The employee dataset is collected from the </a:t>
            </a:r>
            <a:r>
              <a:rPr lang="en-US" sz="2000" dirty="0" err="1">
                <a:latin typeface="Times New Roman" panose="02020603050405020304" pitchFamily="18" charset="0"/>
                <a:cs typeface="Times New Roman" panose="02020603050405020304" pitchFamily="18" charset="0"/>
              </a:rPr>
              <a:t>Edunet</a:t>
            </a:r>
            <a:r>
              <a:rPr lang="en-US" sz="2000" dirty="0">
                <a:latin typeface="Times New Roman" panose="02020603050405020304" pitchFamily="18" charset="0"/>
                <a:cs typeface="Times New Roman" panose="02020603050405020304" pitchFamily="18" charset="0"/>
              </a:rPr>
              <a:t> dashboard.</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u="sng" dirty="0">
                <a:latin typeface="Times New Roman" panose="02020603050405020304" pitchFamily="18" charset="0"/>
                <a:cs typeface="Times New Roman" panose="02020603050405020304" pitchFamily="18" charset="0"/>
              </a:rPr>
              <a:t>Features collection:</a:t>
            </a:r>
          </a:p>
          <a:p>
            <a:r>
              <a:rPr lang="en-IN" sz="2000" dirty="0">
                <a:latin typeface="Times New Roman" panose="02020603050405020304" pitchFamily="18" charset="0"/>
                <a:cs typeface="Times New Roman" panose="02020603050405020304" pitchFamily="18" charset="0"/>
              </a:rPr>
              <a:t>       Then, the features for the projects is selected from the dataset.</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u="sng" dirty="0">
                <a:latin typeface="Times New Roman" panose="02020603050405020304" pitchFamily="18" charset="0"/>
                <a:cs typeface="Times New Roman" panose="02020603050405020304" pitchFamily="18" charset="0"/>
              </a:rPr>
              <a:t>Conversion:</a:t>
            </a:r>
          </a:p>
          <a:p>
            <a:r>
              <a:rPr lang="en-US" sz="2000" dirty="0">
                <a:latin typeface="Times New Roman" panose="02020603050405020304" pitchFamily="18" charset="0"/>
                <a:cs typeface="Times New Roman" panose="02020603050405020304" pitchFamily="18" charset="0"/>
              </a:rPr>
              <a:t>       Then, the ratings is converted into text by using formula.</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u="sng" dirty="0">
                <a:latin typeface="Times New Roman" panose="02020603050405020304" pitchFamily="18" charset="0"/>
                <a:cs typeface="Times New Roman" panose="02020603050405020304" pitchFamily="18" charset="0"/>
              </a:rPr>
              <a:t>Creation of pivot table:</a:t>
            </a:r>
          </a:p>
          <a:p>
            <a:r>
              <a:rPr lang="en-US" sz="2000" dirty="0">
                <a:latin typeface="Times New Roman" panose="02020603050405020304" pitchFamily="18" charset="0"/>
                <a:cs typeface="Times New Roman" panose="02020603050405020304" pitchFamily="18" charset="0"/>
              </a:rPr>
              <a:t>       Then, created a pivot table using the insert tool.</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Where,</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The business unit is used in the rows.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The gender code is used as the values.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The performance category is used as the values.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The employee classification type is used in columns.</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000" u="sng" dirty="0">
                <a:latin typeface="Times New Roman" panose="02020603050405020304" pitchFamily="18" charset="0"/>
                <a:cs typeface="Times New Roman" panose="02020603050405020304" pitchFamily="18" charset="0"/>
              </a:rPr>
              <a:t>Creation of chart:</a:t>
            </a:r>
          </a:p>
          <a:p>
            <a:r>
              <a:rPr lang="en-US" sz="2000"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Where,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36A820D2-FC24-D630-A289-9FE1E2427C00}"/>
              </a:ext>
            </a:extLst>
          </p:cNvPr>
          <p:cNvSpPr txBox="1"/>
          <p:nvPr/>
        </p:nvSpPr>
        <p:spPr>
          <a:xfrm>
            <a:off x="773289" y="1233785"/>
            <a:ext cx="6712904"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Chart for Employee performance analysis:</a:t>
            </a:r>
            <a:endParaRPr lang="en-IN" sz="2400" b="1" u="sng" dirty="0">
              <a:latin typeface="Times New Roman" panose="02020603050405020304" pitchFamily="18" charset="0"/>
              <a:cs typeface="Times New Roman" panose="02020603050405020304" pitchFamily="18" charset="0"/>
            </a:endParaRPr>
          </a:p>
        </p:txBody>
      </p:sp>
      <p:graphicFrame>
        <p:nvGraphicFramePr>
          <p:cNvPr id="8" name="Chart 7">
            <a:extLst>
              <a:ext uri="{FF2B5EF4-FFF2-40B4-BE49-F238E27FC236}">
                <a16:creationId xmlns:a16="http://schemas.microsoft.com/office/drawing/2014/main" id="{82C0F34B-3153-BBB2-CCF9-2117CC0E33CF}"/>
              </a:ext>
            </a:extLst>
          </p:cNvPr>
          <p:cNvGraphicFramePr>
            <a:graphicFrameLocks/>
          </p:cNvGraphicFramePr>
          <p:nvPr>
            <p:extLst>
              <p:ext uri="{D42A27DB-BD31-4B8C-83A1-F6EECF244321}">
                <p14:modId xmlns:p14="http://schemas.microsoft.com/office/powerpoint/2010/main" val="1803236201"/>
              </p:ext>
            </p:extLst>
          </p:nvPr>
        </p:nvGraphicFramePr>
        <p:xfrm>
          <a:off x="304800" y="1759743"/>
          <a:ext cx="9753600" cy="488553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12203B3-E088-4E60-1024-31F249A6EB03}"/>
              </a:ext>
            </a:extLst>
          </p:cNvPr>
          <p:cNvSpPr txBox="1"/>
          <p:nvPr/>
        </p:nvSpPr>
        <p:spPr>
          <a:xfrm>
            <a:off x="1371600" y="1676400"/>
            <a:ext cx="7543800" cy="4093428"/>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conclusion of employee performance analysis that the female employees are more than the male employees.</a:t>
            </a: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It shows that the future start of the employees are 21 female employees and 10 </a:t>
            </a:r>
            <a:r>
              <a:rPr lang="en-IN" sz="2000" dirty="0">
                <a:latin typeface="Times New Roman" panose="02020603050405020304" pitchFamily="18" charset="0"/>
                <a:cs typeface="Times New Roman" panose="02020603050405020304" pitchFamily="18" charset="0"/>
              </a:rPr>
              <a:t>male employees.</a:t>
            </a: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The employees who are absent for leave reason are 12 female and 8 male employees.</a:t>
            </a: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The terminated employees for cause are 12 female and 11 male employees.</a:t>
            </a: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The voluntarily terminated employees are 71 female and 55 male employees.</a:t>
            </a: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Therefore, the company may prefer female employees more than male employees to get a good outcome.</a:t>
            </a:r>
          </a:p>
          <a:p>
            <a:pPr marL="285750" indent="-28575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2E4A428-6A5C-C183-2C0B-3A9AB8C0D5DB}"/>
              </a:ext>
            </a:extLst>
          </p:cNvPr>
          <p:cNvSpPr txBox="1"/>
          <p:nvPr/>
        </p:nvSpPr>
        <p:spPr>
          <a:xfrm>
            <a:off x="1143000" y="2054007"/>
            <a:ext cx="7157403"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This PowerPoint is </a:t>
            </a:r>
            <a:r>
              <a:rPr lang="en-US" sz="2800" dirty="0">
                <a:latin typeface="Times New Roman" panose="02020603050405020304" pitchFamily="18" charset="0"/>
                <a:cs typeface="Times New Roman" panose="02020603050405020304" pitchFamily="18" charset="0"/>
              </a:rPr>
              <a:t>about the performance analysis of the employees in a company during a particular period.</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performance analysis is use to know about the work of an 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By doing this we can easily identify the best employees of the company.</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Employee </a:t>
            </a:r>
            <a:r>
              <a:rPr lang="en-IN" sz="2400" dirty="0">
                <a:solidFill>
                  <a:srgbClr val="0D0D0D"/>
                </a:solidFill>
                <a:latin typeface="Times New Roman" panose="02020603050405020304" pitchFamily="18" charset="0"/>
                <a:cs typeface="Times New Roman" panose="02020603050405020304" pitchFamily="18" charset="0"/>
              </a:rPr>
              <a:t>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buFont typeface="Arial" panose="020B0604020202020204" pitchFamily="34" charset="0"/>
              <a:buChar char="•"/>
            </a:pPr>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dirty="0">
                <a:solidFill>
                  <a:srgbClr val="0D0D0D"/>
                </a:solidFill>
                <a:latin typeface="Times New Roman" panose="02020603050405020304" pitchFamily="18" charset="0"/>
                <a:cs typeface="Times New Roman" panose="02020603050405020304" pitchFamily="18" charset="0"/>
              </a:rPr>
              <a:t> In this project performance is </a:t>
            </a:r>
            <a:r>
              <a:rPr lang="en-IN" sz="2400" dirty="0" err="1">
                <a:solidFill>
                  <a:srgbClr val="0D0D0D"/>
                </a:solidFill>
                <a:latin typeface="Times New Roman" panose="02020603050405020304" pitchFamily="18" charset="0"/>
                <a:cs typeface="Times New Roman" panose="02020603050405020304" pitchFamily="18" charset="0"/>
              </a:rPr>
              <a:t>analyzed</a:t>
            </a:r>
            <a:r>
              <a:rPr lang="en-IN" sz="2400" dirty="0">
                <a:solidFill>
                  <a:srgbClr val="0D0D0D"/>
                </a:solidFill>
                <a:latin typeface="Times New Roman" panose="02020603050405020304" pitchFamily="18" charset="0"/>
                <a:cs typeface="Times New Roman" panose="02020603050405020304" pitchFamily="18" charset="0"/>
              </a:rPr>
              <a:t> by using the employee’s gender, business unit, performance category, first name, last name, date of birth, performance rating and with 20 more columns.</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0D52E92-1C31-7334-B72D-9582EBE56CBD}"/>
              </a:ext>
            </a:extLst>
          </p:cNvPr>
          <p:cNvSpPr txBox="1"/>
          <p:nvPr/>
        </p:nvSpPr>
        <p:spPr>
          <a:xfrm>
            <a:off x="699452" y="1516135"/>
            <a:ext cx="6096000"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 end users of the employee performance analysis are:</a:t>
            </a:r>
            <a:endParaRPr lang="en-IN" sz="2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A0FE7EF-CC22-C98C-7104-1EB5BA68D61D}"/>
              </a:ext>
            </a:extLst>
          </p:cNvPr>
          <p:cNvSpPr txBox="1"/>
          <p:nvPr/>
        </p:nvSpPr>
        <p:spPr>
          <a:xfrm>
            <a:off x="1600200" y="2660630"/>
            <a:ext cx="6096000"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Manager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Supervisors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Executives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Senior leadership</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Financial analyst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Training and development teams</a:t>
            </a:r>
            <a:r>
              <a:rPr lang="en-US" dirty="0"/>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B45C48B-80F5-FFA9-9315-5A11756720BF}"/>
              </a:ext>
            </a:extLst>
          </p:cNvPr>
          <p:cNvSpPr txBox="1"/>
          <p:nvPr/>
        </p:nvSpPr>
        <p:spPr>
          <a:xfrm>
            <a:off x="2819400" y="2320261"/>
            <a:ext cx="55626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Chart visualization for easy understanding of the analysis.</a:t>
            </a:r>
            <a:endParaRPr lang="en-I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90C9E2-2104-4AD9-1FF6-C4B0A3D51A33}"/>
              </a:ext>
            </a:extLst>
          </p:cNvPr>
          <p:cNvSpPr txBox="1"/>
          <p:nvPr/>
        </p:nvSpPr>
        <p:spPr>
          <a:xfrm>
            <a:off x="2803161" y="1857375"/>
            <a:ext cx="5174574"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USED FORMULAS AND TECHNIQUES:</a:t>
            </a:r>
            <a:endParaRPr lang="en-I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0E12381-EDC4-3CFD-917F-5D1DD53EB41D}"/>
              </a:ext>
            </a:extLst>
          </p:cNvPr>
          <p:cNvSpPr txBox="1"/>
          <p:nvPr/>
        </p:nvSpPr>
        <p:spPr>
          <a:xfrm>
            <a:off x="914400" y="1295400"/>
            <a:ext cx="5638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DETAILS OF THE DATASET:</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B5E67E-3D81-63D4-DCAC-86209A71FB25}"/>
              </a:ext>
            </a:extLst>
          </p:cNvPr>
          <p:cNvSpPr txBox="1"/>
          <p:nvPr/>
        </p:nvSpPr>
        <p:spPr>
          <a:xfrm>
            <a:off x="1447800" y="2133600"/>
            <a:ext cx="7391400"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 the dataset from the </a:t>
            </a:r>
            <a:r>
              <a:rPr lang="en-US" sz="2800" dirty="0" err="1">
                <a:latin typeface="Times New Roman" panose="02020603050405020304" pitchFamily="18" charset="0"/>
                <a:cs typeface="Times New Roman" panose="02020603050405020304" pitchFamily="18" charset="0"/>
              </a:rPr>
              <a:t>Edunet</a:t>
            </a:r>
            <a:r>
              <a:rPr lang="en-US" sz="2800" dirty="0">
                <a:latin typeface="Times New Roman" panose="02020603050405020304" pitchFamily="18" charset="0"/>
                <a:cs typeface="Times New Roman" panose="02020603050405020304" pitchFamily="18" charset="0"/>
              </a:rPr>
              <a:t> student dashboard.</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ID and the current employee rating are in numerical values.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 have added one more feature called performance level to convert the rating into text by formula</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752475" y="2351066"/>
            <a:ext cx="10067543" cy="954107"/>
          </a:xfrm>
          <a:prstGeom prst="rect">
            <a:avLst/>
          </a:prstGeom>
          <a:noFill/>
        </p:spPr>
        <p:txBody>
          <a:bodyPr wrap="square" rtlCol="0">
            <a:spAutoFit/>
          </a:bodyPr>
          <a:lstStyle/>
          <a:p>
            <a:pPr>
              <a:buFont typeface="Arial" panose="020B0604020202020204" pitchFamily="34" charset="0"/>
              <a:buChar char="•"/>
            </a:pPr>
            <a:r>
              <a:rPr lang="en-US" sz="2800" i="0" dirty="0">
                <a:solidFill>
                  <a:srgbClr val="0D0D0D"/>
                </a:solidFill>
                <a:effectLst/>
                <a:latin typeface="Times New Roman" panose="02020603050405020304" pitchFamily="18" charset="0"/>
                <a:cs typeface="Times New Roman" panose="02020603050405020304" pitchFamily="18" charset="0"/>
              </a:rPr>
              <a:t>              </a:t>
            </a:r>
            <a:r>
              <a:rPr lang="en-US" sz="2800" i="0" dirty="0">
                <a:solidFill>
                  <a:srgbClr val="0D0D0D"/>
                </a:solidFill>
                <a:effectLst/>
                <a:highlight>
                  <a:srgbClr val="FFFF00"/>
                </a:highlight>
                <a:latin typeface="Times New Roman" panose="02020603050405020304" pitchFamily="18" charset="0"/>
                <a:cs typeface="Times New Roman" panose="02020603050405020304" pitchFamily="18" charset="0"/>
              </a:rPr>
              <a:t>=</a:t>
            </a:r>
            <a:r>
              <a:rPr lang="en-IN" sz="2800" dirty="0">
                <a:solidFill>
                  <a:srgbClr val="0D0D0D"/>
                </a:solidFill>
                <a:highlight>
                  <a:srgbClr val="FFFF00"/>
                </a:highlight>
                <a:latin typeface="Times New Roman" panose="02020603050405020304" pitchFamily="18" charset="0"/>
                <a:cs typeface="Times New Roman" panose="02020603050405020304" pitchFamily="18" charset="0"/>
              </a:rPr>
              <a:t>IFS(Z8&gt;=5, “EXCELENT”,Z8&gt;=4, “VERY GOOD”,Z8&gt;=3, “GOOD”, TRUE, “LOW”) </a:t>
            </a:r>
            <a:endParaRPr lang="en-US" sz="2800" i="0" dirty="0">
              <a:solidFill>
                <a:srgbClr val="0D0D0D"/>
              </a:solidFill>
              <a:effectLst/>
              <a:highlight>
                <a:srgbClr val="FFFF00"/>
              </a:highligh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E523BEB-5DCB-2421-06A6-63ACB83AF9A5}"/>
              </a:ext>
            </a:extLst>
          </p:cNvPr>
          <p:cNvSpPr txBox="1"/>
          <p:nvPr/>
        </p:nvSpPr>
        <p:spPr>
          <a:xfrm>
            <a:off x="752475" y="1514398"/>
            <a:ext cx="7162800" cy="830997"/>
          </a:xfrm>
          <a:prstGeom prst="rect">
            <a:avLst/>
          </a:prstGeom>
          <a:noFill/>
        </p:spPr>
        <p:txBody>
          <a:bodyPr wrap="square" rtlCol="0">
            <a:spAutoFit/>
          </a:bodyPr>
          <a:lstStyle/>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main thing of the project is converting the rating into text by using </a:t>
            </a:r>
            <a:r>
              <a:rPr lang="en-US" sz="2400" b="1" dirty="0">
                <a:latin typeface="Times New Roman" panose="02020603050405020304" pitchFamily="18" charset="0"/>
                <a:cs typeface="Times New Roman" panose="02020603050405020304" pitchFamily="18" charset="0"/>
              </a:rPr>
              <a:t>IFS</a:t>
            </a:r>
            <a:r>
              <a:rPr lang="en-US" sz="2400" dirty="0">
                <a:latin typeface="Times New Roman" panose="02020603050405020304" pitchFamily="18" charset="0"/>
                <a:cs typeface="Times New Roman" panose="02020603050405020304" pitchFamily="18" charset="0"/>
              </a:rPr>
              <a:t> formula:</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0A557AE-6857-4725-4CBC-09347C89996C}"/>
              </a:ext>
            </a:extLst>
          </p:cNvPr>
          <p:cNvSpPr txBox="1"/>
          <p:nvPr/>
        </p:nvSpPr>
        <p:spPr>
          <a:xfrm>
            <a:off x="2150682" y="3609297"/>
            <a:ext cx="4122108" cy="1938992"/>
          </a:xfrm>
          <a:prstGeom prst="rect">
            <a:avLst/>
          </a:prstGeom>
          <a:noFill/>
        </p:spPr>
        <p:txBody>
          <a:bodyPr wrap="square" rtlCol="0">
            <a:spAutoFit/>
          </a:bodyPr>
          <a:lstStyle/>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second part is about the pivot table used in the excel to easily identify the performance based on the employee work type:</a:t>
            </a:r>
            <a:endParaRPr lang="en-IN" sz="2400" dirty="0">
              <a:latin typeface="Times New Roman" panose="02020603050405020304" pitchFamily="18" charset="0"/>
              <a:cs typeface="Times New Roman" panose="02020603050405020304" pitchFamily="18" charset="0"/>
            </a:endParaRPr>
          </a:p>
        </p:txBody>
      </p:sp>
      <p:pic>
        <p:nvPicPr>
          <p:cNvPr id="13" name="Graphic 12">
            <a:extLst>
              <a:ext uri="{FF2B5EF4-FFF2-40B4-BE49-F238E27FC236}">
                <a16:creationId xmlns:a16="http://schemas.microsoft.com/office/drawing/2014/main" id="{ADBE025F-9EDF-A650-6AD6-F8F5779BB5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35127" y="3305173"/>
            <a:ext cx="2951345" cy="349131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707</Words>
  <Application>Microsoft Office PowerPoint</Application>
  <PresentationFormat>Widescreen</PresentationFormat>
  <Paragraphs>103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Bharani R</cp:lastModifiedBy>
  <cp:revision>14</cp:revision>
  <dcterms:created xsi:type="dcterms:W3CDTF">2024-03-29T15:07:22Z</dcterms:created>
  <dcterms:modified xsi:type="dcterms:W3CDTF">2024-09-10T07:35:28Z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