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2E7D-2B28-4CB8-B4B1-DB8F6C737337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EA99-C867-4E84-AE25-1BB3BD7DD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78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2E7D-2B28-4CB8-B4B1-DB8F6C737337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EA99-C867-4E84-AE25-1BB3BD7DD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52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2E7D-2B28-4CB8-B4B1-DB8F6C737337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EA99-C867-4E84-AE25-1BB3BD7DD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02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2E7D-2B28-4CB8-B4B1-DB8F6C737337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EA99-C867-4E84-AE25-1BB3BD7DD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66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2E7D-2B28-4CB8-B4B1-DB8F6C737337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EA99-C867-4E84-AE25-1BB3BD7DD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86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2E7D-2B28-4CB8-B4B1-DB8F6C737337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EA99-C867-4E84-AE25-1BB3BD7DD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02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2E7D-2B28-4CB8-B4B1-DB8F6C737337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EA99-C867-4E84-AE25-1BB3BD7DD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97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2E7D-2B28-4CB8-B4B1-DB8F6C737337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EA99-C867-4E84-AE25-1BB3BD7DD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41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2E7D-2B28-4CB8-B4B1-DB8F6C737337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EA99-C867-4E84-AE25-1BB3BD7DD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00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2E7D-2B28-4CB8-B4B1-DB8F6C737337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EA99-C867-4E84-AE25-1BB3BD7DD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39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2E7D-2B28-4CB8-B4B1-DB8F6C737337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EA99-C867-4E84-AE25-1BB3BD7DD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56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12E7D-2B28-4CB8-B4B1-DB8F6C737337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FEA99-C867-4E84-AE25-1BB3BD7DD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51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2286" y="1973700"/>
            <a:ext cx="5355771" cy="1508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/>
              <a:t>Executive Summary</a:t>
            </a:r>
            <a:endParaRPr lang="en-US" b="1" dirty="0"/>
          </a:p>
          <a:p>
            <a:pPr algn="ctr">
              <a:lnSpc>
                <a:spcPct val="200000"/>
              </a:lnSpc>
            </a:pPr>
            <a:r>
              <a:rPr lang="en-US" dirty="0"/>
              <a:t>Using Effective Story Telling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3230-1252-4229-AD6F-50D77F824F49}" type="slidenum">
              <a:rPr lang="en-IN" smtClean="0"/>
              <a:t>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Clear Waters Analytics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74807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3230-1252-4229-AD6F-50D77F824F49}" type="slidenum">
              <a:rPr lang="en-IN" smtClean="0"/>
              <a:t>2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6694714" y="6345101"/>
            <a:ext cx="4114800" cy="365125"/>
          </a:xfrm>
        </p:spPr>
        <p:txBody>
          <a:bodyPr/>
          <a:lstStyle/>
          <a:p>
            <a:pPr algn="r"/>
            <a:r>
              <a:rPr lang="en-US" sz="1000" dirty="0"/>
              <a:t>Clear Waters Analytics</a:t>
            </a:r>
            <a:endParaRPr lang="en-IN" sz="1000" dirty="0"/>
          </a:p>
        </p:txBody>
      </p:sp>
      <p:pic>
        <p:nvPicPr>
          <p:cNvPr id="16" name="Picture 15" descr="Competition Regulator OK With QANTM/Xenith Merger, But Notes That Group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895" y="2216329"/>
            <a:ext cx="1203960" cy="12039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48640" y="3378926"/>
            <a:ext cx="25109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Highlights</a:t>
            </a:r>
            <a:r>
              <a:rPr lang="en-US" sz="1200" dirty="0"/>
              <a:t>:</a:t>
            </a:r>
          </a:p>
          <a:p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Approval Rate has </a:t>
            </a:r>
            <a:r>
              <a:rPr lang="en-US" sz="1200" b="1" dirty="0"/>
              <a:t>improved</a:t>
            </a:r>
            <a:r>
              <a:rPr lang="en-US" sz="1200" dirty="0"/>
              <a:t> by 2</a:t>
            </a:r>
            <a:r>
              <a:rPr lang="en-US" sz="1200" b="1" dirty="0"/>
              <a:t>8%</a:t>
            </a:r>
            <a:r>
              <a:rPr lang="en-US" sz="1200" dirty="0"/>
              <a:t> </a:t>
            </a:r>
            <a:r>
              <a:rPr lang="en-US" sz="1200" dirty="0" smtClean="0"/>
              <a:t>(51% in Jan </a:t>
            </a:r>
            <a:r>
              <a:rPr lang="en-US" sz="1200" dirty="0"/>
              <a:t>vs </a:t>
            </a:r>
            <a:r>
              <a:rPr lang="en-US" sz="1200" dirty="0" smtClean="0"/>
              <a:t>79% </a:t>
            </a:r>
            <a:r>
              <a:rPr lang="en-US" sz="1200" dirty="0"/>
              <a:t>in </a:t>
            </a:r>
            <a:r>
              <a:rPr lang="en-US" sz="1200" dirty="0" smtClean="0"/>
              <a:t>Dec)</a:t>
            </a: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/>
          </a:p>
          <a:p>
            <a:r>
              <a:rPr lang="en-US" sz="1200" b="1" dirty="0"/>
              <a:t>Concerns:</a:t>
            </a:r>
          </a:p>
          <a:p>
            <a:endParaRPr lang="en-US" sz="1200" b="1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Approval Rate continues to </a:t>
            </a:r>
            <a:r>
              <a:rPr lang="en-US" sz="1200" b="1" dirty="0"/>
              <a:t>miss</a:t>
            </a:r>
            <a:r>
              <a:rPr lang="en-US" sz="1200" dirty="0"/>
              <a:t> the </a:t>
            </a:r>
            <a:r>
              <a:rPr lang="en-US" sz="1200" b="1" dirty="0"/>
              <a:t>Target</a:t>
            </a:r>
            <a:r>
              <a:rPr lang="en-US" sz="1200" dirty="0"/>
              <a:t> of 85</a:t>
            </a:r>
            <a:r>
              <a:rPr lang="en-US" sz="1200" dirty="0" smtClean="0"/>
              <a:t>%</a:t>
            </a:r>
            <a:endParaRPr lang="en-US" sz="1200" dirty="0"/>
          </a:p>
          <a:p>
            <a:endParaRPr lang="en-IN" sz="1200" dirty="0"/>
          </a:p>
        </p:txBody>
      </p:sp>
      <p:pic>
        <p:nvPicPr>
          <p:cNvPr id="18" name="Picture 17" descr="Quality Control Black Stamp Text Free Stock Photo - Public Domain Picture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366" y="2276066"/>
            <a:ext cx="1375953" cy="1031965"/>
          </a:xfrm>
          <a:prstGeom prst="rect">
            <a:avLst/>
          </a:prstGeom>
        </p:spPr>
      </p:pic>
      <p:pic>
        <p:nvPicPr>
          <p:cNvPr id="19" name="Picture 18" descr="Andy Puzder, Trump’s pick for Secretary of Labor, withdraw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095" y="2239460"/>
            <a:ext cx="1661433" cy="11035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2" y="2014945"/>
            <a:ext cx="1916974" cy="127798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209110" y="3378925"/>
            <a:ext cx="25068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Highlights</a:t>
            </a:r>
            <a:r>
              <a:rPr lang="en-US" sz="1200" dirty="0"/>
              <a:t>:</a:t>
            </a:r>
          </a:p>
          <a:p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Decline Rate has </a:t>
            </a:r>
            <a:r>
              <a:rPr lang="en-US" sz="1200" b="1" dirty="0"/>
              <a:t>improved</a:t>
            </a:r>
            <a:r>
              <a:rPr lang="en-US" sz="1200" dirty="0"/>
              <a:t> by 8</a:t>
            </a:r>
            <a:r>
              <a:rPr lang="en-US" sz="1200" b="1" dirty="0"/>
              <a:t>%</a:t>
            </a:r>
            <a:r>
              <a:rPr lang="en-US" sz="1200" dirty="0"/>
              <a:t> (</a:t>
            </a:r>
            <a:r>
              <a:rPr lang="en-US" sz="1200" dirty="0" smtClean="0"/>
              <a:t>18% </a:t>
            </a:r>
            <a:r>
              <a:rPr lang="en-US" sz="1200" dirty="0"/>
              <a:t>in </a:t>
            </a:r>
            <a:r>
              <a:rPr lang="en-US" sz="1200" dirty="0" smtClean="0"/>
              <a:t>Jan </a:t>
            </a:r>
            <a:r>
              <a:rPr lang="en-US" sz="1200" dirty="0"/>
              <a:t>vs </a:t>
            </a:r>
            <a:r>
              <a:rPr lang="en-US" sz="1200" dirty="0" smtClean="0"/>
              <a:t>10% </a:t>
            </a:r>
            <a:r>
              <a:rPr lang="en-US" sz="1200" dirty="0"/>
              <a:t>in </a:t>
            </a:r>
            <a:r>
              <a:rPr lang="en-US" sz="1200" dirty="0" smtClean="0"/>
              <a:t>Dec)</a:t>
            </a: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/>
          </a:p>
          <a:p>
            <a:r>
              <a:rPr lang="en-US" sz="1200" b="1" dirty="0"/>
              <a:t>Concerns:</a:t>
            </a:r>
          </a:p>
          <a:p>
            <a:endParaRPr lang="en-US" sz="1200" b="1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Decline Rate continues to </a:t>
            </a:r>
            <a:r>
              <a:rPr lang="en-US" sz="1200" b="1" dirty="0"/>
              <a:t>miss</a:t>
            </a:r>
            <a:r>
              <a:rPr lang="en-US" sz="1200" dirty="0"/>
              <a:t> the </a:t>
            </a:r>
            <a:r>
              <a:rPr lang="en-US" sz="1200" b="1" dirty="0"/>
              <a:t>Target</a:t>
            </a:r>
            <a:r>
              <a:rPr lang="en-US" sz="1200" dirty="0"/>
              <a:t> of 5% mostly due to  </a:t>
            </a:r>
            <a:r>
              <a:rPr lang="en-US" sz="1200" b="1" dirty="0"/>
              <a:t>Incorrect</a:t>
            </a:r>
            <a:r>
              <a:rPr lang="en-US" sz="1200" dirty="0"/>
              <a:t>/ </a:t>
            </a:r>
            <a:r>
              <a:rPr lang="en-US" sz="1200" b="1" dirty="0"/>
              <a:t>Incomplete</a:t>
            </a:r>
            <a:r>
              <a:rPr lang="en-US" sz="1200" dirty="0"/>
              <a:t> Applications received (41% of All Declined Applications in Dec)</a:t>
            </a:r>
          </a:p>
          <a:p>
            <a:r>
              <a:rPr lang="en-US" sz="12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/>
          </a:p>
          <a:p>
            <a:endParaRPr lang="en-IN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869578" y="3378925"/>
            <a:ext cx="27431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Highlights</a:t>
            </a:r>
            <a:r>
              <a:rPr lang="en-US" sz="1200" dirty="0"/>
              <a:t>:</a:t>
            </a:r>
          </a:p>
          <a:p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Withdraw Rate has </a:t>
            </a:r>
            <a:r>
              <a:rPr lang="en-US" sz="1200" b="1" dirty="0"/>
              <a:t>improved</a:t>
            </a:r>
            <a:r>
              <a:rPr lang="en-US" sz="1200" dirty="0"/>
              <a:t> by </a:t>
            </a:r>
            <a:r>
              <a:rPr lang="en-US" sz="1200" b="1" dirty="0"/>
              <a:t>19%</a:t>
            </a:r>
            <a:r>
              <a:rPr lang="en-US" sz="1200" dirty="0"/>
              <a:t> </a:t>
            </a:r>
            <a:r>
              <a:rPr lang="en-US" sz="1200" dirty="0" smtClean="0"/>
              <a:t>(29% </a:t>
            </a:r>
            <a:r>
              <a:rPr lang="en-US" sz="1200" dirty="0"/>
              <a:t>in </a:t>
            </a:r>
            <a:r>
              <a:rPr lang="en-US" sz="1200" dirty="0" smtClean="0"/>
              <a:t>Jan </a:t>
            </a:r>
            <a:r>
              <a:rPr lang="en-US" sz="1200" dirty="0"/>
              <a:t>vs </a:t>
            </a:r>
            <a:r>
              <a:rPr lang="en-US" sz="1200" dirty="0" smtClean="0"/>
              <a:t>10% </a:t>
            </a:r>
            <a:r>
              <a:rPr lang="en-US" sz="1200" dirty="0"/>
              <a:t>in </a:t>
            </a:r>
            <a:r>
              <a:rPr lang="en-US" sz="1200" dirty="0" smtClean="0"/>
              <a:t>Dec) </a:t>
            </a: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Withdraw Rate continue to trend </a:t>
            </a:r>
            <a:r>
              <a:rPr lang="en-US" sz="1200" b="1" dirty="0"/>
              <a:t>within</a:t>
            </a:r>
            <a:r>
              <a:rPr lang="en-US" sz="1200" dirty="0"/>
              <a:t> the defined Target of 10%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/>
          </a:p>
          <a:p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/>
          </a:p>
          <a:p>
            <a:endParaRPr lang="en-US" sz="1200" dirty="0"/>
          </a:p>
          <a:p>
            <a:endParaRPr lang="en-IN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8824504" y="3378925"/>
            <a:ext cx="278402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Highlights</a:t>
            </a:r>
            <a:r>
              <a:rPr lang="en-US" sz="1100" dirty="0"/>
              <a:t>:</a:t>
            </a:r>
          </a:p>
          <a:p>
            <a:endParaRPr lang="en-US" sz="11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100" dirty="0"/>
              <a:t>Total Applications Handled </a:t>
            </a:r>
            <a:r>
              <a:rPr lang="en-US" sz="1100" b="1" dirty="0"/>
              <a:t>improved</a:t>
            </a:r>
            <a:r>
              <a:rPr lang="en-US" sz="1100" dirty="0"/>
              <a:t> by </a:t>
            </a:r>
            <a:r>
              <a:rPr lang="en-US" sz="1100" b="1" dirty="0"/>
              <a:t>7.3K </a:t>
            </a:r>
            <a:r>
              <a:rPr lang="en-US" sz="1100" dirty="0" smtClean="0"/>
              <a:t>(4.3K </a:t>
            </a:r>
            <a:r>
              <a:rPr lang="en-US" sz="1100" dirty="0"/>
              <a:t>in </a:t>
            </a:r>
            <a:r>
              <a:rPr lang="en-US" sz="1100" dirty="0" smtClean="0"/>
              <a:t>Jan </a:t>
            </a:r>
            <a:r>
              <a:rPr lang="en-US" sz="1100" dirty="0"/>
              <a:t>vs </a:t>
            </a:r>
            <a:r>
              <a:rPr lang="en-US" sz="1100" dirty="0" smtClean="0"/>
              <a:t>11.6K </a:t>
            </a:r>
            <a:r>
              <a:rPr lang="en-US" sz="1100" dirty="0"/>
              <a:t>in </a:t>
            </a:r>
            <a:r>
              <a:rPr lang="en-US" sz="1100" dirty="0" smtClean="0"/>
              <a:t>Dec) </a:t>
            </a:r>
            <a:endParaRPr lang="en-US" sz="11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1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100" dirty="0"/>
              <a:t>Average Handling Time (</a:t>
            </a:r>
            <a:r>
              <a:rPr lang="en-US" sz="1100" b="1" dirty="0"/>
              <a:t>AHT</a:t>
            </a:r>
            <a:r>
              <a:rPr lang="en-US" sz="1100" dirty="0"/>
              <a:t>) &amp; Applications Actioned within </a:t>
            </a:r>
            <a:r>
              <a:rPr lang="en-US" sz="1100" b="1" dirty="0"/>
              <a:t>SLA</a:t>
            </a:r>
            <a:r>
              <a:rPr lang="en-US" sz="1100" dirty="0"/>
              <a:t> has been trending within Targets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100" dirty="0"/>
          </a:p>
          <a:p>
            <a:r>
              <a:rPr lang="en-US" sz="1100" b="1" dirty="0"/>
              <a:t>Concerns: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/>
              <a:t>Lower walk-in conversion rate  </a:t>
            </a:r>
            <a:r>
              <a:rPr lang="en-US" sz="1000" b="1" dirty="0" smtClean="0"/>
              <a:t>i.e</a:t>
            </a:r>
            <a:r>
              <a:rPr lang="en-US" sz="1000" dirty="0" smtClean="0"/>
              <a:t>. </a:t>
            </a:r>
            <a:r>
              <a:rPr lang="en-US" sz="1000" b="1" dirty="0" smtClean="0"/>
              <a:t>66</a:t>
            </a:r>
            <a:r>
              <a:rPr lang="en-US" sz="1000" b="1" dirty="0"/>
              <a:t>%</a:t>
            </a:r>
            <a:r>
              <a:rPr lang="en-US" sz="1000" dirty="0"/>
              <a:t> vs </a:t>
            </a:r>
            <a:r>
              <a:rPr lang="en-US" sz="1000" b="1" dirty="0"/>
              <a:t>90% </a:t>
            </a:r>
            <a:r>
              <a:rPr lang="en-US" sz="1000" b="1" dirty="0" smtClean="0"/>
              <a:t>target</a:t>
            </a:r>
            <a:r>
              <a:rPr lang="en-US" sz="1000" dirty="0" smtClean="0"/>
              <a:t> </a:t>
            </a:r>
            <a:r>
              <a:rPr lang="en-US" sz="1000" dirty="0"/>
              <a:t>is limiting CWC's ability to handle more applications. A higher conversion rate would lead to more applications, increasing the chances of gaining new consumers through higher approval rates.</a:t>
            </a:r>
            <a:endParaRPr lang="en-IN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35467" y="894264"/>
            <a:ext cx="116781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Executive Summary:</a:t>
            </a:r>
          </a:p>
          <a:p>
            <a:endParaRPr lang="en-US" sz="1400" dirty="0"/>
          </a:p>
          <a:p>
            <a:r>
              <a:rPr lang="en-US" sz="1400" dirty="0"/>
              <a:t>In 2023, key metrics showed significant </a:t>
            </a:r>
            <a:r>
              <a:rPr lang="en-US" sz="1400" b="1" dirty="0"/>
              <a:t>improvements</a:t>
            </a:r>
            <a:r>
              <a:rPr lang="en-US" sz="1400" dirty="0"/>
              <a:t> across approval, decline, and withdrawal rates, leading to a higher volume of applications handled &amp; approved. However, challenges remain in achieving the </a:t>
            </a:r>
            <a:r>
              <a:rPr lang="en-US" sz="1400" b="1" dirty="0"/>
              <a:t>target</a:t>
            </a:r>
            <a:r>
              <a:rPr lang="en-US" sz="1400" dirty="0"/>
              <a:t> approval rate and addressing the impact of a lower walk-in conversion rate.</a:t>
            </a:r>
          </a:p>
          <a:p>
            <a:endParaRPr lang="en-US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0" y="6130834"/>
            <a:ext cx="12192000" cy="72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Takeaway: Higher Decline Rate due to Incorrect/ Incomplete Applications continues to impact Approval Rate;</a:t>
            </a:r>
          </a:p>
          <a:p>
            <a:pPr algn="ctr"/>
            <a:r>
              <a:rPr lang="en-US" dirty="0"/>
              <a:t>Implement automated pre-screening tools to assess Applications’ eligibility, reducing the likelihood of Declines</a:t>
            </a:r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153048" y="2436890"/>
            <a:ext cx="4080" cy="351977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13517" y="2435380"/>
            <a:ext cx="108040" cy="352128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679589" y="2435380"/>
            <a:ext cx="63817" cy="345161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0" y="0"/>
            <a:ext cx="12192000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2023 Re-Cap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09583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/>
          </a:bodyPr>
          <a:lstStyle/>
          <a:p>
            <a:r>
              <a:rPr lang="en-US" sz="2800" b="1" dirty="0"/>
              <a:t>Executive Summary – as of August’23                                               (Contd..)</a:t>
            </a:r>
            <a:endParaRPr lang="en-IN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3230-1252-4229-AD6F-50D77F824F49}" type="slidenum">
              <a:rPr lang="en-IN" smtClean="0"/>
              <a:t>3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897622"/>
            <a:ext cx="10889609" cy="167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451134" y="6356349"/>
            <a:ext cx="4114800" cy="365125"/>
          </a:xfrm>
        </p:spPr>
        <p:txBody>
          <a:bodyPr/>
          <a:lstStyle/>
          <a:p>
            <a:pPr algn="r"/>
            <a:r>
              <a:rPr lang="en-US" sz="1000" dirty="0"/>
              <a:t>Clear Waters Analytics</a:t>
            </a:r>
            <a:endParaRPr lang="en-IN" sz="1000" dirty="0"/>
          </a:p>
        </p:txBody>
      </p:sp>
      <p:sp>
        <p:nvSpPr>
          <p:cNvPr id="27" name="Rectangle 26"/>
          <p:cNvSpPr/>
          <p:nvPr/>
        </p:nvSpPr>
        <p:spPr>
          <a:xfrm>
            <a:off x="1082180" y="1058718"/>
            <a:ext cx="5452844" cy="25921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6769915" y="1058718"/>
            <a:ext cx="4832058" cy="2592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1082180" y="3759974"/>
            <a:ext cx="5452845" cy="2525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6769915" y="3759974"/>
            <a:ext cx="4832058" cy="25250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/>
          <p:cNvSpPr txBox="1"/>
          <p:nvPr/>
        </p:nvSpPr>
        <p:spPr>
          <a:xfrm>
            <a:off x="2076274" y="1058718"/>
            <a:ext cx="3464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Highlights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29118" y="1058718"/>
            <a:ext cx="3464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Risks &amp; Issues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76273" y="3759798"/>
            <a:ext cx="3464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Metrics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29118" y="3744300"/>
            <a:ext cx="3464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Emerging Concerns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02887" y="1520112"/>
            <a:ext cx="52482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N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In November month we have achieved highest approval rate throughout the  year </a:t>
            </a:r>
            <a:r>
              <a:rPr lang="en-US" sz="1200" dirty="0" err="1"/>
              <a:t>i.e</a:t>
            </a:r>
            <a:r>
              <a:rPr lang="en-US" sz="1200" dirty="0"/>
              <a:t> 79.7%.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We have achieved the target of withdrawal applications in the November month but we doesn’t go beyond it.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Throughout the year we have achieved the target of </a:t>
            </a:r>
            <a:r>
              <a:rPr lang="en-US" sz="1200" dirty="0" err="1"/>
              <a:t>aht</a:t>
            </a:r>
            <a:r>
              <a:rPr lang="en-US" sz="1200" dirty="0"/>
              <a:t> </a:t>
            </a:r>
            <a:r>
              <a:rPr lang="en-US" sz="1200" dirty="0" smtClean="0"/>
              <a:t>neither the month of </a:t>
            </a:r>
            <a:r>
              <a:rPr lang="en-US" sz="1200" dirty="0"/>
              <a:t>august, September and October month.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832829" y="4325025"/>
            <a:ext cx="46344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have achieved most of the targets in November month but in December we are facing downfall in our all fields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% within </a:t>
            </a:r>
            <a:r>
              <a:rPr lang="en-US" sz="1400" dirty="0" err="1" smtClean="0"/>
              <a:t>sla</a:t>
            </a:r>
            <a:r>
              <a:rPr lang="en-US" sz="1400" dirty="0" smtClean="0"/>
              <a:t> target is achieved only once a year in November .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Time to time customer feedback.</a:t>
            </a:r>
            <a:endParaRPr lang="en-IN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032892" y="6361878"/>
            <a:ext cx="35033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SLA</a:t>
            </a:r>
            <a:r>
              <a:rPr lang="en-US" sz="900" dirty="0"/>
              <a:t>: Service Level Agreement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6769915" y="1445167"/>
            <a:ext cx="48320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does not have achieved target for approved applications throughout the year so this could be issue for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all of the stores; the main reason for application withdrawal is Incomplete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8BC21CA-3520-CAAE-EC87-CB290AF35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616030"/>
              </p:ext>
            </p:extLst>
          </p:nvPr>
        </p:nvGraphicFramePr>
        <p:xfrm>
          <a:off x="1202887" y="3868032"/>
          <a:ext cx="5137575" cy="23089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9685">
                  <a:extLst>
                    <a:ext uri="{9D8B030D-6E8A-4147-A177-3AD203B41FA5}">
                      <a16:colId xmlns:a16="http://schemas.microsoft.com/office/drawing/2014/main" val="3031944716"/>
                    </a:ext>
                  </a:extLst>
                </a:gridCol>
                <a:gridCol w="541315">
                  <a:extLst>
                    <a:ext uri="{9D8B030D-6E8A-4147-A177-3AD203B41FA5}">
                      <a16:colId xmlns:a16="http://schemas.microsoft.com/office/drawing/2014/main" val="1468987115"/>
                    </a:ext>
                  </a:extLst>
                </a:gridCol>
                <a:gridCol w="541315">
                  <a:extLst>
                    <a:ext uri="{9D8B030D-6E8A-4147-A177-3AD203B41FA5}">
                      <a16:colId xmlns:a16="http://schemas.microsoft.com/office/drawing/2014/main" val="3307248451"/>
                    </a:ext>
                  </a:extLst>
                </a:gridCol>
                <a:gridCol w="541315">
                  <a:extLst>
                    <a:ext uri="{9D8B030D-6E8A-4147-A177-3AD203B41FA5}">
                      <a16:colId xmlns:a16="http://schemas.microsoft.com/office/drawing/2014/main" val="2054470435"/>
                    </a:ext>
                  </a:extLst>
                </a:gridCol>
                <a:gridCol w="541315">
                  <a:extLst>
                    <a:ext uri="{9D8B030D-6E8A-4147-A177-3AD203B41FA5}">
                      <a16:colId xmlns:a16="http://schemas.microsoft.com/office/drawing/2014/main" val="73126144"/>
                    </a:ext>
                  </a:extLst>
                </a:gridCol>
                <a:gridCol w="541315">
                  <a:extLst>
                    <a:ext uri="{9D8B030D-6E8A-4147-A177-3AD203B41FA5}">
                      <a16:colId xmlns:a16="http://schemas.microsoft.com/office/drawing/2014/main" val="1533232813"/>
                    </a:ext>
                  </a:extLst>
                </a:gridCol>
                <a:gridCol w="541315">
                  <a:extLst>
                    <a:ext uri="{9D8B030D-6E8A-4147-A177-3AD203B41FA5}">
                      <a16:colId xmlns:a16="http://schemas.microsoft.com/office/drawing/2014/main" val="1743074926"/>
                    </a:ext>
                  </a:extLst>
                </a:gridCol>
              </a:tblGrid>
              <a:tr h="38062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  <a:highlight>
                            <a:srgbClr val="B4C6E7"/>
                          </a:highlight>
                        </a:rPr>
                        <a:t>Key Performance Indicator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B4C6E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  <a:highlight>
                            <a:srgbClr val="B4C6E7"/>
                          </a:highlight>
                        </a:rPr>
                        <a:t>July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B4C6E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  <a:highlight>
                            <a:srgbClr val="B4C6E7"/>
                          </a:highlight>
                        </a:rPr>
                        <a:t>August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B4C6E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  <a:highlight>
                            <a:srgbClr val="B4C6E7"/>
                          </a:highlight>
                        </a:rPr>
                        <a:t>September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B4C6E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  <a:highlight>
                            <a:srgbClr val="B4C6E7"/>
                          </a:highlight>
                        </a:rPr>
                        <a:t>October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B4C6E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  <a:highlight>
                            <a:srgbClr val="B4C6E7"/>
                          </a:highlight>
                        </a:rPr>
                        <a:t>November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B4C6E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  <a:highlight>
                            <a:srgbClr val="B4C6E7"/>
                          </a:highlight>
                        </a:rPr>
                        <a:t>December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B4C6E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91647396"/>
                  </a:ext>
                </a:extLst>
              </a:tr>
              <a:tr h="380623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u="none" strike="noStrike" dirty="0">
                          <a:effectLst/>
                          <a:highlight>
                            <a:srgbClr val="D0CECE"/>
                          </a:highlight>
                        </a:rPr>
                        <a:t>NO. OF APPLICATION APPROVED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67527354"/>
                  </a:ext>
                </a:extLst>
              </a:tr>
              <a:tr h="380623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u="none" strike="noStrike" dirty="0">
                          <a:effectLst/>
                          <a:highlight>
                            <a:srgbClr val="D0CECE"/>
                          </a:highlight>
                        </a:rPr>
                        <a:t>NO. OF APPLICATION DECLINE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03791822"/>
                  </a:ext>
                </a:extLst>
              </a:tr>
              <a:tr h="40585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u="none" strike="noStrike">
                          <a:effectLst/>
                          <a:highlight>
                            <a:srgbClr val="D0CECE"/>
                          </a:highlight>
                        </a:rPr>
                        <a:t>NO. OF APPLICATION WITHDRAWN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57044226"/>
                  </a:ext>
                </a:extLst>
              </a:tr>
              <a:tr h="380623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u="none" strike="noStrike">
                          <a:effectLst/>
                          <a:highlight>
                            <a:srgbClr val="D0CECE"/>
                          </a:highlight>
                        </a:rPr>
                        <a:t>NO. OF APPLICATION WITHIN SLA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58655065"/>
                  </a:ext>
                </a:extLst>
              </a:tr>
              <a:tr h="380623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u="none" strike="noStrike" dirty="0">
                          <a:effectLst/>
                          <a:highlight>
                            <a:srgbClr val="D0CECE"/>
                          </a:highlight>
                        </a:rPr>
                        <a:t>AVERAGE HANDLING IN TIME (IN MIN)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0CE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52980017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D8985D59-65A2-EF39-4FCF-64854EDA6B71}"/>
              </a:ext>
            </a:extLst>
          </p:cNvPr>
          <p:cNvSpPr/>
          <p:nvPr/>
        </p:nvSpPr>
        <p:spPr>
          <a:xfrm>
            <a:off x="3314939" y="4371979"/>
            <a:ext cx="128587" cy="984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solidFill>
                <a:srgbClr val="FF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1E14C9A-A400-1C2D-B4B3-FE493EA5FA0B}"/>
              </a:ext>
            </a:extLst>
          </p:cNvPr>
          <p:cNvSpPr/>
          <p:nvPr/>
        </p:nvSpPr>
        <p:spPr>
          <a:xfrm>
            <a:off x="3879482" y="4385231"/>
            <a:ext cx="128587" cy="984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solidFill>
                <a:srgbClr val="FF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2A0237-30B5-8E4D-7E8C-EC481932BFBB}"/>
              </a:ext>
            </a:extLst>
          </p:cNvPr>
          <p:cNvSpPr/>
          <p:nvPr/>
        </p:nvSpPr>
        <p:spPr>
          <a:xfrm>
            <a:off x="3879479" y="4804221"/>
            <a:ext cx="128587" cy="984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solidFill>
                <a:srgbClr val="FF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DAFF770-EFC6-08BA-B48A-0DC73931D9FE}"/>
              </a:ext>
            </a:extLst>
          </p:cNvPr>
          <p:cNvSpPr/>
          <p:nvPr/>
        </p:nvSpPr>
        <p:spPr>
          <a:xfrm>
            <a:off x="3879479" y="5957260"/>
            <a:ext cx="128587" cy="984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solidFill>
                <a:srgbClr val="FF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F9F5AE2-7067-345D-5C62-3EC6287CAAAC}"/>
              </a:ext>
            </a:extLst>
          </p:cNvPr>
          <p:cNvSpPr/>
          <p:nvPr/>
        </p:nvSpPr>
        <p:spPr>
          <a:xfrm>
            <a:off x="3892183" y="5601234"/>
            <a:ext cx="128587" cy="984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solidFill>
                <a:srgbClr val="FF000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954E38-25AD-7AC2-10A2-282A5C934247}"/>
              </a:ext>
            </a:extLst>
          </p:cNvPr>
          <p:cNvSpPr/>
          <p:nvPr/>
        </p:nvSpPr>
        <p:spPr>
          <a:xfrm>
            <a:off x="3883605" y="5190552"/>
            <a:ext cx="128587" cy="984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solidFill>
                <a:srgbClr val="FF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72BED91-3217-5FDD-F677-DF642E422602}"/>
              </a:ext>
            </a:extLst>
          </p:cNvPr>
          <p:cNvSpPr/>
          <p:nvPr/>
        </p:nvSpPr>
        <p:spPr>
          <a:xfrm>
            <a:off x="3314937" y="5166193"/>
            <a:ext cx="128587" cy="984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solidFill>
                <a:srgbClr val="FF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8920D3C-6F19-A116-9600-4F8E99121C8A}"/>
              </a:ext>
            </a:extLst>
          </p:cNvPr>
          <p:cNvSpPr/>
          <p:nvPr/>
        </p:nvSpPr>
        <p:spPr>
          <a:xfrm>
            <a:off x="3314937" y="5601234"/>
            <a:ext cx="128587" cy="984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solidFill>
                <a:srgbClr val="FF000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1338E64-78AF-13F0-6BBB-213AE449E076}"/>
              </a:ext>
            </a:extLst>
          </p:cNvPr>
          <p:cNvSpPr/>
          <p:nvPr/>
        </p:nvSpPr>
        <p:spPr>
          <a:xfrm>
            <a:off x="4422349" y="4374185"/>
            <a:ext cx="128587" cy="984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solidFill>
                <a:srgbClr val="FF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7318800-DE52-696B-631A-90E16D7646F8}"/>
              </a:ext>
            </a:extLst>
          </p:cNvPr>
          <p:cNvSpPr/>
          <p:nvPr/>
        </p:nvSpPr>
        <p:spPr>
          <a:xfrm>
            <a:off x="4422349" y="5166193"/>
            <a:ext cx="128587" cy="984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solidFill>
                <a:srgbClr val="FF000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34FC39D-741B-19EE-FC37-0BFC93C58C92}"/>
              </a:ext>
            </a:extLst>
          </p:cNvPr>
          <p:cNvSpPr/>
          <p:nvPr/>
        </p:nvSpPr>
        <p:spPr>
          <a:xfrm>
            <a:off x="4422349" y="5601234"/>
            <a:ext cx="128587" cy="984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solidFill>
                <a:srgbClr val="FF0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8A5F056-DBE1-BE63-4245-5D79F1005FE5}"/>
              </a:ext>
            </a:extLst>
          </p:cNvPr>
          <p:cNvSpPr/>
          <p:nvPr/>
        </p:nvSpPr>
        <p:spPr>
          <a:xfrm>
            <a:off x="4422349" y="5963781"/>
            <a:ext cx="128587" cy="984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solidFill>
                <a:srgbClr val="FF000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98386C0-0C22-EAEE-252A-83F2994F5F42}"/>
              </a:ext>
            </a:extLst>
          </p:cNvPr>
          <p:cNvSpPr/>
          <p:nvPr/>
        </p:nvSpPr>
        <p:spPr>
          <a:xfrm>
            <a:off x="4926722" y="5963781"/>
            <a:ext cx="128587" cy="984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67D13A2-3E63-C366-7DFE-6FE0119AFB02}"/>
              </a:ext>
            </a:extLst>
          </p:cNvPr>
          <p:cNvSpPr/>
          <p:nvPr/>
        </p:nvSpPr>
        <p:spPr>
          <a:xfrm>
            <a:off x="4926723" y="5601234"/>
            <a:ext cx="128587" cy="984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solidFill>
                <a:srgbClr val="FF000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DDB1D9F-1754-8563-C5FC-DAEF28345DA7}"/>
              </a:ext>
            </a:extLst>
          </p:cNvPr>
          <p:cNvSpPr/>
          <p:nvPr/>
        </p:nvSpPr>
        <p:spPr>
          <a:xfrm>
            <a:off x="4926723" y="5168426"/>
            <a:ext cx="128587" cy="984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solidFill>
                <a:srgbClr val="FF000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D750679-E857-2A82-7DE2-2CDE1564237F}"/>
              </a:ext>
            </a:extLst>
          </p:cNvPr>
          <p:cNvSpPr/>
          <p:nvPr/>
        </p:nvSpPr>
        <p:spPr>
          <a:xfrm>
            <a:off x="5485645" y="4776287"/>
            <a:ext cx="128587" cy="984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solidFill>
                <a:srgbClr val="FF000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CE18494-77F5-F9F9-A83D-0E1C888AEB7C}"/>
              </a:ext>
            </a:extLst>
          </p:cNvPr>
          <p:cNvSpPr/>
          <p:nvPr/>
        </p:nvSpPr>
        <p:spPr>
          <a:xfrm>
            <a:off x="6011757" y="5606610"/>
            <a:ext cx="128587" cy="984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solidFill>
                <a:srgbClr val="FF000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84A8332-D49B-2DA7-B4A0-6ED6A736AEAC}"/>
              </a:ext>
            </a:extLst>
          </p:cNvPr>
          <p:cNvSpPr/>
          <p:nvPr/>
        </p:nvSpPr>
        <p:spPr>
          <a:xfrm>
            <a:off x="6011757" y="4804221"/>
            <a:ext cx="128587" cy="984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solidFill>
                <a:srgbClr val="FF000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4BB8523-07DA-14C0-0A26-9939874EEBBB}"/>
              </a:ext>
            </a:extLst>
          </p:cNvPr>
          <p:cNvSpPr/>
          <p:nvPr/>
        </p:nvSpPr>
        <p:spPr>
          <a:xfrm>
            <a:off x="6011757" y="5951889"/>
            <a:ext cx="130175" cy="1000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solidFill>
                <a:srgbClr val="FF000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BB2DF9B-D0F0-0EDE-894F-C2BD5D9E0BD4}"/>
              </a:ext>
            </a:extLst>
          </p:cNvPr>
          <p:cNvSpPr/>
          <p:nvPr/>
        </p:nvSpPr>
        <p:spPr>
          <a:xfrm>
            <a:off x="5468445" y="5968925"/>
            <a:ext cx="130175" cy="1000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solidFill>
                <a:srgbClr val="FF000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B7B34F2-7D98-BF5E-45C3-D14D36AEEFB0}"/>
              </a:ext>
            </a:extLst>
          </p:cNvPr>
          <p:cNvSpPr/>
          <p:nvPr/>
        </p:nvSpPr>
        <p:spPr>
          <a:xfrm>
            <a:off x="5468444" y="5595555"/>
            <a:ext cx="130175" cy="1000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solidFill>
                <a:srgbClr val="FF000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08A8D0A-0CA4-3ABC-EB15-3E4819A5A062}"/>
              </a:ext>
            </a:extLst>
          </p:cNvPr>
          <p:cNvSpPr/>
          <p:nvPr/>
        </p:nvSpPr>
        <p:spPr>
          <a:xfrm>
            <a:off x="3316832" y="5951889"/>
            <a:ext cx="130175" cy="1000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solidFill>
                <a:srgbClr val="FF000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7B699C7-1B95-3281-9D27-764F1BF4BC54}"/>
              </a:ext>
            </a:extLst>
          </p:cNvPr>
          <p:cNvSpPr/>
          <p:nvPr/>
        </p:nvSpPr>
        <p:spPr>
          <a:xfrm>
            <a:off x="6011757" y="5188965"/>
            <a:ext cx="128587" cy="10001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solidFill>
                <a:srgbClr val="FF000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A2F21F7-5814-AF2C-D070-8EA318BA2760}"/>
              </a:ext>
            </a:extLst>
          </p:cNvPr>
          <p:cNvSpPr/>
          <p:nvPr/>
        </p:nvSpPr>
        <p:spPr>
          <a:xfrm>
            <a:off x="5465467" y="5138959"/>
            <a:ext cx="128587" cy="10001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solidFill>
                <a:srgbClr val="FF0000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F8DC9CE-92F9-9805-5479-54438847FCA0}"/>
              </a:ext>
            </a:extLst>
          </p:cNvPr>
          <p:cNvSpPr/>
          <p:nvPr/>
        </p:nvSpPr>
        <p:spPr>
          <a:xfrm>
            <a:off x="4926721" y="4804221"/>
            <a:ext cx="128587" cy="10001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1EC13F0-7349-2147-0F6B-AC6432D3F653}"/>
              </a:ext>
            </a:extLst>
          </p:cNvPr>
          <p:cNvSpPr/>
          <p:nvPr/>
        </p:nvSpPr>
        <p:spPr>
          <a:xfrm>
            <a:off x="5485645" y="4379748"/>
            <a:ext cx="128587" cy="10001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solidFill>
                <a:srgbClr val="FF000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37168BF-0096-AE83-F36F-98D10AFC39B5}"/>
              </a:ext>
            </a:extLst>
          </p:cNvPr>
          <p:cNvSpPr/>
          <p:nvPr/>
        </p:nvSpPr>
        <p:spPr>
          <a:xfrm>
            <a:off x="5985894" y="4367593"/>
            <a:ext cx="128587" cy="10001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solidFill>
                <a:srgbClr val="FF000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241FA51-7BD3-8E04-F21F-B0656DE5DFB4}"/>
              </a:ext>
            </a:extLst>
          </p:cNvPr>
          <p:cNvSpPr/>
          <p:nvPr/>
        </p:nvSpPr>
        <p:spPr>
          <a:xfrm>
            <a:off x="4401807" y="4806386"/>
            <a:ext cx="128587" cy="10001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solidFill>
                <a:srgbClr val="FF000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5FCB1D4-0D12-22EE-05B7-CD650D075001}"/>
              </a:ext>
            </a:extLst>
          </p:cNvPr>
          <p:cNvSpPr/>
          <p:nvPr/>
        </p:nvSpPr>
        <p:spPr>
          <a:xfrm>
            <a:off x="3301606" y="4776287"/>
            <a:ext cx="128587" cy="10001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solidFill>
                <a:srgbClr val="FF000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F2AAF06-4AC0-9918-8639-41C4A2284777}"/>
              </a:ext>
            </a:extLst>
          </p:cNvPr>
          <p:cNvSpPr/>
          <p:nvPr/>
        </p:nvSpPr>
        <p:spPr>
          <a:xfrm>
            <a:off x="4921102" y="4384337"/>
            <a:ext cx="128587" cy="984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384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  <p:bldP spid="37" grpId="0"/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2420</TotalTime>
  <Words>489</Words>
  <Application>Microsoft Office PowerPoint</Application>
  <PresentationFormat>Widescreen</PresentationFormat>
  <Paragraphs>73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Executive Summary – as of August’23                                               (Contd..)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Kumar</dc:creator>
  <cp:lastModifiedBy>IBS 5</cp:lastModifiedBy>
  <cp:revision>60</cp:revision>
  <dcterms:created xsi:type="dcterms:W3CDTF">2023-09-26T16:29:46Z</dcterms:created>
  <dcterms:modified xsi:type="dcterms:W3CDTF">2024-11-29T05:56:11Z</dcterms:modified>
</cp:coreProperties>
</file>