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3"/>
    <p:sldId id="257" r:id="rId4"/>
    <p:sldId id="261" r:id="rId5"/>
    <p:sldId id="263" r:id="rId6"/>
    <p:sldId id="264" r:id="rId7"/>
    <p:sldId id="265" r:id="rId8"/>
    <p:sldId id="266" r:id="rId9"/>
    <p:sldId id="267" r:id="rId10"/>
    <p:sldId id="260" r:id="rId11"/>
    <p:sldId id="258" r:id="rId12"/>
    <p:sldId id="268" r:id="rId13"/>
    <p:sldId id="259" r:id="rId14"/>
    <p:sldId id="269" r:id="rId15"/>
    <p:sldId id="290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dirty="0">
                <a:highlight>
                  <a:srgbClr val="FFFF00"/>
                </a:highlight>
                <a:sym typeface="+mn-ea"/>
              </a:rPr>
              <a:t>Upgrad Capstone Project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 sz="2400"/>
              <a:t>                                       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</a:rPr>
              <a:t>Finance and Risk</a:t>
            </a:r>
            <a:r>
              <a:rPr lang="en-I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</a:rPr>
              <a:t> </a:t>
            </a:r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</a:rPr>
              <a:t>Analystics</a:t>
            </a:r>
            <a:endParaRPr 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  <a:sym typeface="+mn-ea"/>
            </a:endParaRPr>
          </a:p>
          <a:p>
            <a:endParaRPr lang="en-I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Portfolio for Mr Patrick Jyenger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30115"/>
          </a:xfrm>
        </p:spPr>
        <p:txBody>
          <a:bodyPr>
            <a:noAutofit/>
          </a:bodyPr>
          <a:p>
            <a:pPr marL="0" indent="0">
              <a:buNone/>
            </a:pPr>
            <a:endParaRPr lang="en-IN" altLang="en-US" sz="1800"/>
          </a:p>
          <a:p>
            <a:r>
              <a:rPr lang="en-IN" alt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Mr Patrick is a safe investor &amp; want to invest half million in equity &amp; want low risk</a:t>
            </a:r>
            <a:endParaRPr lang="en-IN" altLang="en-US" sz="2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He should invest in Pharma Healthcare stocks like JNJ, Rhhby, PFE &amp; MRK for to get 2.4X returns with a 21% risk factor on his investment</a:t>
            </a: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Content Placeholder 4" descr="C:\Users\Belie\Downloads\finance\excel\Mr Patrick's daily Returns.pngMr Patrick's daily Returns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6172200" y="1554480"/>
            <a:ext cx="5692140" cy="47866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ym typeface="+mn-ea"/>
              </a:rPr>
              <a:t>Mr Patrick Jyenger Daily Return on Investment</a:t>
            </a:r>
            <a:br>
              <a:rPr lang="en-IN" altLang="en-US"/>
            </a:br>
            <a:endParaRPr lang="en-US"/>
          </a:p>
        </p:txBody>
      </p:sp>
      <p:pic>
        <p:nvPicPr>
          <p:cNvPr id="7" name="Content Placeholder 6" descr="Mr Patrick's daily Return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6455" y="1825625"/>
            <a:ext cx="79584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Portfolio for </a:t>
            </a:r>
            <a:r>
              <a:rPr lang="en-US"/>
              <a:t>Mr Peter Jyenger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IN" alt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Mr Peter is risk taking investor &amp; Mr Peter want to invest 1 million &amp; is ok with high risk taking stocks</a:t>
            </a:r>
            <a:endParaRPr lang="en-IN" altLang="en-US" sz="2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He should invest in Technology sector stocks like Amzn, Aapl, FB, Goog, Msft &amp; Pharma stock like UNH for  a 4X return with a 29% risk factor in his investment.</a:t>
            </a: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Content Placeholder 4" descr="C:\Users\Belie\Downloads\finance\excel\Mr Peter's daily Returns.pngMr Peter's daily Returns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6172200" y="1174750"/>
            <a:ext cx="5181600" cy="46945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Mr Peter Jyenger</a:t>
            </a:r>
            <a:r>
              <a:rPr lang="en-IN" altLang="en-US">
                <a:sym typeface="+mn-ea"/>
              </a:rPr>
              <a:t> Daily Return on Investment</a:t>
            </a:r>
            <a:br>
              <a:rPr lang="en-US"/>
            </a:br>
            <a:endParaRPr lang="en-US"/>
          </a:p>
        </p:txBody>
      </p:sp>
      <p:pic>
        <p:nvPicPr>
          <p:cNvPr id="7" name="Content Placeholder 6" descr="Mr Peter's daily Return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7880" y="1825625"/>
            <a:ext cx="80149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Summary	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Sector wise Trend : After looking into sector wise performance as well as 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  <a:sym typeface="+mn-ea"/>
              </a:rPr>
              <a:t>Visulization Of Actual Stock Values, Normal Stock Values, Stock Daily Return, Stock Price Dispresion from Mean &amp; Correlation Among stocks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 we will only suggest to invest in Technology &amp; Pharma Healthcare stock only for better return with less risk factor than Aviation &amp; Finance stock which currently have high risk but also does not guarntee for better return on investment as per current market trend.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>
                <a:latin typeface="Calibri" panose="020F0502020204030204" charset="0"/>
                <a:cs typeface="Calibri" panose="020F0502020204030204" charset="0"/>
                <a:sym typeface="+mn-ea"/>
              </a:rPr>
              <a:t>Mr Patrick is a safe investor &amp; want to invest half million in equity &amp; want low risk so we suggested him to invest in JNJ, Rhhby, PFE &amp; MRK.</a:t>
            </a:r>
            <a:endParaRPr lang="en-IN" altLang="en-US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IN" altLang="en-US">
                <a:latin typeface="Calibri" panose="020F0502020204030204" charset="0"/>
                <a:cs typeface="Calibri" panose="020F0502020204030204" charset="0"/>
                <a:sym typeface="+mn-ea"/>
              </a:rPr>
              <a:t>Mr Peter is risk taking investor &amp; want to invest 1 million &amp; is ok with high risk so we suggested him to invest in Amzn, Aaapl, FB, Goog, Msft &amp; UNH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Anatomy-of-the-Perfect-Thank-You-P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3330" y="1062355"/>
            <a:ext cx="9908540" cy="48685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Agenda	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514350" indent="-514350">
              <a:buAutoNum type="arabicPeriod"/>
            </a:pPr>
            <a:r>
              <a:rPr lang="en-IN" altLang="en-US" sz="3110">
                <a:latin typeface="Calibri" panose="020F0502020204030204" charset="0"/>
                <a:cs typeface="Calibri" panose="020F0502020204030204" charset="0"/>
              </a:rPr>
              <a:t>Summary Profile of two Investors </a:t>
            </a:r>
            <a:endParaRPr lang="en-IN" altLang="en-US" sz="3110"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buAutoNum type="arabicPeriod"/>
            </a:pPr>
            <a:r>
              <a:rPr lang="en-IN" altLang="en-US" sz="3110">
                <a:latin typeface="Calibri" panose="020F0502020204030204" charset="0"/>
                <a:cs typeface="Calibri" panose="020F0502020204030204" charset="0"/>
                <a:sym typeface="+mn-ea"/>
              </a:rPr>
              <a:t>Visulization Of Actual Stock Values, Normal Stock Values, Stock Daily Return, Stock Price Dispresion from Mean &amp; Correlation Among stocks</a:t>
            </a:r>
            <a:endParaRPr lang="en-IN" altLang="en-US" sz="3110"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buAutoNum type="arabicPeriod"/>
            </a:pPr>
            <a:r>
              <a:rPr lang="en-IN" altLang="en-US" sz="3110">
                <a:latin typeface="Calibri" panose="020F0502020204030204" charset="0"/>
                <a:cs typeface="Calibri" panose="020F0502020204030204" charset="0"/>
              </a:rPr>
              <a:t>Sector wise Trend Performance</a:t>
            </a:r>
            <a:endParaRPr lang="en-IN" altLang="en-US" sz="3110"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buAutoNum type="arabicPeriod"/>
            </a:pPr>
            <a:r>
              <a:rPr lang="en-IN" altLang="en-US" sz="3110">
                <a:latin typeface="Calibri" panose="020F0502020204030204" charset="0"/>
                <a:cs typeface="Calibri" panose="020F0502020204030204" charset="0"/>
              </a:rPr>
              <a:t>Suggested Portfolio of </a:t>
            </a:r>
            <a:r>
              <a:rPr lang="en-IN" altLang="en-US" sz="3110">
                <a:latin typeface="Calibri" panose="020F0502020204030204" charset="0"/>
                <a:cs typeface="Calibri" panose="020F0502020204030204" charset="0"/>
                <a:sym typeface="+mn-ea"/>
              </a:rPr>
              <a:t>Mr Patrick Jyenger </a:t>
            </a:r>
            <a:endParaRPr lang="en-IN" altLang="en-US" sz="311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en-IN" altLang="en-US" sz="3110">
                <a:latin typeface="Calibri" panose="020F0502020204030204" charset="0"/>
                <a:cs typeface="Calibri" panose="020F0502020204030204" charset="0"/>
                <a:sym typeface="+mn-ea"/>
              </a:rPr>
              <a:t>Daily Return</a:t>
            </a:r>
            <a:endParaRPr lang="en-IN" altLang="en-US" sz="3110">
              <a:latin typeface="Calibri" panose="020F0502020204030204" charset="0"/>
              <a:cs typeface="Calibri" panose="020F0502020204030204" charset="0"/>
            </a:endParaRPr>
          </a:p>
          <a:p>
            <a:pPr marL="514350" indent="-514350">
              <a:buAutoNum type="arabicPeriod"/>
            </a:pPr>
            <a:r>
              <a:rPr lang="en-IN" altLang="en-US" sz="3110">
                <a:latin typeface="Calibri" panose="020F0502020204030204" charset="0"/>
                <a:cs typeface="Calibri" panose="020F0502020204030204" charset="0"/>
                <a:sym typeface="+mn-ea"/>
              </a:rPr>
              <a:t>Suggested Portfolio of Mr </a:t>
            </a:r>
            <a:r>
              <a:rPr lang="en-US" sz="3110">
                <a:latin typeface="Calibri" panose="020F0502020204030204" charset="0"/>
                <a:cs typeface="Calibri" panose="020F0502020204030204" charset="0"/>
                <a:sym typeface="+mn-ea"/>
              </a:rPr>
              <a:t>Mr Peter Jyenger</a:t>
            </a:r>
            <a:endParaRPr lang="en-US" sz="311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en-IN" altLang="en-US" sz="3110">
                <a:latin typeface="Calibri" panose="020F0502020204030204" charset="0"/>
                <a:cs typeface="Calibri" panose="020F0502020204030204" charset="0"/>
                <a:sym typeface="+mn-ea"/>
              </a:rPr>
              <a:t>Daily Return </a:t>
            </a:r>
            <a:endParaRPr lang="en-IN" altLang="en-US" sz="311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en-IN" altLang="en-US" sz="3110">
                <a:latin typeface="Calibri" panose="020F0502020204030204" charset="0"/>
                <a:cs typeface="Calibri" panose="020F0502020204030204" charset="0"/>
                <a:sym typeface="+mn-ea"/>
              </a:rPr>
              <a:t>Summary</a:t>
            </a:r>
            <a:endParaRPr lang="en-US" sz="3110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Summary Profile of two investors </a:t>
            </a:r>
            <a:endParaRPr lang="en-IN" altLang="en-US"/>
          </a:p>
        </p:txBody>
      </p:sp>
      <p:pic>
        <p:nvPicPr>
          <p:cNvPr id="4" name="Content Placeholder 3" descr="39f25dac-99df-4675-87fb-3672c43c2927-Final PPT_Problem Statement_DA (1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353820"/>
            <a:ext cx="5384800" cy="45948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Create a portfolio for the investor Mr Patrick Jyengar &amp; Mr Peter Jyengar.</a:t>
            </a: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Mr Patrick is a safe investor &amp; Mr Peter is risk taking investor.</a:t>
            </a: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800">
                <a:latin typeface="Calibri" panose="020F0502020204030204" charset="0"/>
                <a:cs typeface="Calibri" panose="020F0502020204030204" charset="0"/>
              </a:rPr>
              <a:t>Mr Partrick want to invest half million in equity &amp; want low risk &amp; Mr Peter want to invest 1 million &amp; is ok with high risk taking stocks</a:t>
            </a:r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  <a:p>
            <a:endParaRPr lang="en-IN" altLang="en-US"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Visulization Of Actual Stock Values</a:t>
            </a:r>
            <a:endParaRPr lang="en-IN" altLang="en-US"/>
          </a:p>
        </p:txBody>
      </p:sp>
      <p:pic>
        <p:nvPicPr>
          <p:cNvPr id="4" name="Content Placeholder 3" descr="Actual Stock Valu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6900" y="1692275"/>
            <a:ext cx="8458200" cy="4323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Visualization of Normal Stock Values</a:t>
            </a:r>
            <a:endParaRPr lang="en-IN" altLang="en-US"/>
          </a:p>
        </p:txBody>
      </p:sp>
      <p:pic>
        <p:nvPicPr>
          <p:cNvPr id="4" name="Content Placeholder 3" descr="Normal Stock Valu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5465" y="1691640"/>
            <a:ext cx="8559800" cy="4436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Visualization of Stock Daily Return</a:t>
            </a:r>
            <a:endParaRPr lang="en-IN" altLang="en-US"/>
          </a:p>
        </p:txBody>
      </p:sp>
      <p:pic>
        <p:nvPicPr>
          <p:cNvPr id="4" name="Content Placeholder 3" descr="Stock Daily return tren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6890" y="1691640"/>
            <a:ext cx="8616950" cy="4681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Visualization of Stock Price Dispresion from Mean </a:t>
            </a:r>
            <a:endParaRPr lang="en-IN" altLang="en-US"/>
          </a:p>
        </p:txBody>
      </p:sp>
      <p:pic>
        <p:nvPicPr>
          <p:cNvPr id="4" name="Content Placeholder 3" descr="C:\Users\Belie\Downloads\finance\excel\Stock Price Dispresion from mean.pngStock Price Dispresion from mean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866265" y="1815148"/>
            <a:ext cx="8458200" cy="38423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Visualization of Correlation Among stocks</a:t>
            </a:r>
            <a:endParaRPr lang="en-IN" altLang="en-US"/>
          </a:p>
        </p:txBody>
      </p:sp>
      <p:pic>
        <p:nvPicPr>
          <p:cNvPr id="4" name="Content Placeholder 3" descr="Correlation among stock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0995" y="1825625"/>
            <a:ext cx="6428740" cy="42500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Sector Wise Trend Performance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0190"/>
            <a:ext cx="5181600" cy="5653405"/>
          </a:xfrm>
        </p:spPr>
        <p:txBody>
          <a:bodyPr>
            <a:noAutofit/>
          </a:bodyPr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Due to Covid-19/Lockdown aviation sector was badly effected as a result we can see from visual that Technology &amp; Pharma Healthcare stocks have performed better &amp; have given better return on investment than Aviation &amp; Finance stock.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Finance stocks have performed worse than other three sectors stocks.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 sz="2000">
                <a:latin typeface="Calibri" panose="020F0502020204030204" charset="0"/>
                <a:cs typeface="Calibri" panose="020F0502020204030204" charset="0"/>
              </a:rPr>
              <a:t>After looking into sector wise performance we will only suggest to invest in Technology &amp; Pharma stock only for better return with less risk factor than Aviation &amp; Finance stock which might have high risk with low/high return on investment as per market trend.</a:t>
            </a:r>
            <a:endParaRPr lang="en-IN" altLang="en-US" sz="20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Content Placeholder 4" descr="C:\Users\Belie\Downloads\finance\excel\Sector wise performance.pngSector wise performance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6172200" y="1468438"/>
            <a:ext cx="5181600" cy="41357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2919</Words>
  <Application>WPS Presentation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Microsoft YaHei</vt:lpstr>
      <vt:lpstr>Arial Unicode MS</vt:lpstr>
      <vt:lpstr>Default Design</vt:lpstr>
      <vt:lpstr>Upgrad Capstone Project</vt:lpstr>
      <vt:lpstr>Agenda	</vt:lpstr>
      <vt:lpstr>Summary Profile of two investors </vt:lpstr>
      <vt:lpstr>Visulization Of Actual Stock Values</vt:lpstr>
      <vt:lpstr>Visualization of Normal Stock Values</vt:lpstr>
      <vt:lpstr>Visualization of Stock Daily Return</vt:lpstr>
      <vt:lpstr>Visualization of Stock Price Dispresion from Mean </vt:lpstr>
      <vt:lpstr>Visualization of Correlation Among stocks</vt:lpstr>
      <vt:lpstr>Sector Wise Trend Performance</vt:lpstr>
      <vt:lpstr>Portfolio for Mr Patrick Jyenger</vt:lpstr>
      <vt:lpstr>Mr Patrick Jyenger Daily Return on Investment </vt:lpstr>
      <vt:lpstr>Portfolio for Mr Peter Jyenger</vt:lpstr>
      <vt:lpstr>Mr Peter Jyenger Daily Return on Investment </vt:lpstr>
      <vt:lpstr>Summary	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Upgrad Capstone Project</dc:title>
  <dc:creator/>
  <cp:lastModifiedBy>Belie</cp:lastModifiedBy>
  <cp:revision>14</cp:revision>
  <dcterms:created xsi:type="dcterms:W3CDTF">2022-08-09T17:42:00Z</dcterms:created>
  <dcterms:modified xsi:type="dcterms:W3CDTF">2022-08-10T16:15:35Z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7FAE50CB7E184E42A5D66D2CC011B03A</vt:lpwstr>
  </property>
  <property fmtid="{D5CDD505-2E9C-101B-9397-08002B2CF9AE}" pid="3" name="KSOProductBuildVer">
    <vt:lpwstr>1033-11.2.0.10451</vt:lpwstr>
  </property>
</Properties>
</file>