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8288000" cy="10287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206" autoAdjust="0"/>
    <p:restoredTop sz="94660" autoAdjust="0"/>
  </p:normalViewPr>
  <p:slideViewPr>
    <p:cSldViewPr>
      <p:cViewPr>
        <p:scale>
          <a:sx n="50" d="100"/>
          <a:sy n="50" d="100"/>
        </p:scale>
        <p:origin x="-2400" y="-82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‹#›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Droid Sans" charset="0"/>
                <a:ea typeface="Droid Sans" charset="0"/>
                <a:cs typeface="Times New Roman" pitchFamily="18" charset="0"/>
              </a:rPr>
              <a:pPr algn="r"/>
              <a:t>10/25/2024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7999" cy="38576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8393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3300" b="0" i="0" u="none" strike="noStrike" kern="0" cap="none" spc="0" baseline="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1pPr>
    <a:lvl2pPr marL="4572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3300" b="0" i="0" u="none" strike="noStrike" kern="0" cap="none" spc="0" baseline="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2pPr>
    <a:lvl3pPr marL="9144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3300" b="0" i="0" u="none" strike="noStrike" kern="0" cap="none" spc="0" baseline="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3pPr>
    <a:lvl4pPr marL="13716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3300" b="0" i="0" u="none" strike="noStrike" kern="0" cap="none" spc="0" baseline="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4pPr>
    <a:lvl5pPr marL="18288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3300" b="0" i="0" u="none" strike="noStrike" kern="0" cap="none" spc="0" baseline="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5pPr>
    <a:lvl6pPr marL="22860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3300" b="0" i="0" u="none" strike="noStrike" kern="0" cap="none" spc="0" baseline="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6pPr>
    <a:lvl7pPr marL="27432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3300" b="0" i="0" u="none" strike="noStrike" kern="0" cap="none" spc="0" baseline="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7pPr>
    <a:lvl8pPr marL="32004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3300" b="0" i="0" u="none" strike="noStrike" kern="0" cap="none" spc="0" baseline="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8pPr>
    <a:lvl9pPr marL="32004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3300" b="0" i="0" u="none" strike="noStrike" kern="0" cap="none" spc="0" baseline="0">
        <a:solidFill>
          <a:schemeClr val="tx1"/>
        </a:solidFill>
        <a:latin typeface="Droid Sans" charset="0"/>
        <a:ea typeface="Droid Sans" charset="0"/>
        <a:cs typeface="Times New Roman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1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39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7999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9682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10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24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82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11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30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20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12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48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5843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13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64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7999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77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2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50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7999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128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3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59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7999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862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4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72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04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5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76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782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6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79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488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7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05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6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471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8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11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531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9</a:t>
            </a:fld>
            <a:endParaRPr lang="zh-CN" altLang="en-US" sz="1200"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18" name="对象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>
            <a:off x="1828800" y="4886325"/>
            <a:ext cx="14630401" cy="46291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625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371600" y="3195637"/>
            <a:ext cx="15544800" cy="22050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743200" y="5829299"/>
            <a:ext cx="12801600" cy="26288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686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6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曲线"/>
          <p:cNvSpPr>
            <a:spLocks/>
          </p:cNvSpPr>
          <p:nvPr/>
        </p:nvSpPr>
        <p:spPr>
          <a:xfrm>
            <a:off x="0" y="0"/>
            <a:ext cx="18288000" cy="10287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7F7F7"/>
          </a:solidFill>
          <a:ln cap="flat" cmpd="sng">
            <a:noFill/>
            <a:prstDash val="solid"/>
            <a:miter/>
          </a:ln>
        </p:spPr>
      </p:sp>
      <p:sp>
        <p:nvSpPr>
          <p:cNvPr id="15" name="文本框"/>
          <p:cNvSpPr>
            <a:spLocks noGrp="1"/>
          </p:cNvSpPr>
          <p:nvPr>
            <p:ph type="title"/>
          </p:nvPr>
        </p:nvSpPr>
        <p:spPr>
          <a:xfrm>
            <a:off x="4518836" y="3514407"/>
            <a:ext cx="9250328" cy="28568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18550" b="1" i="1">
              <a:solidFill>
                <a:srgbClr val="0E4561"/>
              </a:solidFill>
              <a:latin typeface="Cambria" charset="0"/>
              <a:cs typeface="Cambria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body" idx="1"/>
          </p:nvPr>
        </p:nvSpPr>
        <p:spPr>
          <a:xfrm>
            <a:off x="3090284" y="1921746"/>
            <a:ext cx="12107430" cy="23348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450" b="1" i="0">
              <a:solidFill>
                <a:srgbClr val="0E4561"/>
              </a:solidFill>
              <a:latin typeface="Tahoma" charset="0"/>
              <a:cs typeface="Tahoma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ft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6"/>
          </p:nvPr>
        </p:nvSpPr>
        <p:spPr>
          <a:xfrm>
            <a:off x="914400" y="9566910"/>
            <a:ext cx="420623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7"/>
          </p:nvPr>
        </p:nvSpPr>
        <p:spPr>
          <a:xfrm>
            <a:off x="13167360" y="9566910"/>
            <a:ext cx="420623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‹#›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4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曲线"/>
          <p:cNvSpPr>
            <a:spLocks/>
          </p:cNvSpPr>
          <p:nvPr/>
        </p:nvSpPr>
        <p:spPr>
          <a:xfrm>
            <a:off x="0" y="0"/>
            <a:ext cx="18288000" cy="10287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9F7FF"/>
          </a:solidFill>
          <a:ln cap="flat" cmpd="sng">
            <a:noFill/>
            <a:prstDash val="solid"/>
            <a:miter/>
          </a:ln>
        </p:spPr>
      </p:sp>
      <p:sp>
        <p:nvSpPr>
          <p:cNvPr id="62" name="文本框"/>
          <p:cNvSpPr>
            <a:spLocks noGrp="1"/>
          </p:cNvSpPr>
          <p:nvPr>
            <p:ph type="ft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dt" idx="6"/>
          </p:nvPr>
        </p:nvSpPr>
        <p:spPr>
          <a:xfrm>
            <a:off x="914400" y="9566910"/>
            <a:ext cx="420623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sldNum" idx="7"/>
          </p:nvPr>
        </p:nvSpPr>
        <p:spPr>
          <a:xfrm>
            <a:off x="13167360" y="9566910"/>
            <a:ext cx="420623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‹#›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25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>
            <a:off x="4518836" y="3514407"/>
            <a:ext cx="9250328" cy="28568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18550" b="1" i="1">
              <a:solidFill>
                <a:srgbClr val="0E4561"/>
              </a:solidFill>
              <a:latin typeface="Cambria" charset="0"/>
              <a:cs typeface="Cambria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ft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dt" idx="6"/>
          </p:nvPr>
        </p:nvSpPr>
        <p:spPr>
          <a:xfrm>
            <a:off x="914400" y="9566910"/>
            <a:ext cx="420623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sldNum" idx="7"/>
          </p:nvPr>
        </p:nvSpPr>
        <p:spPr>
          <a:xfrm>
            <a:off x="13167360" y="9566910"/>
            <a:ext cx="420623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‹#›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21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657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17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81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226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20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6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80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2024/10/25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988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0" y="0"/>
            <a:ext cx="18288000" cy="10287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7F7F7"/>
          </a:solidFill>
          <a:ln cap="flat" cmpd="sng">
            <a:noFill/>
            <a:prstDash val="solid"/>
            <a:miter/>
          </a:ln>
        </p:spPr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>
            <a:off x="4518836" y="3514407"/>
            <a:ext cx="9250328" cy="28568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18550" b="1" i="1">
              <a:solidFill>
                <a:srgbClr val="0E4561"/>
              </a:solidFill>
              <a:latin typeface="Cambria" charset="0"/>
              <a:cs typeface="Cambria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>
            <a:off x="3090284" y="1921746"/>
            <a:ext cx="12107430" cy="23348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3450" b="1" i="0">
              <a:solidFill>
                <a:srgbClr val="0E4561"/>
              </a:solidFill>
              <a:latin typeface="Tahoma" charset="0"/>
              <a:cs typeface="Tahoma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6"/>
          </p:nvPr>
        </p:nvSpPr>
        <p:spPr>
          <a:xfrm>
            <a:off x="914400" y="9566910"/>
            <a:ext cx="420623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charset="0"/>
                <a:ea typeface="Droid Sans" charset="0"/>
                <a:cs typeface="Times New Roman" pitchFamily="18" charset="0"/>
              </a:rPr>
              <a:pPr algn="l"/>
              <a:t>10/25/2024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 idx="7"/>
          </p:nvPr>
        </p:nvSpPr>
        <p:spPr>
          <a:xfrm>
            <a:off x="13167360" y="9566910"/>
            <a:ext cx="4206239" cy="514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charset="0"/>
                <a:ea typeface="Droid Sans" charset="0"/>
                <a:cs typeface="Lucida Sans" charset="0"/>
              </a:rPr>
              <a:pPr algn="r"/>
              <a:t>‹#›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55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2202099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iitb.ac.in/~kandarp.solanki/assets/Crypto_Project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2400788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5752192300571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072/11/3/9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曲线"/>
          <p:cNvSpPr>
            <a:spLocks/>
          </p:cNvSpPr>
          <p:nvPr/>
        </p:nvSpPr>
        <p:spPr>
          <a:xfrm>
            <a:off x="9158735" y="990600"/>
            <a:ext cx="8115301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76199" cap="flat" cmpd="sng">
            <a:solidFill>
              <a:srgbClr val="0E4561"/>
            </a:solidFill>
            <a:prstDash val="solid"/>
            <a:round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1028700" y="9817722"/>
            <a:ext cx="8115300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76199" cap="flat" cmpd="sng">
            <a:solidFill>
              <a:srgbClr val="0E4561"/>
            </a:solidFill>
            <a:prstDash val="solid"/>
            <a:round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9554633" y="9574500"/>
            <a:ext cx="406398" cy="4063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43" y="21573"/>
                </a:moveTo>
                <a:lnTo>
                  <a:pt x="9039" y="21445"/>
                </a:lnTo>
                <a:lnTo>
                  <a:pt x="7002" y="20910"/>
                </a:lnTo>
                <a:lnTo>
                  <a:pt x="5109" y="19987"/>
                </a:lnTo>
                <a:lnTo>
                  <a:pt x="3431" y="18713"/>
                </a:lnTo>
                <a:lnTo>
                  <a:pt x="2036" y="17136"/>
                </a:lnTo>
                <a:lnTo>
                  <a:pt x="974" y="15317"/>
                </a:lnTo>
                <a:lnTo>
                  <a:pt x="288" y="13326"/>
                </a:lnTo>
                <a:lnTo>
                  <a:pt x="3" y="11238"/>
                </a:lnTo>
                <a:lnTo>
                  <a:pt x="2" y="10886"/>
                </a:lnTo>
                <a:lnTo>
                  <a:pt x="0" y="10534"/>
                </a:lnTo>
                <a:lnTo>
                  <a:pt x="256" y="8429"/>
                </a:lnTo>
                <a:lnTo>
                  <a:pt x="920" y="6416"/>
                </a:lnTo>
                <a:lnTo>
                  <a:pt x="1966" y="4571"/>
                </a:lnTo>
                <a:lnTo>
                  <a:pt x="3350" y="2966"/>
                </a:lnTo>
                <a:lnTo>
                  <a:pt x="5023" y="1665"/>
                </a:lnTo>
                <a:lnTo>
                  <a:pt x="6918" y="714"/>
                </a:lnTo>
                <a:lnTo>
                  <a:pt x="8962" y="151"/>
                </a:lnTo>
                <a:lnTo>
                  <a:pt x="11075" y="0"/>
                </a:lnTo>
                <a:lnTo>
                  <a:pt x="11429" y="14"/>
                </a:lnTo>
                <a:lnTo>
                  <a:pt x="13523" y="348"/>
                </a:lnTo>
                <a:lnTo>
                  <a:pt x="15510" y="1082"/>
                </a:lnTo>
                <a:lnTo>
                  <a:pt x="17317" y="2194"/>
                </a:lnTo>
                <a:lnTo>
                  <a:pt x="18870" y="3635"/>
                </a:lnTo>
                <a:lnTo>
                  <a:pt x="20112" y="5352"/>
                </a:lnTo>
                <a:lnTo>
                  <a:pt x="20995" y="7280"/>
                </a:lnTo>
                <a:lnTo>
                  <a:pt x="21483" y="9342"/>
                </a:lnTo>
                <a:lnTo>
                  <a:pt x="21575" y="11107"/>
                </a:lnTo>
                <a:lnTo>
                  <a:pt x="21559" y="11460"/>
                </a:lnTo>
                <a:lnTo>
                  <a:pt x="21220" y="13553"/>
                </a:lnTo>
                <a:lnTo>
                  <a:pt x="20478" y="15539"/>
                </a:lnTo>
                <a:lnTo>
                  <a:pt x="19362" y="17342"/>
                </a:lnTo>
                <a:lnTo>
                  <a:pt x="17915" y="18890"/>
                </a:lnTo>
                <a:lnTo>
                  <a:pt x="16195" y="20128"/>
                </a:lnTo>
                <a:lnTo>
                  <a:pt x="14265" y="21005"/>
                </a:lnTo>
                <a:lnTo>
                  <a:pt x="12200" y="21487"/>
                </a:lnTo>
                <a:lnTo>
                  <a:pt x="11496" y="21556"/>
                </a:lnTo>
                <a:lnTo>
                  <a:pt x="11143" y="21573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0191624" y="9578335"/>
            <a:ext cx="406400" cy="4063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501" y="21575"/>
                </a:moveTo>
                <a:lnTo>
                  <a:pt x="8399" y="21311"/>
                </a:lnTo>
                <a:lnTo>
                  <a:pt x="6388" y="20641"/>
                </a:lnTo>
                <a:lnTo>
                  <a:pt x="4545" y="19592"/>
                </a:lnTo>
                <a:lnTo>
                  <a:pt x="2945" y="18201"/>
                </a:lnTo>
                <a:lnTo>
                  <a:pt x="1647" y="16526"/>
                </a:lnTo>
                <a:lnTo>
                  <a:pt x="702" y="14629"/>
                </a:lnTo>
                <a:lnTo>
                  <a:pt x="144" y="12584"/>
                </a:lnTo>
                <a:lnTo>
                  <a:pt x="0" y="10468"/>
                </a:lnTo>
                <a:lnTo>
                  <a:pt x="16" y="10114"/>
                </a:lnTo>
                <a:lnTo>
                  <a:pt x="354" y="8022"/>
                </a:lnTo>
                <a:lnTo>
                  <a:pt x="1097" y="6037"/>
                </a:lnTo>
                <a:lnTo>
                  <a:pt x="2211" y="4234"/>
                </a:lnTo>
                <a:lnTo>
                  <a:pt x="3659" y="2684"/>
                </a:lnTo>
                <a:lnTo>
                  <a:pt x="5379" y="1447"/>
                </a:lnTo>
                <a:lnTo>
                  <a:pt x="7309" y="570"/>
                </a:lnTo>
                <a:lnTo>
                  <a:pt x="9374" y="88"/>
                </a:lnTo>
                <a:lnTo>
                  <a:pt x="11137" y="0"/>
                </a:lnTo>
                <a:lnTo>
                  <a:pt x="11489" y="14"/>
                </a:lnTo>
                <a:lnTo>
                  <a:pt x="13567" y="348"/>
                </a:lnTo>
                <a:lnTo>
                  <a:pt x="15542" y="1080"/>
                </a:lnTo>
                <a:lnTo>
                  <a:pt x="17335" y="2183"/>
                </a:lnTo>
                <a:lnTo>
                  <a:pt x="18879" y="3614"/>
                </a:lnTo>
                <a:lnTo>
                  <a:pt x="20113" y="5320"/>
                </a:lnTo>
                <a:lnTo>
                  <a:pt x="20992" y="7233"/>
                </a:lnTo>
                <a:lnTo>
                  <a:pt x="21479" y="9282"/>
                </a:lnTo>
                <a:lnTo>
                  <a:pt x="21572" y="10683"/>
                </a:lnTo>
                <a:lnTo>
                  <a:pt x="21575" y="11037"/>
                </a:lnTo>
                <a:lnTo>
                  <a:pt x="21319" y="13142"/>
                </a:lnTo>
                <a:lnTo>
                  <a:pt x="20655" y="15155"/>
                </a:lnTo>
                <a:lnTo>
                  <a:pt x="19611" y="16999"/>
                </a:lnTo>
                <a:lnTo>
                  <a:pt x="18226" y="18606"/>
                </a:lnTo>
                <a:lnTo>
                  <a:pt x="16555" y="19908"/>
                </a:lnTo>
                <a:lnTo>
                  <a:pt x="14660" y="20861"/>
                </a:lnTo>
                <a:lnTo>
                  <a:pt x="12617" y="21424"/>
                </a:lnTo>
                <a:lnTo>
                  <a:pt x="11209" y="21572"/>
                </a:lnTo>
                <a:lnTo>
                  <a:pt x="10501" y="21575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10829217" y="9578335"/>
            <a:ext cx="406400" cy="4063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501" y="21575"/>
                </a:moveTo>
                <a:lnTo>
                  <a:pt x="8399" y="21311"/>
                </a:lnTo>
                <a:lnTo>
                  <a:pt x="6388" y="20641"/>
                </a:lnTo>
                <a:lnTo>
                  <a:pt x="4545" y="19592"/>
                </a:lnTo>
                <a:lnTo>
                  <a:pt x="2945" y="18201"/>
                </a:lnTo>
                <a:lnTo>
                  <a:pt x="1647" y="16526"/>
                </a:lnTo>
                <a:lnTo>
                  <a:pt x="702" y="14629"/>
                </a:lnTo>
                <a:lnTo>
                  <a:pt x="144" y="12584"/>
                </a:lnTo>
                <a:lnTo>
                  <a:pt x="0" y="10468"/>
                </a:lnTo>
                <a:lnTo>
                  <a:pt x="16" y="10114"/>
                </a:lnTo>
                <a:lnTo>
                  <a:pt x="354" y="8022"/>
                </a:lnTo>
                <a:lnTo>
                  <a:pt x="1097" y="6037"/>
                </a:lnTo>
                <a:lnTo>
                  <a:pt x="2211" y="4234"/>
                </a:lnTo>
                <a:lnTo>
                  <a:pt x="3659" y="2684"/>
                </a:lnTo>
                <a:lnTo>
                  <a:pt x="5379" y="1447"/>
                </a:lnTo>
                <a:lnTo>
                  <a:pt x="7309" y="570"/>
                </a:lnTo>
                <a:lnTo>
                  <a:pt x="9374" y="88"/>
                </a:lnTo>
                <a:lnTo>
                  <a:pt x="11137" y="0"/>
                </a:lnTo>
                <a:lnTo>
                  <a:pt x="11489" y="14"/>
                </a:lnTo>
                <a:lnTo>
                  <a:pt x="13567" y="348"/>
                </a:lnTo>
                <a:lnTo>
                  <a:pt x="15542" y="1080"/>
                </a:lnTo>
                <a:lnTo>
                  <a:pt x="17335" y="2183"/>
                </a:lnTo>
                <a:lnTo>
                  <a:pt x="18879" y="3614"/>
                </a:lnTo>
                <a:lnTo>
                  <a:pt x="20113" y="5320"/>
                </a:lnTo>
                <a:lnTo>
                  <a:pt x="20992" y="7233"/>
                </a:lnTo>
                <a:lnTo>
                  <a:pt x="21479" y="9282"/>
                </a:lnTo>
                <a:lnTo>
                  <a:pt x="21572" y="10683"/>
                </a:lnTo>
                <a:lnTo>
                  <a:pt x="21575" y="11037"/>
                </a:lnTo>
                <a:lnTo>
                  <a:pt x="21319" y="13142"/>
                </a:lnTo>
                <a:lnTo>
                  <a:pt x="20655" y="15155"/>
                </a:lnTo>
                <a:lnTo>
                  <a:pt x="19611" y="16999"/>
                </a:lnTo>
                <a:lnTo>
                  <a:pt x="18226" y="18606"/>
                </a:lnTo>
                <a:lnTo>
                  <a:pt x="16555" y="19908"/>
                </a:lnTo>
                <a:lnTo>
                  <a:pt x="14660" y="20861"/>
                </a:lnTo>
                <a:lnTo>
                  <a:pt x="12617" y="21424"/>
                </a:lnTo>
                <a:lnTo>
                  <a:pt x="11209" y="21572"/>
                </a:lnTo>
                <a:lnTo>
                  <a:pt x="10501" y="21575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11466564" y="9578337"/>
            <a:ext cx="406400" cy="406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501" y="21575"/>
                </a:moveTo>
                <a:lnTo>
                  <a:pt x="8399" y="21311"/>
                </a:lnTo>
                <a:lnTo>
                  <a:pt x="6388" y="20641"/>
                </a:lnTo>
                <a:lnTo>
                  <a:pt x="4545" y="19592"/>
                </a:lnTo>
                <a:lnTo>
                  <a:pt x="2945" y="18201"/>
                </a:lnTo>
                <a:lnTo>
                  <a:pt x="1647" y="16526"/>
                </a:lnTo>
                <a:lnTo>
                  <a:pt x="702" y="14628"/>
                </a:lnTo>
                <a:lnTo>
                  <a:pt x="144" y="12583"/>
                </a:lnTo>
                <a:lnTo>
                  <a:pt x="0" y="10467"/>
                </a:lnTo>
                <a:lnTo>
                  <a:pt x="16" y="10115"/>
                </a:lnTo>
                <a:lnTo>
                  <a:pt x="354" y="8022"/>
                </a:lnTo>
                <a:lnTo>
                  <a:pt x="1097" y="6036"/>
                </a:lnTo>
                <a:lnTo>
                  <a:pt x="2211" y="4233"/>
                </a:lnTo>
                <a:lnTo>
                  <a:pt x="3659" y="2684"/>
                </a:lnTo>
                <a:lnTo>
                  <a:pt x="5379" y="1447"/>
                </a:lnTo>
                <a:lnTo>
                  <a:pt x="7309" y="569"/>
                </a:lnTo>
                <a:lnTo>
                  <a:pt x="9374" y="88"/>
                </a:lnTo>
                <a:lnTo>
                  <a:pt x="11137" y="0"/>
                </a:lnTo>
                <a:lnTo>
                  <a:pt x="11489" y="14"/>
                </a:lnTo>
                <a:lnTo>
                  <a:pt x="13566" y="348"/>
                </a:lnTo>
                <a:lnTo>
                  <a:pt x="15540" y="1081"/>
                </a:lnTo>
                <a:lnTo>
                  <a:pt x="17334" y="2184"/>
                </a:lnTo>
                <a:lnTo>
                  <a:pt x="18878" y="3615"/>
                </a:lnTo>
                <a:lnTo>
                  <a:pt x="20112" y="5321"/>
                </a:lnTo>
                <a:lnTo>
                  <a:pt x="20990" y="7233"/>
                </a:lnTo>
                <a:lnTo>
                  <a:pt x="21479" y="9281"/>
                </a:lnTo>
                <a:lnTo>
                  <a:pt x="21572" y="10683"/>
                </a:lnTo>
                <a:lnTo>
                  <a:pt x="21575" y="11038"/>
                </a:lnTo>
                <a:lnTo>
                  <a:pt x="21319" y="13141"/>
                </a:lnTo>
                <a:lnTo>
                  <a:pt x="20655" y="15154"/>
                </a:lnTo>
                <a:lnTo>
                  <a:pt x="19611" y="17000"/>
                </a:lnTo>
                <a:lnTo>
                  <a:pt x="18226" y="18605"/>
                </a:lnTo>
                <a:lnTo>
                  <a:pt x="16555" y="19908"/>
                </a:lnTo>
                <a:lnTo>
                  <a:pt x="14660" y="20859"/>
                </a:lnTo>
                <a:lnTo>
                  <a:pt x="12617" y="21423"/>
                </a:lnTo>
                <a:lnTo>
                  <a:pt x="11209" y="21570"/>
                </a:lnTo>
                <a:lnTo>
                  <a:pt x="10501" y="21575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12103830" y="9578335"/>
            <a:ext cx="406400" cy="4063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501" y="21575"/>
                </a:moveTo>
                <a:lnTo>
                  <a:pt x="8399" y="21311"/>
                </a:lnTo>
                <a:lnTo>
                  <a:pt x="6388" y="20641"/>
                </a:lnTo>
                <a:lnTo>
                  <a:pt x="4545" y="19592"/>
                </a:lnTo>
                <a:lnTo>
                  <a:pt x="2945" y="18203"/>
                </a:lnTo>
                <a:lnTo>
                  <a:pt x="1647" y="16526"/>
                </a:lnTo>
                <a:lnTo>
                  <a:pt x="702" y="14629"/>
                </a:lnTo>
                <a:lnTo>
                  <a:pt x="144" y="12582"/>
                </a:lnTo>
                <a:lnTo>
                  <a:pt x="0" y="10468"/>
                </a:lnTo>
                <a:lnTo>
                  <a:pt x="16" y="10114"/>
                </a:lnTo>
                <a:lnTo>
                  <a:pt x="354" y="8022"/>
                </a:lnTo>
                <a:lnTo>
                  <a:pt x="1097" y="6037"/>
                </a:lnTo>
                <a:lnTo>
                  <a:pt x="2211" y="4234"/>
                </a:lnTo>
                <a:lnTo>
                  <a:pt x="3659" y="2684"/>
                </a:lnTo>
                <a:lnTo>
                  <a:pt x="5379" y="1447"/>
                </a:lnTo>
                <a:lnTo>
                  <a:pt x="7309" y="570"/>
                </a:lnTo>
                <a:lnTo>
                  <a:pt x="9374" y="88"/>
                </a:lnTo>
                <a:lnTo>
                  <a:pt x="11137" y="0"/>
                </a:lnTo>
                <a:lnTo>
                  <a:pt x="11489" y="14"/>
                </a:lnTo>
                <a:lnTo>
                  <a:pt x="13567" y="348"/>
                </a:lnTo>
                <a:lnTo>
                  <a:pt x="15542" y="1080"/>
                </a:lnTo>
                <a:lnTo>
                  <a:pt x="17335" y="2183"/>
                </a:lnTo>
                <a:lnTo>
                  <a:pt x="18879" y="3614"/>
                </a:lnTo>
                <a:lnTo>
                  <a:pt x="20113" y="5320"/>
                </a:lnTo>
                <a:lnTo>
                  <a:pt x="20992" y="7233"/>
                </a:lnTo>
                <a:lnTo>
                  <a:pt x="21479" y="9282"/>
                </a:lnTo>
                <a:lnTo>
                  <a:pt x="21572" y="10683"/>
                </a:lnTo>
                <a:lnTo>
                  <a:pt x="21575" y="11037"/>
                </a:lnTo>
                <a:lnTo>
                  <a:pt x="21319" y="13142"/>
                </a:lnTo>
                <a:lnTo>
                  <a:pt x="20655" y="15155"/>
                </a:lnTo>
                <a:lnTo>
                  <a:pt x="19611" y="16999"/>
                </a:lnTo>
                <a:lnTo>
                  <a:pt x="18226" y="18606"/>
                </a:lnTo>
                <a:lnTo>
                  <a:pt x="16555" y="19908"/>
                </a:lnTo>
                <a:lnTo>
                  <a:pt x="14660" y="20861"/>
                </a:lnTo>
                <a:lnTo>
                  <a:pt x="12617" y="21424"/>
                </a:lnTo>
                <a:lnTo>
                  <a:pt x="11209" y="21572"/>
                </a:lnTo>
                <a:lnTo>
                  <a:pt x="10501" y="21575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5653614" y="823578"/>
            <a:ext cx="406399" cy="4063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43" y="21573"/>
                </a:moveTo>
                <a:lnTo>
                  <a:pt x="9038" y="21445"/>
                </a:lnTo>
                <a:lnTo>
                  <a:pt x="7002" y="20909"/>
                </a:lnTo>
                <a:lnTo>
                  <a:pt x="5108" y="19986"/>
                </a:lnTo>
                <a:lnTo>
                  <a:pt x="3432" y="18712"/>
                </a:lnTo>
                <a:lnTo>
                  <a:pt x="2036" y="17136"/>
                </a:lnTo>
                <a:lnTo>
                  <a:pt x="975" y="15316"/>
                </a:lnTo>
                <a:lnTo>
                  <a:pt x="288" y="13326"/>
                </a:lnTo>
                <a:lnTo>
                  <a:pt x="4" y="11239"/>
                </a:lnTo>
                <a:lnTo>
                  <a:pt x="2" y="10886"/>
                </a:lnTo>
                <a:lnTo>
                  <a:pt x="0" y="10533"/>
                </a:lnTo>
                <a:lnTo>
                  <a:pt x="257" y="8430"/>
                </a:lnTo>
                <a:lnTo>
                  <a:pt x="920" y="6416"/>
                </a:lnTo>
                <a:lnTo>
                  <a:pt x="1966" y="4572"/>
                </a:lnTo>
                <a:lnTo>
                  <a:pt x="3351" y="2967"/>
                </a:lnTo>
                <a:lnTo>
                  <a:pt x="5023" y="1664"/>
                </a:lnTo>
                <a:lnTo>
                  <a:pt x="6917" y="713"/>
                </a:lnTo>
                <a:lnTo>
                  <a:pt x="8961" y="150"/>
                </a:lnTo>
                <a:lnTo>
                  <a:pt x="11076" y="0"/>
                </a:lnTo>
                <a:lnTo>
                  <a:pt x="11429" y="15"/>
                </a:lnTo>
                <a:lnTo>
                  <a:pt x="13523" y="348"/>
                </a:lnTo>
                <a:lnTo>
                  <a:pt x="15511" y="1082"/>
                </a:lnTo>
                <a:lnTo>
                  <a:pt x="17315" y="2194"/>
                </a:lnTo>
                <a:lnTo>
                  <a:pt x="18869" y="3634"/>
                </a:lnTo>
                <a:lnTo>
                  <a:pt x="20113" y="5352"/>
                </a:lnTo>
                <a:lnTo>
                  <a:pt x="20995" y="7279"/>
                </a:lnTo>
                <a:lnTo>
                  <a:pt x="21484" y="9343"/>
                </a:lnTo>
                <a:lnTo>
                  <a:pt x="21575" y="11107"/>
                </a:lnTo>
                <a:lnTo>
                  <a:pt x="21560" y="11460"/>
                </a:lnTo>
                <a:lnTo>
                  <a:pt x="21220" y="13554"/>
                </a:lnTo>
                <a:lnTo>
                  <a:pt x="20478" y="15540"/>
                </a:lnTo>
                <a:lnTo>
                  <a:pt x="19363" y="17342"/>
                </a:lnTo>
                <a:lnTo>
                  <a:pt x="17916" y="18890"/>
                </a:lnTo>
                <a:lnTo>
                  <a:pt x="16194" y="20128"/>
                </a:lnTo>
                <a:lnTo>
                  <a:pt x="14265" y="21005"/>
                </a:lnTo>
                <a:lnTo>
                  <a:pt x="12201" y="21486"/>
                </a:lnTo>
                <a:lnTo>
                  <a:pt x="11495" y="21557"/>
                </a:lnTo>
                <a:lnTo>
                  <a:pt x="11143" y="21573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6290605" y="827411"/>
            <a:ext cx="406399" cy="40639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501" y="21576"/>
                </a:moveTo>
                <a:lnTo>
                  <a:pt x="8398" y="21312"/>
                </a:lnTo>
                <a:lnTo>
                  <a:pt x="6387" y="20641"/>
                </a:lnTo>
                <a:lnTo>
                  <a:pt x="4545" y="19592"/>
                </a:lnTo>
                <a:lnTo>
                  <a:pt x="2945" y="18201"/>
                </a:lnTo>
                <a:lnTo>
                  <a:pt x="1646" y="16527"/>
                </a:lnTo>
                <a:lnTo>
                  <a:pt x="702" y="14628"/>
                </a:lnTo>
                <a:lnTo>
                  <a:pt x="145" y="12583"/>
                </a:lnTo>
                <a:lnTo>
                  <a:pt x="0" y="10469"/>
                </a:lnTo>
                <a:lnTo>
                  <a:pt x="16" y="10115"/>
                </a:lnTo>
                <a:lnTo>
                  <a:pt x="354" y="8022"/>
                </a:lnTo>
                <a:lnTo>
                  <a:pt x="1097" y="6037"/>
                </a:lnTo>
                <a:lnTo>
                  <a:pt x="2212" y="4234"/>
                </a:lnTo>
                <a:lnTo>
                  <a:pt x="3658" y="2683"/>
                </a:lnTo>
                <a:lnTo>
                  <a:pt x="5380" y="1446"/>
                </a:lnTo>
                <a:lnTo>
                  <a:pt x="7311" y="570"/>
                </a:lnTo>
                <a:lnTo>
                  <a:pt x="9375" y="87"/>
                </a:lnTo>
                <a:lnTo>
                  <a:pt x="11138" y="0"/>
                </a:lnTo>
                <a:lnTo>
                  <a:pt x="11489" y="15"/>
                </a:lnTo>
                <a:lnTo>
                  <a:pt x="13568" y="347"/>
                </a:lnTo>
                <a:lnTo>
                  <a:pt x="15541" y="1080"/>
                </a:lnTo>
                <a:lnTo>
                  <a:pt x="17334" y="2183"/>
                </a:lnTo>
                <a:lnTo>
                  <a:pt x="18879" y="3614"/>
                </a:lnTo>
                <a:lnTo>
                  <a:pt x="20113" y="5320"/>
                </a:lnTo>
                <a:lnTo>
                  <a:pt x="20992" y="7233"/>
                </a:lnTo>
                <a:lnTo>
                  <a:pt x="21479" y="9281"/>
                </a:lnTo>
                <a:lnTo>
                  <a:pt x="21572" y="10684"/>
                </a:lnTo>
                <a:lnTo>
                  <a:pt x="21575" y="11038"/>
                </a:lnTo>
                <a:lnTo>
                  <a:pt x="21319" y="13141"/>
                </a:lnTo>
                <a:lnTo>
                  <a:pt x="20656" y="15155"/>
                </a:lnTo>
                <a:lnTo>
                  <a:pt x="19611" y="17000"/>
                </a:lnTo>
                <a:lnTo>
                  <a:pt x="18227" y="18606"/>
                </a:lnTo>
                <a:lnTo>
                  <a:pt x="16554" y="19908"/>
                </a:lnTo>
                <a:lnTo>
                  <a:pt x="14661" y="20860"/>
                </a:lnTo>
                <a:lnTo>
                  <a:pt x="12616" y="21424"/>
                </a:lnTo>
                <a:lnTo>
                  <a:pt x="11209" y="21571"/>
                </a:lnTo>
                <a:lnTo>
                  <a:pt x="10501" y="21576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6928198" y="827411"/>
            <a:ext cx="406399" cy="40639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501" y="21576"/>
                </a:moveTo>
                <a:lnTo>
                  <a:pt x="8398" y="21312"/>
                </a:lnTo>
                <a:lnTo>
                  <a:pt x="6387" y="20641"/>
                </a:lnTo>
                <a:lnTo>
                  <a:pt x="4545" y="19592"/>
                </a:lnTo>
                <a:lnTo>
                  <a:pt x="2945" y="18201"/>
                </a:lnTo>
                <a:lnTo>
                  <a:pt x="1646" y="16527"/>
                </a:lnTo>
                <a:lnTo>
                  <a:pt x="702" y="14628"/>
                </a:lnTo>
                <a:lnTo>
                  <a:pt x="145" y="12583"/>
                </a:lnTo>
                <a:lnTo>
                  <a:pt x="0" y="10469"/>
                </a:lnTo>
                <a:lnTo>
                  <a:pt x="16" y="10115"/>
                </a:lnTo>
                <a:lnTo>
                  <a:pt x="354" y="8022"/>
                </a:lnTo>
                <a:lnTo>
                  <a:pt x="1097" y="6037"/>
                </a:lnTo>
                <a:lnTo>
                  <a:pt x="2212" y="4234"/>
                </a:lnTo>
                <a:lnTo>
                  <a:pt x="3658" y="2683"/>
                </a:lnTo>
                <a:lnTo>
                  <a:pt x="5380" y="1446"/>
                </a:lnTo>
                <a:lnTo>
                  <a:pt x="7311" y="570"/>
                </a:lnTo>
                <a:lnTo>
                  <a:pt x="9375" y="87"/>
                </a:lnTo>
                <a:lnTo>
                  <a:pt x="11138" y="0"/>
                </a:lnTo>
                <a:lnTo>
                  <a:pt x="11489" y="15"/>
                </a:lnTo>
                <a:lnTo>
                  <a:pt x="13568" y="347"/>
                </a:lnTo>
                <a:lnTo>
                  <a:pt x="15541" y="1080"/>
                </a:lnTo>
                <a:lnTo>
                  <a:pt x="17334" y="2183"/>
                </a:lnTo>
                <a:lnTo>
                  <a:pt x="18879" y="3614"/>
                </a:lnTo>
                <a:lnTo>
                  <a:pt x="20113" y="5320"/>
                </a:lnTo>
                <a:lnTo>
                  <a:pt x="20992" y="7233"/>
                </a:lnTo>
                <a:lnTo>
                  <a:pt x="21479" y="9281"/>
                </a:lnTo>
                <a:lnTo>
                  <a:pt x="21572" y="10684"/>
                </a:lnTo>
                <a:lnTo>
                  <a:pt x="21575" y="11038"/>
                </a:lnTo>
                <a:lnTo>
                  <a:pt x="21319" y="13141"/>
                </a:lnTo>
                <a:lnTo>
                  <a:pt x="20656" y="15155"/>
                </a:lnTo>
                <a:lnTo>
                  <a:pt x="19611" y="17000"/>
                </a:lnTo>
                <a:lnTo>
                  <a:pt x="18227" y="18606"/>
                </a:lnTo>
                <a:lnTo>
                  <a:pt x="16554" y="19908"/>
                </a:lnTo>
                <a:lnTo>
                  <a:pt x="14661" y="20860"/>
                </a:lnTo>
                <a:lnTo>
                  <a:pt x="12616" y="21424"/>
                </a:lnTo>
                <a:lnTo>
                  <a:pt x="11209" y="21571"/>
                </a:lnTo>
                <a:lnTo>
                  <a:pt x="10501" y="21576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7565545" y="827414"/>
            <a:ext cx="406399" cy="40639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501" y="21575"/>
                </a:moveTo>
                <a:lnTo>
                  <a:pt x="8398" y="21312"/>
                </a:lnTo>
                <a:lnTo>
                  <a:pt x="6387" y="20642"/>
                </a:lnTo>
                <a:lnTo>
                  <a:pt x="4545" y="19591"/>
                </a:lnTo>
                <a:lnTo>
                  <a:pt x="2945" y="18201"/>
                </a:lnTo>
                <a:lnTo>
                  <a:pt x="1646" y="16526"/>
                </a:lnTo>
                <a:lnTo>
                  <a:pt x="702" y="14629"/>
                </a:lnTo>
                <a:lnTo>
                  <a:pt x="145" y="12583"/>
                </a:lnTo>
                <a:lnTo>
                  <a:pt x="0" y="10468"/>
                </a:lnTo>
                <a:lnTo>
                  <a:pt x="16" y="10114"/>
                </a:lnTo>
                <a:lnTo>
                  <a:pt x="354" y="8023"/>
                </a:lnTo>
                <a:lnTo>
                  <a:pt x="1097" y="6036"/>
                </a:lnTo>
                <a:lnTo>
                  <a:pt x="2212" y="4233"/>
                </a:lnTo>
                <a:lnTo>
                  <a:pt x="3658" y="2683"/>
                </a:lnTo>
                <a:lnTo>
                  <a:pt x="5380" y="1447"/>
                </a:lnTo>
                <a:lnTo>
                  <a:pt x="7311" y="570"/>
                </a:lnTo>
                <a:lnTo>
                  <a:pt x="9375" y="87"/>
                </a:lnTo>
                <a:lnTo>
                  <a:pt x="11138" y="0"/>
                </a:lnTo>
                <a:lnTo>
                  <a:pt x="11489" y="15"/>
                </a:lnTo>
                <a:lnTo>
                  <a:pt x="13567" y="349"/>
                </a:lnTo>
                <a:lnTo>
                  <a:pt x="15541" y="1081"/>
                </a:lnTo>
                <a:lnTo>
                  <a:pt x="17333" y="2183"/>
                </a:lnTo>
                <a:lnTo>
                  <a:pt x="18877" y="3615"/>
                </a:lnTo>
                <a:lnTo>
                  <a:pt x="20111" y="5320"/>
                </a:lnTo>
                <a:lnTo>
                  <a:pt x="20991" y="7234"/>
                </a:lnTo>
                <a:lnTo>
                  <a:pt x="21479" y="9282"/>
                </a:lnTo>
                <a:lnTo>
                  <a:pt x="21572" y="10684"/>
                </a:lnTo>
                <a:lnTo>
                  <a:pt x="21575" y="11038"/>
                </a:lnTo>
                <a:lnTo>
                  <a:pt x="21319" y="13141"/>
                </a:lnTo>
                <a:lnTo>
                  <a:pt x="20656" y="15154"/>
                </a:lnTo>
                <a:lnTo>
                  <a:pt x="19611" y="16999"/>
                </a:lnTo>
                <a:lnTo>
                  <a:pt x="18227" y="18604"/>
                </a:lnTo>
                <a:lnTo>
                  <a:pt x="16554" y="19909"/>
                </a:lnTo>
                <a:lnTo>
                  <a:pt x="14661" y="20859"/>
                </a:lnTo>
                <a:lnTo>
                  <a:pt x="12616" y="21422"/>
                </a:lnTo>
                <a:lnTo>
                  <a:pt x="11209" y="21571"/>
                </a:lnTo>
                <a:lnTo>
                  <a:pt x="10501" y="21575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8202812" y="827411"/>
            <a:ext cx="406399" cy="40639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502" y="21576"/>
                </a:moveTo>
                <a:lnTo>
                  <a:pt x="8398" y="21312"/>
                </a:lnTo>
                <a:lnTo>
                  <a:pt x="6387" y="20641"/>
                </a:lnTo>
                <a:lnTo>
                  <a:pt x="4545" y="19592"/>
                </a:lnTo>
                <a:lnTo>
                  <a:pt x="2945" y="18201"/>
                </a:lnTo>
                <a:lnTo>
                  <a:pt x="1646" y="16527"/>
                </a:lnTo>
                <a:lnTo>
                  <a:pt x="702" y="14628"/>
                </a:lnTo>
                <a:lnTo>
                  <a:pt x="145" y="12583"/>
                </a:lnTo>
                <a:lnTo>
                  <a:pt x="0" y="10469"/>
                </a:lnTo>
                <a:lnTo>
                  <a:pt x="16" y="10115"/>
                </a:lnTo>
                <a:lnTo>
                  <a:pt x="354" y="8022"/>
                </a:lnTo>
                <a:lnTo>
                  <a:pt x="1097" y="6037"/>
                </a:lnTo>
                <a:lnTo>
                  <a:pt x="2212" y="4234"/>
                </a:lnTo>
                <a:lnTo>
                  <a:pt x="3658" y="2683"/>
                </a:lnTo>
                <a:lnTo>
                  <a:pt x="5380" y="1446"/>
                </a:lnTo>
                <a:lnTo>
                  <a:pt x="7311" y="570"/>
                </a:lnTo>
                <a:lnTo>
                  <a:pt x="9375" y="87"/>
                </a:lnTo>
                <a:lnTo>
                  <a:pt x="11138" y="0"/>
                </a:lnTo>
                <a:lnTo>
                  <a:pt x="11489" y="15"/>
                </a:lnTo>
                <a:lnTo>
                  <a:pt x="13568" y="347"/>
                </a:lnTo>
                <a:lnTo>
                  <a:pt x="15541" y="1080"/>
                </a:lnTo>
                <a:lnTo>
                  <a:pt x="17334" y="2183"/>
                </a:lnTo>
                <a:lnTo>
                  <a:pt x="18879" y="3614"/>
                </a:lnTo>
                <a:lnTo>
                  <a:pt x="20113" y="5320"/>
                </a:lnTo>
                <a:lnTo>
                  <a:pt x="20992" y="7233"/>
                </a:lnTo>
                <a:lnTo>
                  <a:pt x="21479" y="9281"/>
                </a:lnTo>
                <a:lnTo>
                  <a:pt x="21572" y="10684"/>
                </a:lnTo>
                <a:lnTo>
                  <a:pt x="21575" y="11038"/>
                </a:lnTo>
                <a:lnTo>
                  <a:pt x="21319" y="13141"/>
                </a:lnTo>
                <a:lnTo>
                  <a:pt x="20656" y="15155"/>
                </a:lnTo>
                <a:lnTo>
                  <a:pt x="19611" y="17000"/>
                </a:lnTo>
                <a:lnTo>
                  <a:pt x="18227" y="18606"/>
                </a:lnTo>
                <a:lnTo>
                  <a:pt x="16554" y="19908"/>
                </a:lnTo>
                <a:lnTo>
                  <a:pt x="14660" y="20860"/>
                </a:lnTo>
                <a:lnTo>
                  <a:pt x="12616" y="21424"/>
                </a:lnTo>
                <a:lnTo>
                  <a:pt x="11210" y="21571"/>
                </a:lnTo>
                <a:lnTo>
                  <a:pt x="10502" y="21576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grpSp>
        <p:nvGrpSpPr>
          <p:cNvPr id="34" name="组合"/>
          <p:cNvGrpSpPr>
            <a:grpSpLocks/>
          </p:cNvGrpSpPr>
          <p:nvPr/>
        </p:nvGrpSpPr>
        <p:grpSpPr>
          <a:xfrm>
            <a:off x="15909202" y="1564878"/>
            <a:ext cx="1864993" cy="1865630"/>
            <a:chOff x="15909202" y="1564878"/>
            <a:chExt cx="1864993" cy="1865630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>
              <a:off x="15909202" y="1564878"/>
              <a:ext cx="1864993" cy="18656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86" y="21593"/>
                  </a:moveTo>
                  <a:lnTo>
                    <a:pt x="10349" y="21583"/>
                  </a:lnTo>
                  <a:lnTo>
                    <a:pt x="9810" y="21546"/>
                  </a:lnTo>
                  <a:lnTo>
                    <a:pt x="9269" y="21482"/>
                  </a:lnTo>
                  <a:lnTo>
                    <a:pt x="8728" y="21390"/>
                  </a:lnTo>
                  <a:lnTo>
                    <a:pt x="8185" y="21270"/>
                  </a:lnTo>
                  <a:lnTo>
                    <a:pt x="7648" y="21121"/>
                  </a:lnTo>
                  <a:lnTo>
                    <a:pt x="7128" y="20949"/>
                  </a:lnTo>
                  <a:lnTo>
                    <a:pt x="6619" y="20750"/>
                  </a:lnTo>
                  <a:lnTo>
                    <a:pt x="6126" y="20530"/>
                  </a:lnTo>
                  <a:lnTo>
                    <a:pt x="5649" y="20287"/>
                  </a:lnTo>
                  <a:lnTo>
                    <a:pt x="5187" y="20021"/>
                  </a:lnTo>
                  <a:lnTo>
                    <a:pt x="4741" y="19736"/>
                  </a:lnTo>
                  <a:lnTo>
                    <a:pt x="4312" y="19430"/>
                  </a:lnTo>
                  <a:lnTo>
                    <a:pt x="3902" y="19105"/>
                  </a:lnTo>
                  <a:lnTo>
                    <a:pt x="3507" y="18761"/>
                  </a:lnTo>
                  <a:lnTo>
                    <a:pt x="3131" y="18399"/>
                  </a:lnTo>
                  <a:lnTo>
                    <a:pt x="2775" y="18021"/>
                  </a:lnTo>
                  <a:lnTo>
                    <a:pt x="2437" y="17627"/>
                  </a:lnTo>
                  <a:lnTo>
                    <a:pt x="2118" y="17216"/>
                  </a:lnTo>
                  <a:lnTo>
                    <a:pt x="1820" y="16793"/>
                  </a:lnTo>
                  <a:lnTo>
                    <a:pt x="1544" y="16356"/>
                  </a:lnTo>
                  <a:lnTo>
                    <a:pt x="1287" y="15905"/>
                  </a:lnTo>
                  <a:lnTo>
                    <a:pt x="1052" y="15442"/>
                  </a:lnTo>
                  <a:lnTo>
                    <a:pt x="841" y="14970"/>
                  </a:lnTo>
                  <a:lnTo>
                    <a:pt x="650" y="14487"/>
                  </a:lnTo>
                  <a:lnTo>
                    <a:pt x="484" y="13993"/>
                  </a:lnTo>
                  <a:lnTo>
                    <a:pt x="342" y="13491"/>
                  </a:lnTo>
                  <a:lnTo>
                    <a:pt x="223" y="12982"/>
                  </a:lnTo>
                  <a:lnTo>
                    <a:pt x="128" y="12467"/>
                  </a:lnTo>
                  <a:lnTo>
                    <a:pt x="60" y="11945"/>
                  </a:lnTo>
                  <a:lnTo>
                    <a:pt x="17" y="11416"/>
                  </a:lnTo>
                  <a:lnTo>
                    <a:pt x="0" y="10884"/>
                  </a:lnTo>
                  <a:lnTo>
                    <a:pt x="8" y="10348"/>
                  </a:lnTo>
                  <a:lnTo>
                    <a:pt x="44" y="9810"/>
                  </a:lnTo>
                  <a:lnTo>
                    <a:pt x="110" y="9270"/>
                  </a:lnTo>
                  <a:lnTo>
                    <a:pt x="201" y="8728"/>
                  </a:lnTo>
                  <a:lnTo>
                    <a:pt x="323" y="8184"/>
                  </a:lnTo>
                  <a:lnTo>
                    <a:pt x="470" y="7650"/>
                  </a:lnTo>
                  <a:lnTo>
                    <a:pt x="643" y="7128"/>
                  </a:lnTo>
                  <a:lnTo>
                    <a:pt x="841" y="6620"/>
                  </a:lnTo>
                  <a:lnTo>
                    <a:pt x="1062" y="6126"/>
                  </a:lnTo>
                  <a:lnTo>
                    <a:pt x="1305" y="5649"/>
                  </a:lnTo>
                  <a:lnTo>
                    <a:pt x="1569" y="5187"/>
                  </a:lnTo>
                  <a:lnTo>
                    <a:pt x="1855" y="4741"/>
                  </a:lnTo>
                  <a:lnTo>
                    <a:pt x="2161" y="4314"/>
                  </a:lnTo>
                  <a:lnTo>
                    <a:pt x="2488" y="3902"/>
                  </a:lnTo>
                  <a:lnTo>
                    <a:pt x="2831" y="3508"/>
                  </a:lnTo>
                  <a:lnTo>
                    <a:pt x="3192" y="3132"/>
                  </a:lnTo>
                  <a:lnTo>
                    <a:pt x="3572" y="2774"/>
                  </a:lnTo>
                  <a:lnTo>
                    <a:pt x="3966" y="2437"/>
                  </a:lnTo>
                  <a:lnTo>
                    <a:pt x="4376" y="2119"/>
                  </a:lnTo>
                  <a:lnTo>
                    <a:pt x="4799" y="1821"/>
                  </a:lnTo>
                  <a:lnTo>
                    <a:pt x="5237" y="1544"/>
                  </a:lnTo>
                  <a:lnTo>
                    <a:pt x="5687" y="1288"/>
                  </a:lnTo>
                  <a:lnTo>
                    <a:pt x="6149" y="1052"/>
                  </a:lnTo>
                  <a:lnTo>
                    <a:pt x="6622" y="840"/>
                  </a:lnTo>
                  <a:lnTo>
                    <a:pt x="7106" y="650"/>
                  </a:lnTo>
                  <a:lnTo>
                    <a:pt x="7600" y="484"/>
                  </a:lnTo>
                  <a:lnTo>
                    <a:pt x="8101" y="342"/>
                  </a:lnTo>
                  <a:lnTo>
                    <a:pt x="8611" y="222"/>
                  </a:lnTo>
                  <a:lnTo>
                    <a:pt x="9126" y="129"/>
                  </a:lnTo>
                  <a:lnTo>
                    <a:pt x="9649" y="60"/>
                  </a:lnTo>
                  <a:lnTo>
                    <a:pt x="10177" y="17"/>
                  </a:lnTo>
                  <a:lnTo>
                    <a:pt x="10709" y="0"/>
                  </a:lnTo>
                  <a:lnTo>
                    <a:pt x="11246" y="9"/>
                  </a:lnTo>
                  <a:lnTo>
                    <a:pt x="11784" y="45"/>
                  </a:lnTo>
                  <a:lnTo>
                    <a:pt x="12325" y="109"/>
                  </a:lnTo>
                  <a:lnTo>
                    <a:pt x="12866" y="201"/>
                  </a:lnTo>
                  <a:lnTo>
                    <a:pt x="13409" y="321"/>
                  </a:lnTo>
                  <a:lnTo>
                    <a:pt x="13945" y="469"/>
                  </a:lnTo>
                  <a:lnTo>
                    <a:pt x="14466" y="643"/>
                  </a:lnTo>
                  <a:lnTo>
                    <a:pt x="14974" y="840"/>
                  </a:lnTo>
                  <a:lnTo>
                    <a:pt x="15467" y="1060"/>
                  </a:lnTo>
                  <a:lnTo>
                    <a:pt x="15945" y="1304"/>
                  </a:lnTo>
                  <a:lnTo>
                    <a:pt x="16407" y="1569"/>
                  </a:lnTo>
                  <a:lnTo>
                    <a:pt x="16854" y="1855"/>
                  </a:lnTo>
                  <a:lnTo>
                    <a:pt x="17282" y="2162"/>
                  </a:lnTo>
                  <a:lnTo>
                    <a:pt x="17693" y="2487"/>
                  </a:lnTo>
                  <a:lnTo>
                    <a:pt x="18088" y="2831"/>
                  </a:lnTo>
                  <a:lnTo>
                    <a:pt x="18463" y="3193"/>
                  </a:lnTo>
                  <a:lnTo>
                    <a:pt x="18820" y="3570"/>
                  </a:lnTo>
                  <a:lnTo>
                    <a:pt x="19158" y="3965"/>
                  </a:lnTo>
                  <a:lnTo>
                    <a:pt x="19478" y="4375"/>
                  </a:lnTo>
                  <a:lnTo>
                    <a:pt x="19776" y="4799"/>
                  </a:lnTo>
                  <a:lnTo>
                    <a:pt x="20052" y="5236"/>
                  </a:lnTo>
                  <a:lnTo>
                    <a:pt x="20308" y="5686"/>
                  </a:lnTo>
                  <a:lnTo>
                    <a:pt x="20543" y="6148"/>
                  </a:lnTo>
                  <a:lnTo>
                    <a:pt x="20756" y="6621"/>
                  </a:lnTo>
                  <a:lnTo>
                    <a:pt x="20946" y="7106"/>
                  </a:lnTo>
                  <a:lnTo>
                    <a:pt x="21111" y="7599"/>
                  </a:lnTo>
                  <a:lnTo>
                    <a:pt x="21254" y="8100"/>
                  </a:lnTo>
                  <a:lnTo>
                    <a:pt x="21373" y="8609"/>
                  </a:lnTo>
                  <a:lnTo>
                    <a:pt x="21467" y="9126"/>
                  </a:lnTo>
                  <a:lnTo>
                    <a:pt x="21536" y="9648"/>
                  </a:lnTo>
                  <a:lnTo>
                    <a:pt x="21580" y="10175"/>
                  </a:lnTo>
                  <a:lnTo>
                    <a:pt x="21596" y="10707"/>
                  </a:lnTo>
                  <a:lnTo>
                    <a:pt x="21588" y="11243"/>
                  </a:lnTo>
                  <a:lnTo>
                    <a:pt x="21552" y="11783"/>
                  </a:lnTo>
                  <a:lnTo>
                    <a:pt x="21487" y="12323"/>
                  </a:lnTo>
                  <a:lnTo>
                    <a:pt x="21395" y="12866"/>
                  </a:lnTo>
                  <a:lnTo>
                    <a:pt x="21273" y="13407"/>
                  </a:lnTo>
                  <a:lnTo>
                    <a:pt x="21126" y="13943"/>
                  </a:lnTo>
                  <a:lnTo>
                    <a:pt x="20952" y="14464"/>
                  </a:lnTo>
                  <a:lnTo>
                    <a:pt x="20756" y="14972"/>
                  </a:lnTo>
                  <a:lnTo>
                    <a:pt x="20535" y="15465"/>
                  </a:lnTo>
                  <a:lnTo>
                    <a:pt x="20292" y="15943"/>
                  </a:lnTo>
                  <a:lnTo>
                    <a:pt x="20027" y="16405"/>
                  </a:lnTo>
                  <a:lnTo>
                    <a:pt x="19741" y="16849"/>
                  </a:lnTo>
                  <a:lnTo>
                    <a:pt x="19433" y="17278"/>
                  </a:lnTo>
                  <a:lnTo>
                    <a:pt x="19109" y="17691"/>
                  </a:lnTo>
                  <a:lnTo>
                    <a:pt x="18765" y="18085"/>
                  </a:lnTo>
                  <a:lnTo>
                    <a:pt x="18403" y="18461"/>
                  </a:lnTo>
                  <a:lnTo>
                    <a:pt x="18024" y="18817"/>
                  </a:lnTo>
                  <a:lnTo>
                    <a:pt x="17630" y="19155"/>
                  </a:lnTo>
                  <a:lnTo>
                    <a:pt x="17221" y="19473"/>
                  </a:lnTo>
                  <a:lnTo>
                    <a:pt x="16796" y="19771"/>
                  </a:lnTo>
                  <a:lnTo>
                    <a:pt x="16358" y="20048"/>
                  </a:lnTo>
                  <a:lnTo>
                    <a:pt x="15908" y="20305"/>
                  </a:lnTo>
                  <a:lnTo>
                    <a:pt x="15446" y="20539"/>
                  </a:lnTo>
                  <a:lnTo>
                    <a:pt x="14973" y="20750"/>
                  </a:lnTo>
                  <a:lnTo>
                    <a:pt x="14489" y="20941"/>
                  </a:lnTo>
                  <a:lnTo>
                    <a:pt x="13996" y="21107"/>
                  </a:lnTo>
                  <a:lnTo>
                    <a:pt x="13495" y="21249"/>
                  </a:lnTo>
                  <a:lnTo>
                    <a:pt x="12984" y="21368"/>
                  </a:lnTo>
                  <a:lnTo>
                    <a:pt x="12468" y="21462"/>
                  </a:lnTo>
                  <a:lnTo>
                    <a:pt x="11946" y="21532"/>
                  </a:lnTo>
                  <a:lnTo>
                    <a:pt x="11417" y="21575"/>
                  </a:lnTo>
                  <a:lnTo>
                    <a:pt x="10886" y="21593"/>
                  </a:lnTo>
                  <a:close/>
                </a:path>
              </a:pathLst>
            </a:custGeom>
            <a:solidFill>
              <a:srgbClr val="F6931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3" name="曲线"/>
            <p:cNvSpPr>
              <a:spLocks/>
            </p:cNvSpPr>
            <p:nvPr/>
          </p:nvSpPr>
          <p:spPr>
            <a:xfrm>
              <a:off x="16362955" y="1889798"/>
              <a:ext cx="891540" cy="11811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284" y="3071"/>
                  </a:moveTo>
                  <a:lnTo>
                    <a:pt x="9652" y="3071"/>
                  </a:lnTo>
                  <a:lnTo>
                    <a:pt x="10668" y="0"/>
                  </a:lnTo>
                  <a:lnTo>
                    <a:pt x="13145" y="466"/>
                  </a:lnTo>
                  <a:lnTo>
                    <a:pt x="12284" y="3071"/>
                  </a:lnTo>
                  <a:lnTo>
                    <a:pt x="12284" y="3071"/>
                  </a:lnTo>
                </a:path>
                <a:path w="21600" h="21600">
                  <a:moveTo>
                    <a:pt x="16768" y="3831"/>
                  </a:moveTo>
                  <a:lnTo>
                    <a:pt x="14136" y="3831"/>
                  </a:lnTo>
                  <a:lnTo>
                    <a:pt x="15125" y="837"/>
                  </a:lnTo>
                  <a:lnTo>
                    <a:pt x="17603" y="1304"/>
                  </a:lnTo>
                  <a:lnTo>
                    <a:pt x="16768" y="3831"/>
                  </a:lnTo>
                  <a:lnTo>
                    <a:pt x="16768" y="3831"/>
                  </a:lnTo>
                </a:path>
                <a:path w="21600" h="21600">
                  <a:moveTo>
                    <a:pt x="10346" y="9127"/>
                  </a:moveTo>
                  <a:lnTo>
                    <a:pt x="6050" y="9127"/>
                  </a:lnTo>
                  <a:lnTo>
                    <a:pt x="5951" y="9097"/>
                  </a:lnTo>
                  <a:lnTo>
                    <a:pt x="5861" y="9077"/>
                  </a:lnTo>
                  <a:lnTo>
                    <a:pt x="5793" y="9064"/>
                  </a:lnTo>
                  <a:lnTo>
                    <a:pt x="6950" y="5561"/>
                  </a:lnTo>
                  <a:lnTo>
                    <a:pt x="6922" y="5250"/>
                  </a:lnTo>
                  <a:lnTo>
                    <a:pt x="6402" y="4667"/>
                  </a:lnTo>
                  <a:lnTo>
                    <a:pt x="5530" y="4412"/>
                  </a:lnTo>
                  <a:lnTo>
                    <a:pt x="3994" y="4135"/>
                  </a:lnTo>
                  <a:lnTo>
                    <a:pt x="4653" y="2138"/>
                  </a:lnTo>
                  <a:lnTo>
                    <a:pt x="8071" y="2781"/>
                  </a:lnTo>
                  <a:lnTo>
                    <a:pt x="8068" y="2792"/>
                  </a:lnTo>
                  <a:lnTo>
                    <a:pt x="9652" y="3071"/>
                  </a:lnTo>
                  <a:lnTo>
                    <a:pt x="12284" y="3071"/>
                  </a:lnTo>
                  <a:lnTo>
                    <a:pt x="12149" y="3478"/>
                  </a:lnTo>
                  <a:lnTo>
                    <a:pt x="13645" y="3741"/>
                  </a:lnTo>
                  <a:lnTo>
                    <a:pt x="14136" y="3831"/>
                  </a:lnTo>
                  <a:lnTo>
                    <a:pt x="16768" y="3831"/>
                  </a:lnTo>
                  <a:lnTo>
                    <a:pt x="16588" y="4379"/>
                  </a:lnTo>
                  <a:lnTo>
                    <a:pt x="17873" y="4753"/>
                  </a:lnTo>
                  <a:lnTo>
                    <a:pt x="19021" y="5191"/>
                  </a:lnTo>
                  <a:lnTo>
                    <a:pt x="19979" y="5689"/>
                  </a:lnTo>
                  <a:lnTo>
                    <a:pt x="11482" y="5689"/>
                  </a:lnTo>
                  <a:lnTo>
                    <a:pt x="10346" y="9127"/>
                  </a:lnTo>
                  <a:lnTo>
                    <a:pt x="10346" y="9127"/>
                  </a:lnTo>
                </a:path>
                <a:path w="21600" h="21600">
                  <a:moveTo>
                    <a:pt x="21022" y="9923"/>
                  </a:moveTo>
                  <a:lnTo>
                    <a:pt x="14284" y="9923"/>
                  </a:lnTo>
                  <a:lnTo>
                    <a:pt x="15328" y="9772"/>
                  </a:lnTo>
                  <a:lnTo>
                    <a:pt x="16158" y="9369"/>
                  </a:lnTo>
                  <a:lnTo>
                    <a:pt x="16660" y="8648"/>
                  </a:lnTo>
                  <a:lnTo>
                    <a:pt x="16676" y="7803"/>
                  </a:lnTo>
                  <a:lnTo>
                    <a:pt x="16196" y="7143"/>
                  </a:lnTo>
                  <a:lnTo>
                    <a:pt x="15369" y="6640"/>
                  </a:lnTo>
                  <a:lnTo>
                    <a:pt x="14337" y="6269"/>
                  </a:lnTo>
                  <a:lnTo>
                    <a:pt x="13247" y="6005"/>
                  </a:lnTo>
                  <a:lnTo>
                    <a:pt x="12248" y="5819"/>
                  </a:lnTo>
                  <a:lnTo>
                    <a:pt x="11482" y="5689"/>
                  </a:lnTo>
                  <a:lnTo>
                    <a:pt x="19979" y="5689"/>
                  </a:lnTo>
                  <a:lnTo>
                    <a:pt x="19999" y="5698"/>
                  </a:lnTo>
                  <a:lnTo>
                    <a:pt x="20776" y="6292"/>
                  </a:lnTo>
                  <a:lnTo>
                    <a:pt x="21317" y="6978"/>
                  </a:lnTo>
                  <a:lnTo>
                    <a:pt x="21587" y="7770"/>
                  </a:lnTo>
                  <a:lnTo>
                    <a:pt x="21557" y="8681"/>
                  </a:lnTo>
                  <a:lnTo>
                    <a:pt x="21153" y="9772"/>
                  </a:lnTo>
                  <a:lnTo>
                    <a:pt x="21022" y="9923"/>
                  </a:lnTo>
                  <a:lnTo>
                    <a:pt x="21022" y="9923"/>
                  </a:lnTo>
                </a:path>
                <a:path w="21600" h="21600">
                  <a:moveTo>
                    <a:pt x="21557" y="8681"/>
                  </a:moveTo>
                  <a:lnTo>
                    <a:pt x="21557" y="8681"/>
                  </a:lnTo>
                </a:path>
                <a:path w="21600" h="21600">
                  <a:moveTo>
                    <a:pt x="8588" y="14446"/>
                  </a:moveTo>
                  <a:lnTo>
                    <a:pt x="3487" y="14446"/>
                  </a:lnTo>
                  <a:lnTo>
                    <a:pt x="3817" y="14341"/>
                  </a:lnTo>
                  <a:lnTo>
                    <a:pt x="4036" y="14168"/>
                  </a:lnTo>
                  <a:lnTo>
                    <a:pt x="4167" y="13983"/>
                  </a:lnTo>
                  <a:lnTo>
                    <a:pt x="5789" y="9077"/>
                  </a:lnTo>
                  <a:lnTo>
                    <a:pt x="5879" y="9094"/>
                  </a:lnTo>
                  <a:lnTo>
                    <a:pt x="6050" y="9127"/>
                  </a:lnTo>
                  <a:lnTo>
                    <a:pt x="10346" y="9127"/>
                  </a:lnTo>
                  <a:lnTo>
                    <a:pt x="10248" y="9425"/>
                  </a:lnTo>
                  <a:lnTo>
                    <a:pt x="11007" y="9575"/>
                  </a:lnTo>
                  <a:lnTo>
                    <a:pt x="12009" y="9756"/>
                  </a:lnTo>
                  <a:lnTo>
                    <a:pt x="13138" y="9894"/>
                  </a:lnTo>
                  <a:lnTo>
                    <a:pt x="14284" y="9923"/>
                  </a:lnTo>
                  <a:lnTo>
                    <a:pt x="21022" y="9923"/>
                  </a:lnTo>
                  <a:lnTo>
                    <a:pt x="20459" y="10573"/>
                  </a:lnTo>
                  <a:lnTo>
                    <a:pt x="19524" y="11114"/>
                  </a:lnTo>
                  <a:lnTo>
                    <a:pt x="18820" y="11310"/>
                  </a:lnTo>
                  <a:lnTo>
                    <a:pt x="9626" y="11310"/>
                  </a:lnTo>
                  <a:lnTo>
                    <a:pt x="8588" y="14446"/>
                  </a:lnTo>
                  <a:lnTo>
                    <a:pt x="8588" y="14446"/>
                  </a:lnTo>
                </a:path>
                <a:path w="21600" h="21600">
                  <a:moveTo>
                    <a:pt x="20624" y="16041"/>
                  </a:moveTo>
                  <a:lnTo>
                    <a:pt x="12422" y="16041"/>
                  </a:lnTo>
                  <a:lnTo>
                    <a:pt x="13585" y="16018"/>
                  </a:lnTo>
                  <a:lnTo>
                    <a:pt x="14614" y="15819"/>
                  </a:lnTo>
                  <a:lnTo>
                    <a:pt x="15414" y="15389"/>
                  </a:lnTo>
                  <a:lnTo>
                    <a:pt x="15893" y="14677"/>
                  </a:lnTo>
                  <a:lnTo>
                    <a:pt x="15945" y="13933"/>
                  </a:lnTo>
                  <a:lnTo>
                    <a:pt x="15618" y="13311"/>
                  </a:lnTo>
                  <a:lnTo>
                    <a:pt x="14163" y="12379"/>
                  </a:lnTo>
                  <a:lnTo>
                    <a:pt x="13195" y="12047"/>
                  </a:lnTo>
                  <a:lnTo>
                    <a:pt x="12174" y="11784"/>
                  </a:lnTo>
                  <a:lnTo>
                    <a:pt x="11186" y="11583"/>
                  </a:lnTo>
                  <a:lnTo>
                    <a:pt x="9626" y="11310"/>
                  </a:lnTo>
                  <a:lnTo>
                    <a:pt x="18820" y="11310"/>
                  </a:lnTo>
                  <a:lnTo>
                    <a:pt x="18392" y="11428"/>
                  </a:lnTo>
                  <a:lnTo>
                    <a:pt x="19408" y="11907"/>
                  </a:lnTo>
                  <a:lnTo>
                    <a:pt x="20210" y="12478"/>
                  </a:lnTo>
                  <a:lnTo>
                    <a:pt x="20770" y="13154"/>
                  </a:lnTo>
                  <a:lnTo>
                    <a:pt x="21052" y="13952"/>
                  </a:lnTo>
                  <a:lnTo>
                    <a:pt x="21030" y="14884"/>
                  </a:lnTo>
                  <a:lnTo>
                    <a:pt x="20670" y="15967"/>
                  </a:lnTo>
                  <a:lnTo>
                    <a:pt x="20624" y="16041"/>
                  </a:lnTo>
                  <a:lnTo>
                    <a:pt x="20624" y="16041"/>
                  </a:lnTo>
                </a:path>
                <a:path w="21600" h="21600">
                  <a:moveTo>
                    <a:pt x="6442" y="20757"/>
                  </a:moveTo>
                  <a:lnTo>
                    <a:pt x="3966" y="20291"/>
                  </a:lnTo>
                  <a:lnTo>
                    <a:pt x="4992" y="17182"/>
                  </a:lnTo>
                  <a:lnTo>
                    <a:pt x="3672" y="16923"/>
                  </a:lnTo>
                  <a:lnTo>
                    <a:pt x="0" y="16230"/>
                  </a:lnTo>
                  <a:lnTo>
                    <a:pt x="1229" y="14088"/>
                  </a:lnTo>
                  <a:lnTo>
                    <a:pt x="2140" y="14268"/>
                  </a:lnTo>
                  <a:lnTo>
                    <a:pt x="2760" y="14385"/>
                  </a:lnTo>
                  <a:lnTo>
                    <a:pt x="3032" y="14428"/>
                  </a:lnTo>
                  <a:lnTo>
                    <a:pt x="3487" y="14446"/>
                  </a:lnTo>
                  <a:lnTo>
                    <a:pt x="8588" y="14446"/>
                  </a:lnTo>
                  <a:lnTo>
                    <a:pt x="8264" y="15428"/>
                  </a:lnTo>
                  <a:lnTo>
                    <a:pt x="9042" y="15582"/>
                  </a:lnTo>
                  <a:lnTo>
                    <a:pt x="10058" y="15771"/>
                  </a:lnTo>
                  <a:lnTo>
                    <a:pt x="11214" y="15942"/>
                  </a:lnTo>
                  <a:lnTo>
                    <a:pt x="12422" y="16041"/>
                  </a:lnTo>
                  <a:lnTo>
                    <a:pt x="20624" y="16041"/>
                  </a:lnTo>
                  <a:lnTo>
                    <a:pt x="20157" y="16834"/>
                  </a:lnTo>
                  <a:lnTo>
                    <a:pt x="19513" y="17519"/>
                  </a:lnTo>
                  <a:lnTo>
                    <a:pt x="19275" y="17681"/>
                  </a:lnTo>
                  <a:lnTo>
                    <a:pt x="7459" y="17681"/>
                  </a:lnTo>
                  <a:lnTo>
                    <a:pt x="6442" y="20757"/>
                  </a:lnTo>
                  <a:lnTo>
                    <a:pt x="6442" y="20757"/>
                  </a:lnTo>
                </a:path>
                <a:path w="21600" h="21600">
                  <a:moveTo>
                    <a:pt x="10901" y="21596"/>
                  </a:moveTo>
                  <a:lnTo>
                    <a:pt x="8421" y="21130"/>
                  </a:lnTo>
                  <a:lnTo>
                    <a:pt x="9434" y="18067"/>
                  </a:lnTo>
                  <a:lnTo>
                    <a:pt x="8950" y="17976"/>
                  </a:lnTo>
                  <a:lnTo>
                    <a:pt x="7459" y="17681"/>
                  </a:lnTo>
                  <a:lnTo>
                    <a:pt x="19275" y="17681"/>
                  </a:lnTo>
                  <a:lnTo>
                    <a:pt x="18748" y="18039"/>
                  </a:lnTo>
                  <a:lnTo>
                    <a:pt x="17865" y="18406"/>
                  </a:lnTo>
                  <a:lnTo>
                    <a:pt x="17496" y="18492"/>
                  </a:lnTo>
                  <a:lnTo>
                    <a:pt x="11926" y="18492"/>
                  </a:lnTo>
                  <a:lnTo>
                    <a:pt x="10901" y="21596"/>
                  </a:lnTo>
                  <a:lnTo>
                    <a:pt x="10901" y="21596"/>
                  </a:lnTo>
                </a:path>
                <a:path w="21600" h="21600">
                  <a:moveTo>
                    <a:pt x="14580" y="18750"/>
                  </a:moveTo>
                  <a:lnTo>
                    <a:pt x="13296" y="18660"/>
                  </a:lnTo>
                  <a:lnTo>
                    <a:pt x="11926" y="18492"/>
                  </a:lnTo>
                  <a:lnTo>
                    <a:pt x="17496" y="18492"/>
                  </a:lnTo>
                  <a:lnTo>
                    <a:pt x="16872" y="18638"/>
                  </a:lnTo>
                  <a:lnTo>
                    <a:pt x="15774" y="18748"/>
                  </a:lnTo>
                  <a:lnTo>
                    <a:pt x="14580" y="18750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miter/>
            </a:ln>
          </p:spPr>
        </p:sp>
      </p:grpSp>
      <p:pic>
        <p:nvPicPr>
          <p:cNvPr id="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495674" cy="28370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36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34846" y="4446565"/>
            <a:ext cx="7534274" cy="50196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>
            <a:off x="318304" y="5715129"/>
            <a:ext cx="5350510" cy="2692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8128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altLang="zh-CN" sz="3050" b="1" i="0" u="none" strike="noStrike" kern="0" cap="none" spc="-105" baseline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Group: </a:t>
            </a:r>
            <a:r>
              <a:rPr lang="en-US" altLang="zh-CN" sz="3050" b="1" i="0" u="none" strike="noStrike" kern="0" cap="none" spc="-405" baseline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G12</a:t>
            </a:r>
            <a:endParaRPr lang="en-US" altLang="zh-CN" sz="3050" b="0" i="0" u="none" strike="noStrike" kern="0" cap="none" spc="0" baseline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0" indent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  <a:tabLst>
                <a:tab pos="3079115" algn="l"/>
              </a:tabLst>
            </a:pPr>
            <a:r>
              <a:rPr lang="en-US" altLang="zh-CN" sz="3050" b="0" i="0" u="none" strike="noStrike" kern="0" cap="none" spc="-16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Samrat</a:t>
            </a:r>
            <a:r>
              <a:rPr lang="en-US" altLang="zh-CN" sz="3050" b="0" i="0" u="none" strike="noStrike" kern="0" cap="none" spc="-225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3050" b="0" i="0" u="none" strike="noStrike" kern="0" cap="none" spc="-1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Madake</a:t>
            </a:r>
            <a:r>
              <a:rPr lang="en-US" altLang="zh-CN" sz="3050" b="0" i="0" u="none" strike="noStrike" kern="0" cap="none" spc="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	</a:t>
            </a:r>
            <a:r>
              <a:rPr lang="en-US" altLang="zh-CN" sz="3050" b="0" i="0" u="none" strike="noStrike" kern="0" cap="none" spc="-33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2324000381</a:t>
            </a:r>
            <a:endParaRPr lang="en-US" altLang="zh-CN" sz="3050" b="0" i="0" u="none" strike="noStrike" kern="0" cap="none" spc="0" baseline="0">
              <a:solidFill>
                <a:schemeClr val="tx1"/>
              </a:solidFill>
              <a:latin typeface="Verdana" charset="0"/>
              <a:ea typeface="Droid Sans" charset="0"/>
              <a:cs typeface="Verdana" charset="0"/>
            </a:endParaRPr>
          </a:p>
          <a:p>
            <a:pPr marL="0" indent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  <a:tabLst>
                <a:tab pos="2454910" algn="l"/>
              </a:tabLst>
            </a:pPr>
            <a:r>
              <a:rPr lang="en-US" altLang="zh-CN" sz="3050" b="0" i="0" u="none" strike="noStrike" kern="0" cap="none" spc="-13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Raviraj</a:t>
            </a:r>
            <a:r>
              <a:rPr lang="en-US" altLang="zh-CN" sz="3050" b="0" i="0" u="none" strike="noStrike" kern="0" cap="none" spc="-225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3050" b="0" i="0" u="none" strike="noStrike" kern="0" cap="none" spc="-2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Patil</a:t>
            </a:r>
            <a:r>
              <a:rPr lang="en-US" altLang="zh-CN" sz="3050" b="0" i="0" u="none" strike="noStrike" kern="0" cap="none" spc="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	</a:t>
            </a:r>
            <a:r>
              <a:rPr lang="en-US" altLang="zh-CN" sz="3050" b="0" i="0" u="none" strike="noStrike" kern="0" cap="none" spc="-28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2324000445</a:t>
            </a:r>
            <a:endParaRPr lang="en-US" altLang="zh-CN" sz="3050" b="0" i="0" u="none" strike="noStrike" kern="0" cap="none" spc="0" baseline="0">
              <a:solidFill>
                <a:schemeClr val="tx1"/>
              </a:solidFill>
              <a:latin typeface="Verdana" charset="0"/>
              <a:ea typeface="Droid Sans" charset="0"/>
              <a:cs typeface="Verdana" charset="0"/>
            </a:endParaRPr>
          </a:p>
          <a:p>
            <a:pPr marL="0" indent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  <a:tabLst>
                <a:tab pos="2929255" algn="l"/>
              </a:tabLst>
            </a:pPr>
            <a:r>
              <a:rPr lang="en-US" altLang="zh-CN" sz="3050" b="0" i="0" u="none" strike="noStrike" kern="0" cap="none" spc="-15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Atharv</a:t>
            </a:r>
            <a:r>
              <a:rPr lang="en-US" altLang="zh-CN" sz="3050" b="0" i="0" u="none" strike="noStrike" kern="0" cap="none" spc="-215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3050" b="0" i="0" u="none" strike="noStrike" kern="0" cap="none" spc="-1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Bhosale</a:t>
            </a:r>
            <a:r>
              <a:rPr lang="en-US" altLang="zh-CN" sz="3050" b="0" i="0" u="none" strike="noStrike" kern="0" cap="none" spc="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	</a:t>
            </a:r>
            <a:r>
              <a:rPr lang="en-US" altLang="zh-CN" sz="3050" b="0" i="0" u="none" strike="noStrike" kern="0" cap="none" spc="-33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2324000461</a:t>
            </a:r>
            <a:endParaRPr lang="en-US" altLang="zh-CN" sz="3050" b="0" i="0" u="none" strike="noStrike" kern="0" cap="none" spc="0" baseline="0">
              <a:solidFill>
                <a:schemeClr val="tx1"/>
              </a:solidFill>
              <a:latin typeface="Verdana" charset="0"/>
              <a:ea typeface="Droid Sans" charset="0"/>
              <a:cs typeface="Verdana" charset="0"/>
            </a:endParaRPr>
          </a:p>
          <a:p>
            <a:pPr marL="0" indent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  <a:tabLst>
                <a:tab pos="3176905" algn="l"/>
              </a:tabLst>
            </a:pPr>
            <a:r>
              <a:rPr lang="en-US" altLang="zh-CN" sz="3050" b="0" i="0" u="none" strike="noStrike" kern="0" cap="none" spc="-135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Udhhav</a:t>
            </a:r>
            <a:r>
              <a:rPr lang="en-US" altLang="zh-CN" sz="3050" b="0" i="0" u="none" strike="noStrike" kern="0" cap="none" spc="-229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3050" b="0" i="0" u="none" strike="noStrike" kern="0" cap="none" spc="-1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Borgalli</a:t>
            </a:r>
            <a:r>
              <a:rPr lang="en-US" altLang="zh-CN" sz="3050" b="0" i="0" u="none" strike="noStrike" kern="0" cap="none" spc="0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	</a:t>
            </a:r>
            <a:r>
              <a:rPr lang="en-US" altLang="zh-CN" sz="3050" b="0" i="0" u="none" strike="noStrike" kern="0" cap="none" spc="-275" baseline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2324000545</a:t>
            </a:r>
            <a:endParaRPr lang="zh-CN" altLang="en-US" sz="3050" b="0" i="0" u="none" strike="noStrike" kern="0" cap="none" spc="0" baseline="0">
              <a:solidFill>
                <a:schemeClr val="tx1"/>
              </a:solidFill>
              <a:latin typeface="Verdana" charset="0"/>
              <a:ea typeface="Droid Sans" charset="0"/>
              <a:cs typeface="Verdana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>
            <a:off x="3090284" y="1921746"/>
            <a:ext cx="12107430" cy="23101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78105" rIns="0" bIns="0" anchor="t" anchorCtr="0">
            <a:prstTxWarp prst="textNoShape">
              <a:avLst/>
            </a:prstTxWarp>
            <a:spAutoFit/>
          </a:bodyPr>
          <a:lstStyle/>
          <a:p>
            <a:pPr marL="29083" indent="0" algn="ctr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altLang="zh-CN" sz="3450" b="1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宋体" charset="0"/>
                <a:cs typeface="Tahoma" charset="0"/>
              </a:rPr>
              <a:t>Prepared</a:t>
            </a:r>
            <a:r>
              <a:rPr lang="en-US" altLang="zh-CN" sz="3450" b="1" i="0" u="none" strike="noStrike" kern="0" cap="none" spc="-180" baseline="0" dirty="0">
                <a:solidFill>
                  <a:srgbClr val="0E4561"/>
                </a:solidFill>
                <a:latin typeface="Tahoma" charset="0"/>
                <a:ea typeface="宋体" charset="0"/>
                <a:cs typeface="Tahoma" charset="0"/>
              </a:rPr>
              <a:t> </a:t>
            </a:r>
            <a:r>
              <a:rPr lang="en-US" altLang="zh-CN" sz="3450" b="1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宋体" charset="0"/>
                <a:cs typeface="Tahoma" charset="0"/>
              </a:rPr>
              <a:t>by</a:t>
            </a:r>
            <a:r>
              <a:rPr lang="en-US" altLang="zh-CN" sz="3450" b="1" i="0" u="none" strike="noStrike" kern="0" cap="none" spc="-175" baseline="0" dirty="0">
                <a:solidFill>
                  <a:srgbClr val="0E4561"/>
                </a:solidFill>
                <a:latin typeface="Tahoma" charset="0"/>
                <a:ea typeface="宋体" charset="0"/>
                <a:cs typeface="Tahoma" charset="0"/>
              </a:rPr>
              <a:t> </a:t>
            </a:r>
            <a:r>
              <a:rPr lang="en-US" altLang="zh-CN" sz="3450" b="1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宋体" charset="0"/>
                <a:cs typeface="Tahoma" charset="0"/>
              </a:rPr>
              <a:t>group</a:t>
            </a:r>
            <a:r>
              <a:rPr lang="en-US" altLang="zh-CN" sz="3450" b="1" i="0" u="none" strike="noStrike" kern="0" cap="none" spc="-180" baseline="0" dirty="0">
                <a:solidFill>
                  <a:srgbClr val="0E4561"/>
                </a:solidFill>
                <a:latin typeface="Tahoma" charset="0"/>
                <a:ea typeface="宋体" charset="0"/>
                <a:cs typeface="Tahoma" charset="0"/>
              </a:rPr>
              <a:t> </a:t>
            </a:r>
            <a:r>
              <a:rPr lang="en-US" altLang="zh-CN" sz="3450" b="1" i="0" u="none" strike="noStrike" kern="0" cap="none" spc="-600" baseline="0" dirty="0">
                <a:solidFill>
                  <a:srgbClr val="0E4561"/>
                </a:solidFill>
                <a:latin typeface="Tahoma" charset="0"/>
                <a:ea typeface="宋体" charset="0"/>
                <a:cs typeface="Tahoma" charset="0"/>
              </a:rPr>
              <a:t>12</a:t>
            </a:r>
          </a:p>
          <a:p>
            <a:pPr marL="29083" indent="0" algn="ctr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None/>
            </a:pPr>
            <a:r>
              <a:rPr lang="en-US" altLang="zh-CN" sz="10000" b="1" i="1" u="none" strike="noStrike" kern="0" cap="none" spc="-819" baseline="0" dirty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Crypto</a:t>
            </a:r>
            <a:r>
              <a:rPr lang="en-US" altLang="zh-CN" sz="10000" b="1" i="1" u="none" strike="noStrike" kern="0" cap="none" spc="145" baseline="0" dirty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 </a:t>
            </a:r>
            <a:r>
              <a:rPr lang="en-US" altLang="zh-CN" sz="10000" b="1" i="1" u="none" strike="noStrike" kern="0" cap="none" spc="-869" baseline="0" dirty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Currency</a:t>
            </a:r>
            <a:r>
              <a:rPr lang="en-US" altLang="zh-CN" sz="10000" b="1" i="1" u="none" strike="noStrike" kern="0" cap="none" spc="150" baseline="0" dirty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 </a:t>
            </a:r>
            <a:r>
              <a:rPr lang="en-US" altLang="zh-CN" sz="10000" b="1" i="1" u="none" strike="noStrike" kern="0" cap="none" spc="-850" baseline="0" dirty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Analysis</a:t>
            </a:r>
            <a:endParaRPr lang="zh-CN" altLang="en-US" sz="10000" b="1" i="0" u="none" strike="noStrike" kern="0" cap="none" spc="0" baseline="0" dirty="0">
              <a:solidFill>
                <a:srgbClr val="0E4561"/>
              </a:solidFill>
              <a:latin typeface="Cambria" charset="0"/>
              <a:ea typeface="宋体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65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"/>
          <p:cNvSpPr>
            <a:spLocks/>
          </p:cNvSpPr>
          <p:nvPr/>
        </p:nvSpPr>
        <p:spPr>
          <a:xfrm>
            <a:off x="0" y="0"/>
            <a:ext cx="18271604" cy="6343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Nimbus Roman No9 L" charset="0"/>
                <a:ea typeface="Droid Sans" charset="0"/>
                <a:cs typeface="Lucida Sans" charset="0"/>
              </a:rPr>
              <a:t>4.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Nimbus Roman No9 L" charset="0"/>
                <a:ea typeface="Droid Sans" charset="0"/>
                <a:cs typeface="Lucida Sans" charset="0"/>
              </a:rPr>
              <a:t> </a:t>
            </a:r>
            <a:r>
              <a:rPr lang="en-US" altLang="zh-CN" sz="3200" b="1" i="0" u="sng" strike="noStrike" kern="0" cap="none" spc="0" baseline="0">
                <a:solidFill>
                  <a:schemeClr val="tx1"/>
                </a:solidFill>
                <a:latin typeface="Nimbus Roman No9 L" charset="0"/>
                <a:ea typeface="Droid Sans" charset="0"/>
                <a:cs typeface="Lucida Sans" charset="0"/>
              </a:rPr>
              <a:t>Stock Market Prediction with High Accuracy using Machine Learning Techniques</a:t>
            </a:r>
            <a:endParaRPr lang="zh-CN" altLang="en-US" sz="4400" b="1" i="0" u="sng" strike="noStrike" kern="0" cap="none" spc="0" baseline="0">
              <a:solidFill>
                <a:srgbClr val="000000"/>
              </a:solidFill>
              <a:latin typeface="Nimbus Roman No9 L" charset="0"/>
              <a:ea typeface="Droid Sans" charset="0"/>
              <a:cs typeface="Lucida Sans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>
            <a:off x="0" y="1181100"/>
            <a:ext cx="17526000" cy="13234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Authors :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Malti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Bansal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,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Apoorva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Goyal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,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Apoorva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Choudhary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.</a:t>
            </a: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Nimbus Roman No9 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Nimbus Roman No9 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Published on : 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ahoma" charset="0"/>
                <a:ea typeface="Droid Sans" charset="0"/>
                <a:cs typeface="Lucida Sans" charset="0"/>
              </a:rPr>
              <a:t> 4th International Conference on Innovative Data Communication Technology and Application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URWPalladioL-Bold" charset="0"/>
              <a:ea typeface="Droid Sans" charset="0"/>
              <a:cs typeface="Lucida Sans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>
            <a:off x="0" y="2628900"/>
            <a:ext cx="18556683" cy="53245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1.Research focus: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The paper explores machine learning (ML) algorithms for predicting stock prices of 12 major Indian companies using 7 years of historical 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2.Algorithms used: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K-Nearest Neighbors (KNN)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Linear Regression (LR)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Support Vector Regression (SVR)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Decision Tree Regression (DTR)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Long Short-Term Memory (LSTM) (Deep Learning)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3.Dataset: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Stock prices of 12 companies including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Adani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Ports, ICICI Bank, Tata Steel, and others, collected from 2005 to 2021.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4.Limitation: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Computational complexity: Deep Learning models like Long Short-Term Memory (LSTM) can provide more accurate predictions, </a:t>
            </a:r>
            <a:endParaRPr lang="en-US" altLang="zh-CN" sz="2000" b="0" i="0" u="none" strike="noStrike" kern="0" cap="none" spc="0" baseline="0" dirty="0" smtClean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cs typeface="Lucida Sans" charset="0"/>
              </a:rPr>
              <a:t>                       </a:t>
            </a:r>
            <a:r>
              <a:rPr lang="en-US" altLang="zh-CN" sz="2000" b="0" i="0" u="none" strike="noStrike" kern="0" cap="none" spc="0" baseline="0" dirty="0" smtClean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but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they require more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0" cap="none" spc="0" baseline="0" dirty="0" smtClean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                     Computational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power and time for training and testing.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5.Conclusion: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Deep Learning, particularly LSTM, is the most effective for stock price predictions in volatile markets</a:t>
            </a:r>
            <a:r>
              <a:rPr lang="en-US" altLang="zh-CN" sz="2000" b="0" i="0" u="none" strike="noStrike" kern="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.</a:t>
            </a:r>
            <a:endParaRPr lang="zh-CN" altLang="en-US" sz="20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>
            <a:off x="2667000" y="9029700"/>
            <a:ext cx="12503278" cy="520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LINK 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  <a:hlinkClick r:id="rId3"/>
              </a:rPr>
              <a:t>https://www.sciencedirect.com/science/article/pii/S1877050922020993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66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"/>
          <p:cNvSpPr>
            <a:spLocks/>
          </p:cNvSpPr>
          <p:nvPr/>
        </p:nvSpPr>
        <p:spPr>
          <a:xfrm>
            <a:off x="16397" y="0"/>
            <a:ext cx="18271604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NimbusRomNo9L-Regu" charset="0"/>
                <a:ea typeface="Droid Sans" charset="0"/>
                <a:cs typeface="Lucida Sans" charset="0"/>
              </a:rPr>
              <a:t>5.</a:t>
            </a:r>
            <a:r>
              <a:rPr lang="en-US" altLang="zh-CN" sz="3200" b="1" i="0" u="sng" strike="noStrike" kern="0" cap="none" spc="0" baseline="0">
                <a:solidFill>
                  <a:schemeClr val="tx1"/>
                </a:solidFill>
                <a:latin typeface="NimbusRomNo9L-Regu" charset="0"/>
                <a:ea typeface="Droid Sans" charset="0"/>
                <a:cs typeface="Lucida Sans" charset="0"/>
              </a:rPr>
              <a:t>Cryptocurrency: Analysis, Visualization and   Prediction</a:t>
            </a:r>
            <a:endParaRPr lang="zh-CN" altLang="en-US" sz="5400" b="1" i="0" u="sng" strike="noStrike" kern="0" cap="none" spc="0" baseline="0">
              <a:solidFill>
                <a:srgbClr val="000000"/>
              </a:solidFill>
              <a:latin typeface="Nimbus Roman No9 L" charset="0"/>
              <a:ea typeface="Droid Sans" charset="0"/>
              <a:cs typeface="Lucida Sans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>
            <a:off x="0" y="1181100"/>
            <a:ext cx="17526000" cy="10156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Authors : 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RomNo9L-Regu" charset="0"/>
                <a:ea typeface="Droid Sans" charset="0"/>
                <a:cs typeface="Lucida Sans" charset="0"/>
              </a:rPr>
              <a:t>K.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RomNo9L-Regu" charset="0"/>
                <a:ea typeface="Droid Sans" charset="0"/>
                <a:cs typeface="Lucida Sans" charset="0"/>
              </a:rPr>
              <a:t>Solanki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RomNo9L-Regu" charset="0"/>
                <a:ea typeface="Droid Sans" charset="0"/>
                <a:cs typeface="Lucida Sans" charset="0"/>
              </a:rPr>
              <a:t>, P.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RomNo9L-Regu" charset="0"/>
                <a:ea typeface="Droid Sans" charset="0"/>
                <a:cs typeface="Lucida Sans" charset="0"/>
              </a:rPr>
              <a:t>Aggarwal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RomNo9L-Regu" charset="0"/>
                <a:ea typeface="Droid Sans" charset="0"/>
                <a:cs typeface="Lucida Sans" charset="0"/>
              </a:rPr>
              <a:t>, A.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RomNo9L-Regu" charset="0"/>
                <a:ea typeface="Droid Sans" charset="0"/>
                <a:cs typeface="Lucida Sans" charset="0"/>
              </a:rPr>
              <a:t>Swamy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RomNo9L-Regu" charset="0"/>
                <a:ea typeface="Droid Sans" charset="0"/>
                <a:cs typeface="Lucida Sans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Published on : 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RomNo9L-Regu" charset="0"/>
                <a:ea typeface="Droid Sans" charset="0"/>
                <a:cs typeface="Lucida Sans" charset="0"/>
              </a:rPr>
              <a:t>Project Report for 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RomNo9L-ReguItal" charset="0"/>
                <a:ea typeface="Droid Sans" charset="0"/>
                <a:cs typeface="Lucida Sans" charset="0"/>
              </a:rPr>
              <a:t>Indian Institute of Technology, Bombay 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RomNo9L-Regu" charset="0"/>
                <a:ea typeface="Droid Sans" charset="0"/>
                <a:cs typeface="Lucida Sans" charset="0"/>
              </a:rPr>
              <a:t>- DS 203: Programming for Data Science (2022</a:t>
            </a:r>
            <a:r>
              <a:rPr lang="en-US" altLang="zh-CN" sz="1800" b="0" i="0" u="none" strike="noStrike" kern="0" cap="none" spc="0" baseline="0" dirty="0">
                <a:solidFill>
                  <a:schemeClr val="tx1"/>
                </a:solidFill>
                <a:latin typeface="NimbusRomNo9L-Regu" charset="0"/>
                <a:ea typeface="Droid Sans" charset="0"/>
                <a:cs typeface="Lucida Sans" charset="0"/>
              </a:rPr>
              <a:t>)</a:t>
            </a:r>
            <a:endParaRPr lang="zh-CN" altLang="en-US" sz="2000" b="0" i="0" u="none" strike="noStrike" kern="0" cap="none" spc="0" baseline="0" dirty="0">
              <a:solidFill>
                <a:schemeClr val="tx1"/>
              </a:solidFill>
              <a:latin typeface="URWPalladioL-Bold" charset="0"/>
              <a:ea typeface="Droid Sans" charset="0"/>
              <a:cs typeface="Lucida Sans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>
            <a:off x="152400" y="2857500"/>
            <a:ext cx="17639765" cy="50167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1.Objective: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Analyze historical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cryptocurrency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prices, visualize trends, and predict future prices using machine learning.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2.Key Concepts: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-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Cryptocurrencies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are digital currencies secured by cryptography, operating on a decentralized system.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- Major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cryptocurrencies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include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Bitcoin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,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Ethereum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,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Litecoin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, and Ripple.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3.Methodology: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Utilized datasets from coinmarketcap.com, performed data visualization, and applied LSTM models for price prediction.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4.Findings: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Identified price correlations among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cryptocurrencies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and analyzed the impact of external factors like COVID-19 on market trends.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5.Limitations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of the project include potential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overfitting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of the LSTM model due to its complexity, reliance on historical data that may not account for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sudden market changes, and the challenge of accurately capturing external factors influencing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cryptocurrency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prices. Additionally, the model's predictions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may be affected by the inherent volatility of the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cryptocurrency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market.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>
            <a:off x="2057400" y="8877300"/>
            <a:ext cx="12652630" cy="520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LINK :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  <a:hlinkClick r:id="rId3"/>
              </a:rPr>
              <a:t>https://homepages.iitb.ac.in/~kandarp.solanki/assets/Crypto_Project.pdf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41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>
            <a:off x="-285816" y="0"/>
            <a:ext cx="18288000" cy="10287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ECF1"/>
          </a:solidFill>
          <a:ln cap="flat" cmpd="sng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>
            <a:off x="1856398" y="1339195"/>
            <a:ext cx="3241040" cy="76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21599"/>
                </a:moveTo>
                <a:lnTo>
                  <a:pt x="0" y="21599"/>
                </a:lnTo>
                <a:lnTo>
                  <a:pt x="0" y="0"/>
                </a:lnTo>
                <a:lnTo>
                  <a:pt x="21595" y="0"/>
                </a:lnTo>
                <a:lnTo>
                  <a:pt x="21595" y="21599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1843698" y="466100"/>
            <a:ext cx="3266440" cy="984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1" i="1" u="none" strike="noStrike" kern="0" cap="none" spc="-600" baseline="0" dirty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Conclusion</a:t>
            </a:r>
            <a:endParaRPr lang="zh-CN" altLang="en-US" sz="6400" b="1" i="1" u="none" strike="noStrike" kern="0" cap="none" spc="0" baseline="0" dirty="0">
              <a:solidFill>
                <a:srgbClr val="0E4561"/>
              </a:solidFill>
              <a:latin typeface="Cambria" charset="0"/>
              <a:ea typeface="宋体" charset="0"/>
              <a:cs typeface="Cambria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>
            <a:off x="1694730" y="2764868"/>
            <a:ext cx="14552930" cy="39440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526415" indent="-514350">
              <a:lnSpc>
                <a:spcPct val="141000"/>
              </a:lnSpc>
              <a:spcBef>
                <a:spcPts val="100"/>
              </a:spcBef>
              <a:buAutoNum type="arabicParenR"/>
            </a:pPr>
            <a:r>
              <a:rPr lang="en-US" altLang="zh-CN" sz="3600" dirty="0" smtClean="0">
                <a:latin typeface="Verdana" charset="0"/>
                <a:cs typeface="Verdana" charset="0"/>
              </a:rPr>
              <a:t> Based on historical data we can </a:t>
            </a:r>
            <a:r>
              <a:rPr lang="en-US" altLang="zh-CN" sz="3600" dirty="0" err="1" smtClean="0">
                <a:latin typeface="Verdana" charset="0"/>
                <a:cs typeface="Verdana" charset="0"/>
              </a:rPr>
              <a:t>analyse</a:t>
            </a:r>
            <a:r>
              <a:rPr lang="en-US" altLang="zh-CN" sz="3600" dirty="0" smtClean="0">
                <a:latin typeface="Verdana" charset="0"/>
                <a:cs typeface="Verdana" charset="0"/>
              </a:rPr>
              <a:t> the price using different </a:t>
            </a:r>
            <a:r>
              <a:rPr lang="en-US" altLang="zh-CN" sz="3600" dirty="0" smtClean="0">
                <a:latin typeface="Verdana" charset="0"/>
                <a:cs typeface="Verdana" charset="0"/>
              </a:rPr>
              <a:t>indicators</a:t>
            </a:r>
            <a:r>
              <a:rPr lang="en-US" altLang="zh-CN" sz="3600" dirty="0" smtClean="0">
                <a:latin typeface="Verdana" charset="0"/>
                <a:cs typeface="Verdana" charset="0"/>
              </a:rPr>
              <a:t>.</a:t>
            </a:r>
          </a:p>
          <a:p>
            <a:pPr marL="526415" indent="-514350">
              <a:lnSpc>
                <a:spcPct val="141000"/>
              </a:lnSpc>
              <a:spcBef>
                <a:spcPts val="100"/>
              </a:spcBef>
            </a:pPr>
            <a:r>
              <a:rPr lang="en-US" altLang="zh-CN" sz="3600" dirty="0" smtClean="0">
                <a:latin typeface="Verdana" charset="0"/>
                <a:cs typeface="Verdana" charset="0"/>
              </a:rPr>
              <a:t>2) This analysis has been done for historical data.</a:t>
            </a:r>
          </a:p>
          <a:p>
            <a:pPr marL="526415" indent="-514350">
              <a:lnSpc>
                <a:spcPct val="141000"/>
              </a:lnSpc>
              <a:spcBef>
                <a:spcPts val="100"/>
              </a:spcBef>
            </a:pPr>
            <a:r>
              <a:rPr lang="en-US" altLang="zh-CN" sz="3600" dirty="0" smtClean="0">
                <a:latin typeface="Verdana" charset="0"/>
                <a:cs typeface="Verdana" charset="0"/>
              </a:rPr>
              <a:t>3) Based on this analysis technique we can create a model for real time data series </a:t>
            </a:r>
            <a:r>
              <a:rPr lang="en-US" altLang="zh-CN" sz="3600" dirty="0" err="1" smtClean="0">
                <a:latin typeface="Verdana" charset="0"/>
                <a:cs typeface="Verdana" charset="0"/>
              </a:rPr>
              <a:t>i.e</a:t>
            </a:r>
            <a:r>
              <a:rPr lang="en-US" altLang="zh-CN" sz="3600" dirty="0" smtClean="0">
                <a:latin typeface="Verdana" charset="0"/>
                <a:cs typeface="Verdana" charset="0"/>
              </a:rPr>
              <a:t>, future price prediction</a:t>
            </a:r>
            <a:r>
              <a:rPr lang="en-US" altLang="zh-CN" dirty="0" smtClean="0">
                <a:latin typeface="Verdana" charset="0"/>
                <a:cs typeface="Verdana" charset="0"/>
              </a:rPr>
              <a:t>.</a:t>
            </a:r>
            <a:endParaRPr lang="zh-CN" altLang="en-US" b="0" i="0" u="none" strike="noStrike" kern="0" cap="none" spc="0" baseline="0" dirty="0">
              <a:solidFill>
                <a:schemeClr val="tx1"/>
              </a:solidFill>
              <a:latin typeface="Verdana" charset="0"/>
              <a:ea typeface="Droid Sans" charset="0"/>
              <a:cs typeface="Verdana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>
            <a:off x="6071280" y="8151396"/>
            <a:ext cx="6492241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76199" cap="flat" cmpd="sng">
            <a:solidFill>
              <a:srgbClr val="0E4561"/>
            </a:solidFill>
            <a:prstDash val="solid"/>
            <a:round/>
          </a:ln>
        </p:spPr>
      </p:sp>
      <p:sp>
        <p:nvSpPr>
          <p:cNvPr id="137" name="曲线"/>
          <p:cNvSpPr>
            <a:spLocks/>
          </p:cNvSpPr>
          <p:nvPr/>
        </p:nvSpPr>
        <p:spPr>
          <a:xfrm>
            <a:off x="5897879" y="2623032"/>
            <a:ext cx="6492241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76199" cap="flat" cmpd="sng">
            <a:solidFill>
              <a:srgbClr val="0E4561"/>
            </a:solidFill>
            <a:prstDash val="solid"/>
            <a:round/>
          </a:ln>
        </p:spPr>
      </p:sp>
      <p:pic>
        <p:nvPicPr>
          <p:cNvPr id="13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7825" y="1533466"/>
            <a:ext cx="229776" cy="22976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3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8315" y="1535642"/>
            <a:ext cx="229780" cy="2297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40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9793" y="1535646"/>
            <a:ext cx="229780" cy="22976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4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9124" y="1535642"/>
            <a:ext cx="229780" cy="2297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42" name="图片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50417" y="1535642"/>
            <a:ext cx="229780" cy="2297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43" name="图片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81227" y="9008767"/>
            <a:ext cx="229776" cy="2297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44" name="图片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41717" y="9010942"/>
            <a:ext cx="229780" cy="229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45" name="图片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02525" y="9010942"/>
            <a:ext cx="229780" cy="229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46" name="图片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63195" y="9010945"/>
            <a:ext cx="229780" cy="2297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47" name="图片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23819" y="9010942"/>
            <a:ext cx="229780" cy="229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55103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0" y="0"/>
            <a:ext cx="18288000" cy="10287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7F7F7"/>
          </a:solidFill>
          <a:ln cap="flat" cmpd="sng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>
            <a:off x="4518836" y="3514407"/>
            <a:ext cx="9250328" cy="28257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8550" b="1" i="1" u="none" strike="noStrike" kern="0" cap="none" spc="-2060" baseline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Thank</a:t>
            </a:r>
            <a:r>
              <a:rPr lang="en-US" altLang="zh-CN" sz="18550" b="1" i="1" u="none" strike="noStrike" kern="0" cap="none" spc="275" baseline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 </a:t>
            </a:r>
            <a:r>
              <a:rPr lang="en-US" altLang="zh-CN" sz="18550" b="1" i="1" u="none" strike="noStrike" kern="0" cap="none" spc="-1860" baseline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you</a:t>
            </a:r>
            <a:endParaRPr lang="zh-CN" altLang="en-US" sz="18550" b="1" i="1" u="none" strike="noStrike" kern="0" cap="none" spc="-1860" baseline="0">
              <a:solidFill>
                <a:srgbClr val="0E4561"/>
              </a:solidFill>
              <a:latin typeface="Cambria" charset="0"/>
              <a:ea typeface="宋体" charset="0"/>
              <a:cs typeface="Cambria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>
            <a:off x="5897879" y="2215083"/>
            <a:ext cx="6492241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76199" cap="flat" cmpd="sng">
            <a:solidFill>
              <a:srgbClr val="0E4561"/>
            </a:solidFill>
            <a:prstDash val="solid"/>
            <a:round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7825" y="1125519"/>
            <a:ext cx="229776" cy="2297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5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8315" y="1127694"/>
            <a:ext cx="229780" cy="2297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5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9124" y="1127694"/>
            <a:ext cx="229780" cy="2297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56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9793" y="1127697"/>
            <a:ext cx="229780" cy="2297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57" name="图片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50417" y="1127694"/>
            <a:ext cx="229780" cy="2297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8" name="曲线"/>
          <p:cNvSpPr>
            <a:spLocks/>
          </p:cNvSpPr>
          <p:nvPr/>
        </p:nvSpPr>
        <p:spPr>
          <a:xfrm>
            <a:off x="5897879" y="8159881"/>
            <a:ext cx="6492241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76199" cap="flat" cmpd="sng">
            <a:solidFill>
              <a:srgbClr val="0E4561"/>
            </a:solidFill>
            <a:prstDash val="solid"/>
            <a:round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07825" y="9017253"/>
            <a:ext cx="229776" cy="2297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60" name="图片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68315" y="9019428"/>
            <a:ext cx="229780" cy="229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61" name="图片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29124" y="9019428"/>
            <a:ext cx="229780" cy="229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62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9793" y="9019431"/>
            <a:ext cx="229780" cy="2297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63" name="图片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0417" y="9019428"/>
            <a:ext cx="229780" cy="229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42943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>
            <a:off x="757490" y="2705100"/>
            <a:ext cx="16645256" cy="57169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-14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2.This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project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focuses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on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developing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an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advanced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predictive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model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to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7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forecast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5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the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3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future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1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prices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2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of </a:t>
            </a:r>
            <a:r>
              <a:rPr lang="en-US" altLang="zh-CN" sz="2800" b="0" i="0" u="none" strike="noStrike" kern="0" cap="none" spc="-135" baseline="0" dirty="0" err="1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cryptocurrencies</a:t>
            </a:r>
            <a:r>
              <a:rPr lang="en-US" altLang="zh-CN" sz="2800" b="0" i="0" u="none" strike="noStrike" kern="0" cap="none" spc="-13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,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5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such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as</a:t>
            </a:r>
            <a:r>
              <a:rPr lang="en-US" altLang="zh-CN" sz="2800" b="0" i="0" u="none" strike="noStrike" kern="0" cap="none" spc="-1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0" baseline="0" dirty="0" err="1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Bitcoin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and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200" baseline="0" dirty="0" err="1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Ethereum</a:t>
            </a:r>
            <a:r>
              <a:rPr lang="en-US" altLang="zh-CN" sz="2800" b="0" i="0" u="none" strike="noStrike" kern="0" cap="none" spc="-2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,</a:t>
            </a:r>
            <a:r>
              <a:rPr lang="en-US" altLang="zh-CN" sz="2800" b="0" i="0" u="none" strike="noStrike" kern="0" cap="none" spc="-1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4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using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historical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6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data</a:t>
            </a:r>
            <a:r>
              <a:rPr lang="en-US" altLang="zh-CN" sz="2800" b="0" i="0" u="none" strike="noStrike" kern="0" cap="none" spc="-1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and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other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relevant</a:t>
            </a:r>
            <a:r>
              <a:rPr lang="en-US" altLang="zh-CN" sz="2800" b="0" i="0" u="none" strike="noStrike" kern="0" cap="none" spc="-1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5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features.</a:t>
            </a:r>
          </a:p>
          <a:p>
            <a:pPr marL="12700" indent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3.</a:t>
            </a:r>
            <a:r>
              <a:rPr lang="en-US" altLang="zh-CN" sz="2800" b="0" i="0" u="none" strike="noStrike" kern="0" cap="none" spc="-2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By </a:t>
            </a:r>
            <a:r>
              <a:rPr lang="en-US" altLang="zh-CN" sz="2800" b="0" i="0" u="none" strike="noStrike" kern="0" cap="none" spc="-1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incorporating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7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factors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4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like</a:t>
            </a:r>
            <a:r>
              <a:rPr lang="en-US" altLang="zh-CN" sz="2800" b="0" i="0" u="none" strike="noStrike" kern="0" cap="none" spc="-1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3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market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sentiment,</a:t>
            </a:r>
            <a:r>
              <a:rPr lang="en-US" altLang="zh-CN" sz="2800" b="0" i="0" u="none" strike="noStrike" kern="0" cap="none" spc="-1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1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technical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4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indicators,</a:t>
            </a:r>
            <a:r>
              <a:rPr lang="en-US" altLang="zh-CN" sz="2800" b="0" i="0" u="none" strike="noStrike" kern="0" cap="none" spc="-1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and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macroeconomic</a:t>
            </a:r>
            <a:r>
              <a:rPr lang="en-US" altLang="zh-CN" sz="2800" b="0" i="0" u="none" strike="noStrike" kern="0" cap="none" spc="-1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5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variables,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2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this </a:t>
            </a:r>
            <a:r>
              <a:rPr lang="en-US" altLang="zh-CN" sz="2800" b="0" i="0" u="none" strike="noStrike" kern="0" cap="none" spc="-10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model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3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aims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to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1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provide</a:t>
            </a:r>
            <a:r>
              <a:rPr lang="en-US" altLang="zh-CN" sz="2800" b="0" i="0" u="none" strike="noStrike" kern="0" cap="none" spc="-1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8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accurate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price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predictions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3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that</a:t>
            </a:r>
            <a:r>
              <a:rPr lang="en-US" altLang="zh-CN" sz="2800" b="0" i="0" u="none" strike="noStrike" kern="0" cap="none" spc="-1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7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can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support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14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both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5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short-</a:t>
            </a:r>
            <a:r>
              <a:rPr lang="en-US" altLang="zh-CN" sz="2800" b="0" i="0" u="none" strike="noStrike" kern="0" cap="none" spc="-14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term</a:t>
            </a:r>
            <a:r>
              <a:rPr lang="en-US" altLang="zh-CN" sz="2800" b="0" i="0" u="none" strike="noStrike" kern="0" cap="none" spc="-19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trading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2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strategies </a:t>
            </a:r>
            <a:r>
              <a:rPr lang="en-US" altLang="zh-CN" sz="2800" b="0" i="0" u="none" strike="noStrike" kern="0" cap="none" spc="-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and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14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long-</a:t>
            </a:r>
            <a:r>
              <a:rPr lang="en-US" altLang="zh-CN" sz="2800" b="0" i="0" u="none" strike="noStrike" kern="0" cap="none" spc="-14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term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6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investment</a:t>
            </a:r>
            <a:r>
              <a:rPr lang="en-US" altLang="zh-CN" sz="2800" b="0" i="0" u="none" strike="noStrike" kern="0" cap="none" spc="-180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4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decisions.</a:t>
            </a:r>
          </a:p>
          <a:p>
            <a:pPr marL="12700" indent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-45" baseline="0" dirty="0">
              <a:solidFill>
                <a:srgbClr val="0E4561"/>
              </a:solidFill>
              <a:latin typeface="Verdana" charset="0"/>
              <a:ea typeface="Droid Sans" charset="0"/>
              <a:cs typeface="Verdana" charset="0"/>
            </a:endParaRPr>
          </a:p>
          <a:p>
            <a:pPr marL="12700" indent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4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PROBLEM STATEMENT:</a:t>
            </a:r>
          </a:p>
          <a:p>
            <a:pPr marL="12700" indent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-45" baseline="0" dirty="0">
                <a:solidFill>
                  <a:srgbClr val="0E4561"/>
                </a:solidFill>
                <a:latin typeface="Verdana" charset="0"/>
                <a:ea typeface="Droid Sans" charset="0"/>
                <a:cs typeface="Verdana" charset="0"/>
              </a:rPr>
              <a:t>Analysis of volatility in price of Crypto and future price prediction.</a:t>
            </a:r>
          </a:p>
          <a:p>
            <a:pPr marL="12700" indent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-45" baseline="0" dirty="0">
              <a:solidFill>
                <a:srgbClr val="0E4561"/>
              </a:solidFill>
              <a:latin typeface="Verdana" charset="0"/>
              <a:ea typeface="Droid Sans" charset="0"/>
              <a:cs typeface="Verdana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>
            <a:off x="5897879" y="9779623"/>
            <a:ext cx="6492241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76199" cap="flat" cmpd="sng">
            <a:solidFill>
              <a:srgbClr val="0E4561"/>
            </a:solidFill>
            <a:prstDash val="solid"/>
            <a:round/>
          </a:ln>
        </p:spPr>
      </p:sp>
      <p:pic>
        <p:nvPicPr>
          <p:cNvPr id="4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7825" y="9951466"/>
            <a:ext cx="229776" cy="2297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4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8315" y="9953642"/>
            <a:ext cx="229780" cy="2297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4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9124" y="9953642"/>
            <a:ext cx="229780" cy="2297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46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9793" y="9953645"/>
            <a:ext cx="229780" cy="2297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47" name="图片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50417" y="9953642"/>
            <a:ext cx="229780" cy="2297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48" name="图片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68400" y="6057900"/>
            <a:ext cx="4114800" cy="35075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7490" y="-59036"/>
            <a:ext cx="16393793" cy="27412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478155" rIns="0" bIns="0" anchor="t" anchorCtr="0">
            <a:prstTxWarp prst="textNoShape">
              <a:avLst/>
            </a:prstTxWarp>
            <a:spAutoFit/>
          </a:bodyPr>
          <a:lstStyle/>
          <a:p>
            <a:pPr marL="244475" indent="0" algn="ctr">
              <a:lnSpc>
                <a:spcPct val="100000"/>
              </a:lnSpc>
              <a:spcBef>
                <a:spcPts val="3765"/>
              </a:spcBef>
              <a:spcAft>
                <a:spcPts val="0"/>
              </a:spcAft>
              <a:buNone/>
            </a:pPr>
            <a:r>
              <a:rPr lang="en-US" altLang="zh-CN" sz="6900" b="1" i="1" u="none" strike="noStrike" kern="0" cap="none" spc="-670" baseline="0" dirty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Introduction</a:t>
            </a:r>
            <a:endParaRPr lang="en-US" altLang="zh-CN" sz="6900" b="1" i="1" u="none" strike="noStrike" kern="0" cap="none" spc="0" baseline="0" dirty="0">
              <a:solidFill>
                <a:srgbClr val="0E4561"/>
              </a:solidFill>
              <a:latin typeface="Cambria" charset="0"/>
              <a:ea typeface="宋体" charset="0"/>
              <a:cs typeface="Cambria" charset="0"/>
            </a:endParaRPr>
          </a:p>
          <a:p>
            <a:pPr marL="12700" indent="0" algn="l">
              <a:lnSpc>
                <a:spcPct val="14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-12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1.Cryptocurrencies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have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emerged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9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as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a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3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highly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dynamic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8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and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rapidly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evolving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asset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6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class,</a:t>
            </a:r>
            <a:r>
              <a:rPr lang="en-US" altLang="zh-CN" sz="2800" b="0" i="0" u="none" strike="noStrike" kern="0" cap="none" spc="-19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attracting   </a:t>
            </a:r>
            <a:r>
              <a:rPr lang="en-US" altLang="zh-CN" sz="2800" b="0" i="0" u="none" strike="noStrike" kern="0" cap="none" spc="-114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significant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2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attention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8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from</a:t>
            </a:r>
            <a:r>
              <a:rPr lang="en-US" altLang="zh-CN" sz="2800" b="0" i="0" u="none" strike="noStrike" kern="0" cap="none" spc="-18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investors,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6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traders,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8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and</a:t>
            </a:r>
            <a:r>
              <a:rPr lang="en-US" altLang="zh-CN" sz="2800" b="0" i="0" u="none" strike="noStrike" kern="0" cap="none" spc="-18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14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analysts</a:t>
            </a:r>
            <a:r>
              <a:rPr lang="en-US" altLang="zh-CN" sz="2800" b="0" i="0" u="none" strike="noStrike" kern="0" cap="none" spc="-185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 </a:t>
            </a:r>
            <a:r>
              <a:rPr lang="en-US" altLang="zh-CN" sz="2800" b="0" i="0" u="none" strike="noStrike" kern="0" cap="none" spc="-16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worldwide.</a:t>
            </a:r>
            <a:r>
              <a:rPr lang="en-US" altLang="zh-CN" sz="2800" b="0" i="0" u="none" strike="noStrike" kern="0" cap="none" spc="-10" baseline="0" dirty="0">
                <a:solidFill>
                  <a:srgbClr val="0E4561"/>
                </a:solidFill>
                <a:latin typeface="Verdana" charset="0"/>
                <a:ea typeface="宋体" charset="0"/>
                <a:cs typeface="Verdana" charset="0"/>
              </a:rPr>
              <a:t>.</a:t>
            </a:r>
            <a:endParaRPr lang="zh-CN" altLang="en-US" sz="2800" b="1" i="1" u="none" strike="noStrike" kern="0" cap="none" spc="0" baseline="0" dirty="0">
              <a:solidFill>
                <a:srgbClr val="0E4561"/>
              </a:solidFill>
              <a:latin typeface="Verdana" charset="0"/>
              <a:ea typeface="宋体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94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曲线"/>
          <p:cNvSpPr>
            <a:spLocks/>
          </p:cNvSpPr>
          <p:nvPr/>
        </p:nvSpPr>
        <p:spPr>
          <a:xfrm>
            <a:off x="484783" y="1014045"/>
            <a:ext cx="1002664" cy="76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21599"/>
                </a:moveTo>
                <a:lnTo>
                  <a:pt x="0" y="21599"/>
                </a:lnTo>
                <a:lnTo>
                  <a:pt x="0" y="0"/>
                </a:lnTo>
                <a:lnTo>
                  <a:pt x="21594" y="0"/>
                </a:lnTo>
                <a:lnTo>
                  <a:pt x="21594" y="21599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1730438" y="1014056"/>
            <a:ext cx="4047490" cy="76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7" y="0"/>
                </a:moveTo>
                <a:lnTo>
                  <a:pt x="11250" y="0"/>
                </a:lnTo>
                <a:lnTo>
                  <a:pt x="0" y="0"/>
                </a:lnTo>
                <a:lnTo>
                  <a:pt x="0" y="21600"/>
                </a:lnTo>
                <a:lnTo>
                  <a:pt x="11250" y="21600"/>
                </a:lnTo>
                <a:lnTo>
                  <a:pt x="21597" y="21600"/>
                </a:lnTo>
                <a:lnTo>
                  <a:pt x="21597" y="0"/>
                </a:lnTo>
                <a:close/>
              </a:path>
            </a:pathLst>
          </a:custGeom>
          <a:solidFill>
            <a:srgbClr val="0E4561"/>
          </a:solidFill>
          <a:ln cap="flat" cmpd="sng">
            <a:noFill/>
            <a:prstDash val="solid"/>
            <a:miter/>
          </a:ln>
        </p:spPr>
      </p:sp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>
            <a:off x="472082" y="140953"/>
            <a:ext cx="5318125" cy="984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1" i="1" u="none" strike="noStrike" kern="0" cap="none" spc="-885" baseline="0">
                <a:solidFill>
                  <a:srgbClr val="0E4561"/>
                </a:solidFill>
                <a:latin typeface="Trebuchet MS" charset="0"/>
                <a:ea typeface="宋体" charset="0"/>
                <a:cs typeface="Trebuchet MS" charset="0"/>
              </a:rPr>
              <a:t>Objectives</a:t>
            </a:r>
            <a:endParaRPr lang="zh-CN" altLang="en-US" sz="6400" b="1" i="1" u="none" strike="noStrike" kern="0" cap="none" spc="0" baseline="0">
              <a:solidFill>
                <a:srgbClr val="0E456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57" name="组合"/>
          <p:cNvGrpSpPr>
            <a:grpSpLocks/>
          </p:cNvGrpSpPr>
          <p:nvPr/>
        </p:nvGrpSpPr>
        <p:grpSpPr>
          <a:xfrm>
            <a:off x="10932647" y="0"/>
            <a:ext cx="6492238" cy="1457686"/>
            <a:chOff x="10932647" y="0"/>
            <a:chExt cx="6492238" cy="1457686"/>
          </a:xfrm>
        </p:grpSpPr>
        <p:sp>
          <p:nvSpPr>
            <p:cNvPr id="55" name="曲线"/>
            <p:cNvSpPr>
              <a:spLocks/>
            </p:cNvSpPr>
            <p:nvPr/>
          </p:nvSpPr>
          <p:spPr>
            <a:xfrm>
              <a:off x="10932647" y="1457686"/>
              <a:ext cx="6492238" cy="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76199" cap="flat" cmpd="sng">
              <a:solidFill>
                <a:srgbClr val="0E4561"/>
              </a:solidFill>
              <a:prstDash val="solid"/>
              <a:round/>
            </a:ln>
          </p:spPr>
        </p:sp>
        <p:pic>
          <p:nvPicPr>
            <p:cNvPr id="5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83985" y="0"/>
              <a:ext cx="1437648" cy="14477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58" name="矩形"/>
          <p:cNvSpPr>
            <a:spLocks/>
          </p:cNvSpPr>
          <p:nvPr/>
        </p:nvSpPr>
        <p:spPr>
          <a:xfrm>
            <a:off x="1982089" y="2172951"/>
            <a:ext cx="16050252" cy="62018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None/>
            </a:pP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 charset="0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0" cap="none" spc="0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Key</a:t>
            </a:r>
            <a:r>
              <a:rPr lang="en-US" altLang="zh-CN" sz="2800" b="1" i="0" u="sng" strike="noStrike" kern="0" cap="none" spc="-45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 </a:t>
            </a:r>
            <a:r>
              <a:rPr lang="en-US" altLang="zh-CN" sz="2800" b="1" i="0" u="sng" strike="noStrike" kern="0" cap="none" spc="125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objectives</a:t>
            </a:r>
            <a:r>
              <a:rPr lang="en-US" altLang="zh-CN" sz="2800" b="1" i="0" u="sng" strike="noStrike" kern="0" cap="none" spc="-45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 </a:t>
            </a:r>
            <a:r>
              <a:rPr lang="en-US" altLang="zh-CN" sz="2800" b="1" i="0" u="sng" strike="noStrike" kern="0" cap="none" spc="100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include:</a:t>
            </a: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2800" b="1" i="0" u="sng" strike="noStrike" kern="0" cap="none" spc="0" baseline="0">
              <a:solidFill>
                <a:schemeClr val="tx1"/>
              </a:solidFill>
              <a:latin typeface="Arial MT" charset="0"/>
              <a:ea typeface="Droid Sans" charset="0"/>
              <a:cs typeface="Arial MT" charset="0"/>
            </a:endParaRPr>
          </a:p>
          <a:p>
            <a:pPr marL="12700" indent="3479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0680" algn="l"/>
              </a:tabLst>
            </a:pPr>
            <a:r>
              <a:rPr lang="en-US" altLang="zh-CN" sz="2600" b="0" i="0" u="none" strike="noStrike" kern="0" cap="none" spc="120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To predict the accurate price.</a:t>
            </a:r>
          </a:p>
          <a:p>
            <a:pPr marL="12700" indent="3479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0680" algn="l"/>
              </a:tabLst>
            </a:pPr>
            <a:endParaRPr lang="en-US" altLang="zh-CN" sz="2600" b="0" i="0" u="none" strike="noStrike" kern="0" cap="none" spc="120" baseline="0">
              <a:solidFill>
                <a:srgbClr val="0E4561"/>
              </a:solidFill>
              <a:latin typeface="Arial MT" charset="0"/>
              <a:ea typeface="Droid Sans" charset="0"/>
              <a:cs typeface="Arial MT" charset="0"/>
            </a:endParaRPr>
          </a:p>
          <a:p>
            <a:pPr marL="12700" indent="3479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0680" algn="l"/>
              </a:tabLst>
            </a:pPr>
            <a:r>
              <a:rPr lang="en-US" altLang="zh-CN" sz="2600" b="0" i="0" u="none" strike="noStrike" kern="0" cap="none" spc="120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To analyse market sentiment.</a:t>
            </a:r>
          </a:p>
          <a:p>
            <a:pPr marL="12700" indent="3479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0680" algn="l"/>
              </a:tabLst>
            </a:pPr>
            <a:endParaRPr lang="en-US" altLang="zh-CN" sz="2600" b="0" i="0" u="none" strike="noStrike" kern="0" cap="none" spc="120" baseline="0">
              <a:solidFill>
                <a:srgbClr val="0E4561"/>
              </a:solidFill>
              <a:latin typeface="Arial MT" charset="0"/>
              <a:ea typeface="Droid Sans" charset="0"/>
              <a:cs typeface="Arial MT" charset="0"/>
            </a:endParaRPr>
          </a:p>
          <a:p>
            <a:pPr marL="12700" indent="3479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0680" algn="l"/>
              </a:tabLst>
            </a:pPr>
            <a:r>
              <a:rPr lang="en-US" altLang="zh-CN" sz="2600" b="0" i="0" u="none" strike="noStrike" kern="0" cap="none" spc="120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To manage the risk.</a:t>
            </a:r>
          </a:p>
          <a:p>
            <a:pPr marL="12700" indent="3479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0680" algn="l"/>
              </a:tabLst>
            </a:pPr>
            <a:endParaRPr lang="en-US" altLang="zh-CN" sz="2600" b="0" i="0" u="none" strike="noStrike" kern="0" cap="none" spc="120" baseline="0">
              <a:solidFill>
                <a:srgbClr val="0E4561"/>
              </a:solidFill>
              <a:latin typeface="Arial MT" charset="0"/>
              <a:ea typeface="Droid Sans" charset="0"/>
              <a:cs typeface="Arial MT" charset="0"/>
            </a:endParaRPr>
          </a:p>
          <a:p>
            <a:pPr marL="12700" indent="3479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0680" algn="l"/>
              </a:tabLst>
            </a:pPr>
            <a:r>
              <a:rPr lang="en-US" altLang="zh-CN" sz="2600" b="0" i="0" u="none" strike="noStrike" kern="0" cap="none" spc="120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To optimize trading strategies.</a:t>
            </a:r>
          </a:p>
          <a:p>
            <a:pPr marL="12700" indent="3479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0680" algn="l"/>
              </a:tabLst>
            </a:pPr>
            <a:endParaRPr lang="en-US" altLang="zh-CN" sz="2600" b="0" i="0" u="none" strike="noStrike" kern="0" cap="none" spc="120" baseline="0">
              <a:solidFill>
                <a:srgbClr val="0E4561"/>
              </a:solidFill>
              <a:latin typeface="Arial MT" charset="0"/>
              <a:ea typeface="Droid Sans" charset="0"/>
              <a:cs typeface="Arial MT" charset="0"/>
            </a:endParaRPr>
          </a:p>
          <a:p>
            <a:pPr marL="12700" indent="3479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0680" algn="l"/>
              </a:tabLst>
            </a:pPr>
            <a:r>
              <a:rPr lang="en-US" altLang="zh-CN" sz="2600" b="0" i="0" u="none" strike="noStrike" kern="0" cap="none" spc="120" baseline="0">
                <a:solidFill>
                  <a:srgbClr val="0E4561"/>
                </a:solidFill>
                <a:latin typeface="Arial MT" charset="0"/>
                <a:ea typeface="Droid Sans" charset="0"/>
                <a:cs typeface="Arial MT" charset="0"/>
              </a:rPr>
              <a:t>To make user-friendly visualisation.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60680" algn="l"/>
              </a:tabLst>
            </a:pPr>
            <a:endParaRPr lang="en-US" altLang="zh-CN" sz="2600" b="0" i="0" u="none" strike="noStrike" kern="0" cap="none" spc="120" baseline="0">
              <a:solidFill>
                <a:srgbClr val="0E4561"/>
              </a:solidFill>
              <a:latin typeface="Arial MT" charset="0"/>
              <a:ea typeface="Droid Sans" charset="0"/>
              <a:cs typeface="Arial MT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60680" algn="l"/>
              </a:tabLst>
            </a:pP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 charset="0"/>
              <a:cs typeface="Arial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2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曲线"/>
          <p:cNvSpPr>
            <a:spLocks/>
          </p:cNvSpPr>
          <p:nvPr/>
        </p:nvSpPr>
        <p:spPr>
          <a:xfrm>
            <a:off x="0" y="0"/>
            <a:ext cx="18288000" cy="10287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9F7FF"/>
          </a:solidFill>
          <a:ln cap="flat" cmpd="sng">
            <a:noFill/>
            <a:prstDash val="solid"/>
            <a:miter/>
          </a:ln>
        </p:spPr>
      </p:sp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>
            <a:off x="566677" y="140953"/>
            <a:ext cx="3778250" cy="984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1" i="1" u="none" strike="noStrike" kern="0" cap="none" spc="-735" baseline="0">
                <a:solidFill>
                  <a:srgbClr val="0E4561"/>
                </a:solidFill>
                <a:latin typeface="Cambria" charset="0"/>
                <a:ea typeface="宋体" charset="0"/>
                <a:cs typeface="Cambria" charset="0"/>
              </a:rPr>
              <a:t>Methodology</a:t>
            </a:r>
            <a:endParaRPr lang="zh-CN" altLang="en-US" sz="6400" b="1" i="1" u="none" strike="noStrike" kern="0" cap="none" spc="0" baseline="0">
              <a:solidFill>
                <a:srgbClr val="0E4561"/>
              </a:solidFill>
              <a:latin typeface="Cambria" charset="0"/>
              <a:ea typeface="宋体" charset="0"/>
              <a:cs typeface="Cambria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>
            <a:off x="247433" y="1028650"/>
            <a:ext cx="17858104" cy="69865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9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predict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future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price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of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 err="1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cryptocurrency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using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historical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data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and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relevant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features,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you'll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need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follow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4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structured </a:t>
            </a:r>
            <a:r>
              <a:rPr lang="en-US" altLang="zh-CN" sz="2400" b="0" i="0" u="none" strike="noStrike" kern="0" cap="none" spc="7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approach.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Here's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high-level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overview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of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how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you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can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approach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this</a:t>
            </a:r>
            <a:r>
              <a:rPr lang="en-US" altLang="zh-CN" sz="2400" b="0" i="0" u="none" strike="noStrike" kern="0" cap="none" spc="-4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problem: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0" indent="0" algn="l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374650" indent="-301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74650" algn="l"/>
              </a:tabLst>
            </a:pPr>
            <a:r>
              <a:rPr lang="en-US" altLang="zh-CN" sz="2400" b="1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Problem</a:t>
            </a:r>
            <a:r>
              <a:rPr lang="en-US" altLang="zh-CN" sz="2400" b="1" i="0" u="none" strike="noStrike" kern="0" cap="none" spc="-1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Definition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464058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buChar char="-"/>
              <a:tabLst>
                <a:tab pos="464058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Objective:</a:t>
            </a:r>
            <a:r>
              <a:rPr lang="en-US" altLang="zh-CN" sz="2400" b="0" i="0" u="none" strike="noStrike" kern="0" cap="none" spc="-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Predict</a:t>
            </a:r>
            <a:r>
              <a:rPr lang="en-US" altLang="zh-CN" sz="2400" b="0" i="0" u="none" strike="noStrike" kern="0" cap="none" spc="-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future</a:t>
            </a:r>
            <a:r>
              <a:rPr lang="en-US" altLang="zh-CN" sz="2400" b="0" i="0" u="none" strike="noStrike" kern="0" cap="none" spc="-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price</a:t>
            </a:r>
            <a:r>
              <a:rPr lang="en-US" altLang="zh-CN" sz="2400" b="0" i="0" u="none" strike="noStrike" kern="0" cap="none" spc="-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of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</a:t>
            </a:r>
            <a:r>
              <a:rPr lang="en-US" altLang="zh-CN" sz="2400" b="0" i="0" u="none" strike="noStrike" kern="0" cap="none" spc="-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 err="1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cryptocurrency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(e.g.,</a:t>
            </a:r>
            <a:r>
              <a:rPr lang="en-US" altLang="zh-CN" sz="2400" b="0" i="0" u="none" strike="noStrike" kern="0" cap="none" spc="-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 err="1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Bitcoin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,</a:t>
            </a:r>
            <a:r>
              <a:rPr lang="en-US" altLang="zh-CN" sz="2400" b="0" i="0" u="none" strike="noStrike" kern="0" cap="none" spc="-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45" baseline="0" dirty="0" err="1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Ethereum</a:t>
            </a:r>
            <a:r>
              <a:rPr lang="en-US" altLang="zh-CN" sz="2400" b="0" i="0" u="none" strike="noStrike" kern="0" cap="none" spc="4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)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based</a:t>
            </a:r>
            <a:r>
              <a:rPr lang="en-US" altLang="zh-CN" sz="2400" b="0" i="0" u="none" strike="noStrike" kern="0" cap="none" spc="-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on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historical</a:t>
            </a:r>
            <a:r>
              <a:rPr lang="en-US" altLang="zh-CN" sz="2400" b="0" i="0" u="none" strike="noStrike" kern="0" cap="none" spc="-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20" baseline="0" dirty="0" smtClean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data.</a:t>
            </a:r>
            <a:endParaRPr lang="en-US" altLang="zh-CN" dirty="0">
              <a:latin typeface="Tahoma" charset="0"/>
              <a:cs typeface="Tahoma" charset="0"/>
            </a:endParaRPr>
          </a:p>
          <a:p>
            <a:pPr marL="464058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buChar char="-"/>
              <a:tabLst>
                <a:tab pos="464058" algn="l"/>
              </a:tabLst>
            </a:pPr>
            <a:r>
              <a:rPr lang="en-US" altLang="zh-CN" sz="2400" b="0" i="0" u="none" strike="noStrike" kern="0" cap="none" spc="55" baseline="0" dirty="0" smtClean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Prediction</a:t>
            </a:r>
            <a:r>
              <a:rPr lang="en-US" altLang="zh-CN" sz="2400" b="0" i="0" u="none" strike="noStrike" kern="0" cap="none" spc="-55" baseline="0" dirty="0" smtClean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Horizon: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Define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whether</a:t>
            </a:r>
            <a:r>
              <a:rPr lang="en-US" altLang="zh-CN" sz="2400" b="0" i="0" u="none" strike="noStrike" kern="0" cap="none" spc="-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you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want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focus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on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short-</a:t>
            </a:r>
            <a:r>
              <a:rPr lang="en-US" altLang="zh-CN" sz="2400" b="0" i="0" u="none" strike="noStrike" kern="0" cap="none" spc="7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term</a:t>
            </a:r>
            <a:r>
              <a:rPr lang="en-US" altLang="zh-CN" sz="2400" b="0" i="0" u="none" strike="noStrike" kern="0" cap="none" spc="-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(e.g.,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next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hour,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day)</a:t>
            </a:r>
            <a:r>
              <a:rPr lang="en-US" altLang="zh-CN" sz="2400" b="0" i="0" u="none" strike="noStrike" kern="0" cap="none" spc="-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or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long-</a:t>
            </a:r>
            <a:r>
              <a:rPr lang="en-US" altLang="zh-CN" sz="2400" b="0" i="0" u="none" strike="noStrike" kern="0" cap="none" spc="7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term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predictions</a:t>
            </a:r>
            <a:r>
              <a:rPr lang="en-US" altLang="zh-CN" sz="2400" b="0" i="0" u="none" strike="noStrike" kern="0" cap="none" spc="-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(e.g.,</a:t>
            </a:r>
            <a:r>
              <a:rPr lang="en-US" altLang="zh-CN" sz="2400" b="0" i="0" u="none" strike="noStrike" kern="0" cap="none" spc="-5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2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next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week,</a:t>
            </a:r>
            <a:r>
              <a:rPr lang="en-US" altLang="zh-CN" sz="2400" b="0" i="0" u="none" strike="noStrike" kern="0" cap="none" spc="-10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month</a:t>
            </a:r>
            <a:r>
              <a:rPr lang="en-US" altLang="zh-CN" sz="2400" b="0" i="0" u="none" strike="noStrike" kern="0" cap="none" spc="-10" baseline="0" dirty="0" smtClean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).</a:t>
            </a:r>
            <a:endParaRPr lang="en-US" altLang="zh-CN" dirty="0">
              <a:latin typeface="Tahoma" charset="0"/>
              <a:cs typeface="Tahoma" charset="0"/>
            </a:endParaRPr>
          </a:p>
          <a:p>
            <a:pPr marL="464058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tabLst>
                <a:tab pos="464058" algn="l"/>
              </a:tabLst>
            </a:pP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346075" indent="-3333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46075" algn="l"/>
              </a:tabLst>
            </a:pPr>
            <a:r>
              <a:rPr lang="en-US" altLang="zh-CN" sz="2400" b="1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Data</a:t>
            </a:r>
            <a:r>
              <a:rPr lang="en-US" altLang="zh-CN" sz="2400" b="1" i="0" u="none" strike="noStrike" kern="0" cap="none" spc="-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Collection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12700" lvl="1" indent="45135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4058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Historical</a:t>
            </a:r>
            <a:r>
              <a:rPr lang="en-US" altLang="zh-CN" sz="2400" b="0" i="0" u="none" strike="noStrike" kern="0" cap="none" spc="-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Price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Data: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Collect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historical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price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data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(open,</a:t>
            </a:r>
            <a:r>
              <a:rPr lang="en-US" altLang="zh-CN" sz="2400" b="0" i="0" u="none" strike="noStrike" kern="0" cap="none" spc="-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close,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high,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low,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volume)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from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reliable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sources</a:t>
            </a:r>
            <a:r>
              <a:rPr lang="en-US" altLang="zh-CN" sz="2400" b="0" i="0" u="none" strike="noStrike" kern="0" cap="none" spc="-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3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(e.g.,  </a:t>
            </a:r>
          </a:p>
          <a:p>
            <a:pPr marL="12700" lvl="1" indent="45135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4058" algn="l"/>
              </a:tabLst>
            </a:pPr>
            <a:r>
              <a:rPr lang="en-US" altLang="zh-CN" sz="2400" b="0" i="0" u="none" strike="noStrike" kern="0" cap="none" spc="70" baseline="0" dirty="0" err="1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CoinMarketCap</a:t>
            </a:r>
            <a:r>
              <a:rPr lang="en-US" altLang="zh-CN" sz="2400" b="0" i="0" u="none" strike="noStrike" kern="0" cap="none" spc="7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,</a:t>
            </a:r>
            <a:r>
              <a:rPr lang="en-US" altLang="zh-CN" sz="2400" b="0" i="0" u="none" strike="noStrike" kern="0" cap="none" spc="-1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Yahoo</a:t>
            </a:r>
            <a:r>
              <a:rPr lang="en-US" altLang="zh-CN" sz="2400" b="0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Finance,</a:t>
            </a:r>
            <a:r>
              <a:rPr lang="en-US" altLang="zh-CN" sz="2400" b="0" i="0" u="none" strike="noStrike" kern="0" cap="none" spc="-1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Alpha</a:t>
            </a:r>
            <a:r>
              <a:rPr lang="en-US" altLang="zh-CN" sz="2400" b="0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4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Vantage</a:t>
            </a:r>
            <a:r>
              <a:rPr lang="en-US" altLang="zh-CN" sz="2400" b="0" i="0" u="none" strike="noStrike" kern="0" cap="none" spc="45" baseline="0" dirty="0" smtClean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).</a:t>
            </a:r>
          </a:p>
          <a:p>
            <a:pPr marL="12700" lvl="1" indent="45135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4058" algn="l"/>
              </a:tabLst>
            </a:pP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464058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464058" algn="l"/>
              </a:tabLst>
            </a:pPr>
            <a:r>
              <a:rPr lang="en-US" altLang="zh-CN" sz="2400" b="1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Additional</a:t>
            </a:r>
            <a:r>
              <a:rPr lang="en-US" altLang="zh-CN" sz="2400" b="1" i="0" u="none" strike="noStrike" kern="0" cap="none" spc="-2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Features:</a:t>
            </a:r>
            <a:endParaRPr lang="en-US" altLang="zh-CN" sz="2400" b="1" i="0" u="none" strike="noStrike" kern="0" cap="none" spc="0" baseline="0" dirty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630555" lvl="2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Technical</a:t>
            </a:r>
            <a:r>
              <a:rPr lang="en-US" altLang="zh-CN" sz="2400" b="0" i="0" u="none" strike="noStrike" kern="0" cap="none" spc="-3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5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Indicators:</a:t>
            </a:r>
            <a:r>
              <a:rPr lang="en-US" altLang="zh-CN" sz="2400" b="0" i="0" u="none" strike="noStrike" kern="0" cap="none" spc="-2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0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Moving</a:t>
            </a:r>
            <a:r>
              <a:rPr lang="en-US" altLang="zh-CN" sz="2400" b="0" i="0" u="none" strike="noStrike" kern="0" cap="none" spc="-25" baseline="0" dirty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0" baseline="0" dirty="0" smtClean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averages</a:t>
            </a:r>
            <a:r>
              <a:rPr lang="en-US" altLang="zh-CN" spc="-25" dirty="0" smtClean="0">
                <a:solidFill>
                  <a:srgbClr val="0E4561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20" baseline="0" dirty="0" smtClean="0">
                <a:solidFill>
                  <a:srgbClr val="0E4561"/>
                </a:solidFill>
                <a:latin typeface="Tahoma" charset="0"/>
                <a:ea typeface="Droid Sans" charset="0"/>
                <a:cs typeface="Tahoma" charset="0"/>
              </a:rPr>
              <a:t>etc.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39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"/>
          <p:cNvSpPr>
            <a:spLocks/>
          </p:cNvSpPr>
          <p:nvPr/>
        </p:nvSpPr>
        <p:spPr>
          <a:xfrm>
            <a:off x="228600" y="190500"/>
            <a:ext cx="18059400" cy="83548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1290" rIns="0" bIns="0" anchor="t" anchorCtr="0">
            <a:prstTxWarp prst="textNoShape">
              <a:avLst/>
            </a:prstTxWarp>
            <a:spAutoFit/>
          </a:bodyPr>
          <a:lstStyle/>
          <a:p>
            <a:pPr marL="338201" indent="-32385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AutoNum type="arabicPeriod" startAt="3"/>
              <a:tabLst>
                <a:tab pos="338455" algn="l"/>
              </a:tabLst>
            </a:pPr>
            <a:r>
              <a:rPr lang="en-US" altLang="zh-CN" sz="2400" b="1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Data</a:t>
            </a:r>
            <a:r>
              <a:rPr lang="en-US" altLang="zh-CN" sz="2400" b="1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Preprocessing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 Cleaning:</a:t>
            </a:r>
            <a:r>
              <a:rPr lang="en-US" altLang="zh-CN" sz="2400" b="0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Handle</a:t>
            </a:r>
            <a:r>
              <a:rPr lang="en-US" altLang="zh-CN" sz="2400" b="0" i="0" u="none" strike="noStrike" kern="0" cap="none" spc="-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missing</a:t>
            </a:r>
            <a:r>
              <a:rPr lang="en-US" altLang="zh-CN" sz="2400" b="0" i="0" u="none" strike="noStrike" kern="0" cap="none" spc="-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values,</a:t>
            </a:r>
            <a:r>
              <a:rPr lang="en-US" altLang="zh-CN" sz="2400" b="0" i="0" u="none" strike="noStrike" kern="0" cap="none" spc="-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remove</a:t>
            </a:r>
            <a:r>
              <a:rPr lang="en-US" altLang="zh-CN" sz="2400" b="0" i="0" u="none" strike="noStrike" kern="0" cap="none" spc="-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outliers.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 Feature</a:t>
            </a:r>
            <a:r>
              <a:rPr lang="en-US" altLang="zh-CN" sz="2400" b="0" i="0" u="none" strike="noStrike" kern="0" cap="none" spc="-7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Engineering: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Create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new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features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(e.g.,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moving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0" baseline="0" dirty="0" smtClean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averages</a:t>
            </a:r>
            <a:r>
              <a:rPr lang="en-US" altLang="zh-CN" spc="70" dirty="0" smtClean="0">
                <a:solidFill>
                  <a:srgbClr val="254061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 smtClean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).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 Normalization/Scaling: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Normalize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or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scale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data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ensure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consistency.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 Time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Series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Formatting: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Convert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data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into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format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suitable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for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time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series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analysis,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such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as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sliding</a:t>
            </a:r>
            <a:r>
              <a:rPr lang="en-US" altLang="zh-CN" sz="2400" b="0" i="0" u="none" strike="noStrike" kern="0" cap="none" spc="-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windows.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0" indent="0" algn="l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351790" indent="-3390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  <a:tabLst>
                <a:tab pos="351790" algn="l"/>
              </a:tabLst>
            </a:pPr>
            <a:r>
              <a:rPr lang="en-US" altLang="zh-CN" sz="2400" b="1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Exploratory</a:t>
            </a:r>
            <a:r>
              <a:rPr lang="en-US" altLang="zh-CN" sz="2400" b="1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Data</a:t>
            </a:r>
            <a:r>
              <a:rPr lang="en-US" altLang="zh-CN" sz="2400" b="1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7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Analysis</a:t>
            </a:r>
            <a:r>
              <a:rPr lang="en-US" altLang="zh-CN" sz="2400" b="1" i="0" u="none" strike="noStrike" kern="0" cap="none" spc="-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(EDA)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Visualization: </a:t>
            </a:r>
            <a:r>
              <a:rPr lang="en-US" altLang="zh-CN" sz="2400" b="0" i="0" u="none" strike="noStrike" kern="0" cap="none" spc="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Plot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historical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prices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and</a:t>
            </a:r>
            <a:r>
              <a:rPr lang="en-US" altLang="zh-CN" sz="2400" b="0" i="0" u="none" strike="noStrike" kern="0" cap="none" spc="-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other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features</a:t>
            </a:r>
            <a:r>
              <a:rPr lang="en-US" altLang="zh-CN" sz="2400" b="0" i="0" u="none" strike="noStrike" kern="0" cap="none" spc="-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understand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trends,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seasonality,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and</a:t>
            </a:r>
            <a:r>
              <a:rPr lang="en-US" altLang="zh-CN" sz="2400" b="0" i="0" u="none" strike="noStrike" kern="0" cap="none" spc="-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correlations.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Correlation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Analysis: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Identify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relationships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between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different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features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and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target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variable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(price).|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0" indent="0" algn="l">
              <a:lnSpc>
                <a:spcPct val="100000"/>
              </a:lnSpc>
              <a:spcBef>
                <a:spcPts val="2325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348615" indent="-33591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348615" algn="l"/>
              </a:tabLst>
            </a:pPr>
            <a:r>
              <a:rPr lang="en-US" altLang="zh-CN" sz="2400" b="1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Model</a:t>
            </a:r>
            <a:r>
              <a:rPr lang="en-US" altLang="zh-CN" sz="2400" b="1" i="0" u="none" strike="noStrike" kern="0" cap="none" spc="-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Selection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Baseline</a:t>
            </a:r>
            <a:r>
              <a:rPr lang="en-US" altLang="zh-CN" sz="2400" b="0" i="0" u="none" strike="noStrike" kern="0" cap="none" spc="-8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Models:</a:t>
            </a:r>
            <a:r>
              <a:rPr lang="en-US" altLang="zh-CN" sz="2400" b="0" i="0" u="none" strike="noStrike" kern="0" cap="none" spc="-8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Start</a:t>
            </a:r>
            <a:r>
              <a:rPr lang="en-US" altLang="zh-CN" sz="2400" b="0" i="0" u="none" strike="noStrike" kern="0" cap="none" spc="-8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with</a:t>
            </a:r>
            <a:r>
              <a:rPr lang="en-US" altLang="zh-CN" sz="2400" b="0" i="0" u="none" strike="noStrike" kern="0" cap="none" spc="-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simple</a:t>
            </a:r>
            <a:r>
              <a:rPr lang="en-US" altLang="zh-CN" sz="2400" b="0" i="0" u="none" strike="noStrike" kern="0" cap="none" spc="-8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models</a:t>
            </a:r>
            <a:r>
              <a:rPr lang="en-US" altLang="zh-CN" sz="2400" b="0" i="0" u="none" strike="noStrike" kern="0" cap="none" spc="-8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like</a:t>
            </a: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-8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</a:t>
            </a:r>
            <a:r>
              <a:rPr lang="en-US" altLang="zh-CN" spc="-10" dirty="0" smtClean="0">
                <a:solidFill>
                  <a:srgbClr val="254061"/>
                </a:solidFill>
                <a:latin typeface="Tahoma" charset="0"/>
                <a:cs typeface="Tahoma" charset="0"/>
              </a:rPr>
              <a:t>LSTM</a:t>
            </a:r>
            <a:r>
              <a:rPr lang="en-US" altLang="zh-CN" sz="2400" b="0" i="0" u="none" strike="noStrike" kern="0" cap="none" spc="-10" baseline="0" dirty="0" smtClean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,</a:t>
            </a:r>
            <a:r>
              <a:rPr lang="en-US" altLang="zh-CN" sz="2400" b="0" i="0" u="none" strike="noStrike" kern="0" cap="none" spc="-75" baseline="0" dirty="0" smtClean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Moving</a:t>
            </a:r>
            <a:r>
              <a:rPr lang="en-US" altLang="zh-CN" sz="2400" b="0" i="0" u="none" strike="noStrike" kern="0" cap="none" spc="-8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Average.</a:t>
            </a: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1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# Machine</a:t>
            </a:r>
            <a:r>
              <a:rPr lang="en-US" altLang="zh-CN" sz="2400" b="1" i="0" u="none" strike="noStrike" kern="0" cap="none" spc="-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Learning</a:t>
            </a:r>
            <a:r>
              <a:rPr lang="en-US" altLang="zh-CN" sz="2400" b="1" i="0" u="none" strike="noStrike" kern="0" cap="none" spc="-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Models:</a:t>
            </a:r>
            <a:endParaRPr lang="en-US" altLang="zh-CN" sz="2400" b="1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endParaRPr lang="zh-CN" altLang="en-US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</p:txBody>
      </p:sp>
      <p:pic>
        <p:nvPicPr>
          <p:cNvPr id="4" name="Picture 3" descr="crypto flow chart.drawio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6" y="5214938"/>
            <a:ext cx="8001056" cy="48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55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>
            <a:spLocks/>
          </p:cNvSpPr>
          <p:nvPr/>
        </p:nvSpPr>
        <p:spPr>
          <a:xfrm>
            <a:off x="500002" y="642906"/>
            <a:ext cx="16801464" cy="50749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1290" rIns="0" bIns="0" anchor="t" anchorCtr="0">
            <a:prstTxWarp prst="textNoShape">
              <a:avLst/>
            </a:prstTxWarp>
            <a:spAutoFit/>
          </a:bodyPr>
          <a:lstStyle/>
          <a:p>
            <a:pPr marL="424180" indent="-328295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AutoNum type="arabicPeriod" startAt="6"/>
              <a:tabLst>
                <a:tab pos="424180" algn="l"/>
              </a:tabLst>
            </a:pPr>
            <a:r>
              <a:rPr lang="en-US" altLang="zh-CN" sz="2400" b="1" i="0" u="none" strike="noStrike" kern="0" cap="none" spc="-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Training</a:t>
            </a:r>
            <a:r>
              <a:rPr lang="en-US" altLang="zh-CN" sz="2400" b="1" i="0" u="none" strike="noStrike" kern="0" cap="none" spc="-114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and</a:t>
            </a:r>
            <a:r>
              <a:rPr lang="en-US" altLang="zh-CN" sz="2400" b="1" i="0" u="none" strike="noStrike" kern="0" cap="none" spc="-1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Validation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9781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97815" algn="l"/>
              </a:tabLst>
            </a:pP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Splitting</a:t>
            </a:r>
            <a:r>
              <a:rPr lang="en-US" altLang="zh-CN" sz="2400" b="0" i="0" u="none" strike="noStrike" kern="0" cap="none" spc="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Data:</a:t>
            </a:r>
            <a:r>
              <a:rPr lang="en-US" altLang="zh-CN" sz="2400" b="0" i="0" u="none" strike="noStrike" kern="0" cap="none" spc="1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Split</a:t>
            </a:r>
            <a:r>
              <a:rPr lang="en-US" altLang="zh-CN" sz="2400" b="0" i="0" u="none" strike="noStrike" kern="0" cap="none" spc="1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1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data</a:t>
            </a:r>
            <a:r>
              <a:rPr lang="en-US" altLang="zh-CN" sz="2400" b="0" i="0" u="none" strike="noStrike" kern="0" cap="none" spc="1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into</a:t>
            </a:r>
            <a:r>
              <a:rPr lang="en-US" altLang="zh-CN" sz="2400" b="0" i="0" u="none" strike="noStrike" kern="0" cap="none" spc="1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training,</a:t>
            </a:r>
            <a:r>
              <a:rPr lang="en-US" altLang="zh-CN" sz="2400" b="0" i="0" u="none" strike="noStrike" kern="0" cap="none" spc="1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validation,</a:t>
            </a:r>
            <a:r>
              <a:rPr lang="en-US" altLang="zh-CN" sz="2400" b="0" i="0" u="none" strike="noStrike" kern="0" cap="none" spc="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and</a:t>
            </a:r>
            <a:r>
              <a:rPr lang="en-US" altLang="zh-CN" sz="2400" b="0" i="0" u="none" strike="noStrike" kern="0" cap="none" spc="1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test</a:t>
            </a:r>
            <a:r>
              <a:rPr lang="en-US" altLang="zh-CN" sz="2400" b="0" i="0" u="none" strike="noStrike" kern="0" cap="none" spc="1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sets.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9781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97815" algn="l"/>
              </a:tabLst>
            </a:pP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Model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Training: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Train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selected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models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using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training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2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set.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12700" lvl="1" indent="28511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97815" algn="l"/>
              </a:tabLst>
            </a:pPr>
            <a:r>
              <a:rPr lang="en-US" altLang="zh-CN" sz="2400" b="0" i="0" u="none" strike="noStrike" kern="0" cap="none" spc="60" baseline="0" dirty="0" err="1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Hyperparameter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9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Tuning: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Use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techniques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like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Grid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Search,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Random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Search,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or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Bayesian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Optimization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find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4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best</a:t>
            </a:r>
            <a:endParaRPr lang="en-US" altLang="zh-CN" sz="2400" b="0" i="0" u="none" strike="noStrike" kern="0" cap="none" spc="5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12700" lvl="1" indent="28511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97815" algn="l"/>
              </a:tabLst>
            </a:pP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parameters.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9781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97815" algn="l"/>
              </a:tabLst>
            </a:pPr>
            <a:r>
              <a:rPr lang="en-US" altLang="zh-CN" sz="2400" b="0" i="0" u="none" strike="noStrike" kern="0" cap="none" spc="-2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Cross-</a:t>
            </a:r>
            <a:r>
              <a:rPr lang="en-US" altLang="zh-CN" sz="2400" b="0" i="0" u="none" strike="noStrike" kern="0" cap="none" spc="-2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Validation:</a:t>
            </a:r>
            <a:r>
              <a:rPr lang="en-US" altLang="zh-CN" sz="2400" b="0" i="0" u="none" strike="noStrike" kern="0" cap="none" spc="-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Use</a:t>
            </a:r>
            <a:r>
              <a:rPr lang="en-US" altLang="zh-CN" sz="2400" b="0" i="0" u="none" strike="noStrike" kern="0" cap="none" spc="-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cross-</a:t>
            </a:r>
            <a:r>
              <a:rPr lang="en-US" altLang="zh-CN" sz="2400" b="0" i="0" u="none" strike="noStrike" kern="0" cap="none" spc="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validation</a:t>
            </a:r>
            <a:r>
              <a:rPr lang="en-US" altLang="zh-CN" sz="2400" b="0" i="0" u="none" strike="noStrike" kern="0" cap="none" spc="-7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assess</a:t>
            </a:r>
            <a:r>
              <a:rPr lang="en-US" altLang="zh-CN" sz="2400" b="0" i="0" u="none" strike="noStrike" kern="0" cap="none" spc="-7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model</a:t>
            </a:r>
            <a:r>
              <a:rPr lang="en-US" altLang="zh-CN" sz="2400" b="0" i="0" u="none" strike="noStrike" kern="0" cap="none" spc="-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performance</a:t>
            </a:r>
            <a:r>
              <a:rPr lang="en-US" altLang="zh-CN" sz="2400" b="0" i="0" u="none" strike="noStrike" kern="0" cap="none" spc="-7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and</a:t>
            </a:r>
            <a:r>
              <a:rPr lang="en-US" altLang="zh-CN" sz="2400" b="0" i="0" u="none" strike="noStrike" kern="0" cap="none" spc="-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avoid</a:t>
            </a:r>
            <a:r>
              <a:rPr lang="en-US" altLang="zh-CN" sz="2400" b="0" i="0" u="none" strike="noStrike" kern="0" cap="none" spc="-7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 err="1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overfitting</a:t>
            </a:r>
            <a:r>
              <a:rPr lang="en-US" altLang="zh-CN" sz="2400" b="0" i="0" u="none" strike="noStrike" kern="0" cap="none" spc="-10" baseline="0" dirty="0" smtClean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.</a:t>
            </a:r>
          </a:p>
          <a:p>
            <a:pPr marL="29781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97815" algn="l"/>
              </a:tabLst>
            </a:pP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422783" indent="-3270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8"/>
              <a:tabLst>
                <a:tab pos="422783" algn="l"/>
              </a:tabLst>
            </a:pPr>
            <a:r>
              <a:rPr lang="en-US" altLang="zh-CN" sz="2400" b="1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Model</a:t>
            </a:r>
            <a:r>
              <a:rPr lang="en-US" altLang="zh-CN" sz="2400" b="1" i="0" u="none" strike="noStrike" kern="0" cap="none" spc="-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Interpretation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9781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97815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Feature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Importance: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Analyze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which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features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contribute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most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predictions.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9781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97815" algn="l"/>
              </a:tabLst>
            </a:pPr>
            <a:r>
              <a:rPr lang="en-US" altLang="zh-CN" sz="2400" b="0" i="0" u="none" strike="noStrike" kern="0" cap="none" spc="-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SHAP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Values: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Use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SHAP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values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interpret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individual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predictions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Tahoma" charset="0"/>
                <a:ea typeface="Droid Sans" charset="0"/>
                <a:cs typeface="Tahoma" charset="0"/>
              </a:rPr>
              <a:t>.</a:t>
            </a:r>
            <a:endParaRPr lang="zh-CN" altLang="en-US" sz="2400" b="0" i="0" u="none" strike="noStrike" kern="0" cap="none" spc="0" baseline="0" dirty="0">
              <a:solidFill>
                <a:schemeClr val="tx1"/>
              </a:solidFill>
              <a:latin typeface="Tahoma" charset="0"/>
              <a:ea typeface="Droid Sans" charset="0"/>
              <a:cs typeface="Tahoma" charset="0"/>
            </a:endParaRPr>
          </a:p>
        </p:txBody>
      </p:sp>
      <p:sp>
        <p:nvSpPr>
          <p:cNvPr id="3" name="矩形"/>
          <p:cNvSpPr>
            <a:spLocks/>
          </p:cNvSpPr>
          <p:nvPr/>
        </p:nvSpPr>
        <p:spPr>
          <a:xfrm>
            <a:off x="571440" y="6357946"/>
            <a:ext cx="16590877" cy="33637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1290" rIns="0" bIns="0" anchor="t" anchorCtr="0">
            <a:prstTxWarp prst="textNoShape">
              <a:avLst/>
            </a:prstTxWarp>
            <a:spAutoFit/>
          </a:bodyPr>
          <a:lstStyle/>
          <a:p>
            <a:pPr marL="346075" indent="-333375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AutoNum type="arabicPeriod" startAt="9"/>
              <a:tabLst>
                <a:tab pos="346075" algn="l"/>
              </a:tabLst>
            </a:pPr>
            <a:r>
              <a:rPr lang="en-US" altLang="zh-CN" sz="2400" b="1" i="0" u="none" strike="noStrike" kern="0" cap="none" spc="-10" baseline="0" dirty="0" smtClean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Deployment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Dashboard:</a:t>
            </a:r>
            <a:r>
              <a:rPr lang="en-US" altLang="zh-CN" sz="2400" b="0" i="0" u="none" strike="noStrike" kern="0" cap="none" spc="-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Create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Website for </a:t>
            </a:r>
            <a:r>
              <a:rPr lang="en-US" altLang="zh-CN" sz="2400" b="0" i="0" u="none" strike="noStrike" kern="0" cap="none" spc="1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dashboard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visualize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predictions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and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other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relevant</a:t>
            </a:r>
            <a:r>
              <a:rPr lang="en-US" altLang="zh-CN" sz="2400" b="0" i="0" u="none" strike="noStrike" kern="0" cap="none" spc="-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metrics.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478155" indent="-476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478155" algn="l"/>
              </a:tabLst>
            </a:pP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409448" indent="-40449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409575" algn="l"/>
              </a:tabLst>
            </a:pPr>
            <a:r>
              <a:rPr lang="en-US" altLang="zh-CN" sz="2400" b="1" i="0" u="none" strike="noStrike" kern="0" cap="none" spc="-50" baseline="0" dirty="0" smtClean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10.Challenges</a:t>
            </a:r>
            <a:r>
              <a:rPr lang="en-US" altLang="zh-CN" sz="2400" b="1" i="0" u="none" strike="noStrike" kern="0" cap="none" spc="-70" baseline="0" dirty="0" smtClean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to</a:t>
            </a:r>
            <a:r>
              <a:rPr lang="en-US" altLang="zh-CN" sz="2400" b="1" i="0" u="none" strike="noStrike" kern="0" cap="none" spc="-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1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Consider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-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 Volatility:</a:t>
            </a:r>
            <a:r>
              <a:rPr lang="en-US" altLang="zh-CN" sz="2400" b="0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 err="1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Cryptocurrency</a:t>
            </a:r>
            <a:r>
              <a:rPr lang="en-US" altLang="zh-CN" sz="2400" b="0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markets</a:t>
            </a:r>
            <a:r>
              <a:rPr lang="en-US" altLang="zh-CN" sz="2400" b="0" i="0" u="none" strike="noStrike" kern="0" cap="none" spc="-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are</a:t>
            </a:r>
            <a:r>
              <a:rPr lang="en-US" altLang="zh-CN" sz="2400" b="0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highly</a:t>
            </a:r>
            <a:r>
              <a:rPr lang="en-US" altLang="zh-CN" sz="2400" b="0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volatile,</a:t>
            </a:r>
            <a:r>
              <a:rPr lang="en-US" altLang="zh-CN" sz="2400" b="0" i="0" u="none" strike="noStrike" kern="0" cap="none" spc="-5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making</a:t>
            </a:r>
            <a:r>
              <a:rPr lang="en-US" altLang="zh-CN" sz="2400" b="0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predictions</a:t>
            </a:r>
            <a:r>
              <a:rPr lang="en-US" altLang="zh-CN" sz="2400" b="0" i="0" u="none" strike="noStrike" kern="0" cap="none" spc="-6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challenging.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 Data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Quality: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Ensure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6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quality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14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and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reliability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2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of</a:t>
            </a:r>
            <a:r>
              <a:rPr lang="en-US" altLang="zh-CN" sz="2400" b="0" i="0" u="none" strike="noStrike" kern="0" cap="none" spc="-4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the</a:t>
            </a:r>
            <a:r>
              <a:rPr lang="en-US" altLang="zh-CN" sz="2400" b="0" i="0" u="none" strike="noStrike" kern="0" cap="none" spc="-5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data.</a:t>
            </a:r>
            <a:endParaRPr lang="en-US" altLang="zh-CN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  <a:p>
            <a:pPr marL="214375" lvl="1" indent="-20193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  <a:tabLst>
                <a:tab pos="214503" algn="l"/>
              </a:tabLst>
            </a:pPr>
            <a:r>
              <a:rPr lang="en-US" altLang="zh-CN" sz="2400" b="0" i="0" u="none" strike="noStrike" kern="0" cap="none" spc="-7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    </a:t>
            </a:r>
            <a:r>
              <a:rPr lang="en-US" altLang="zh-CN" sz="2400" b="0" i="0" u="none" strike="noStrike" kern="0" cap="none" spc="-70" baseline="0" dirty="0" err="1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Overfitting</a:t>
            </a:r>
            <a:r>
              <a:rPr lang="en-US" altLang="zh-CN" sz="2400" b="0" i="0" u="none" strike="noStrike" kern="0" cap="none" spc="-7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: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Avoid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 err="1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overfitting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,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especially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with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8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complex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models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like</a:t>
            </a:r>
            <a:r>
              <a:rPr lang="en-US" altLang="zh-CN" sz="2400" b="0" i="0" u="none" strike="noStrike" kern="0" cap="none" spc="-35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10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deep</a:t>
            </a:r>
            <a:r>
              <a:rPr lang="en-US" altLang="zh-CN" sz="2400" b="0" i="0" u="none" strike="noStrike" kern="0" cap="none" spc="-3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54061"/>
                </a:solidFill>
                <a:latin typeface="Tahoma" charset="0"/>
                <a:ea typeface="Droid Sans" charset="0"/>
                <a:cs typeface="Tahoma" charset="0"/>
              </a:rPr>
              <a:t>learning.</a:t>
            </a:r>
            <a:endParaRPr lang="zh-CN" altLang="en-US" sz="2400" b="0" i="0" u="none" strike="noStrike" kern="0" cap="none" spc="0" baseline="0" dirty="0">
              <a:solidFill>
                <a:srgbClr val="254061"/>
              </a:solidFill>
              <a:latin typeface="Tahoma" charset="0"/>
              <a:ea typeface="Droid San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5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"/>
          <p:cNvSpPr>
            <a:spLocks/>
          </p:cNvSpPr>
          <p:nvPr/>
        </p:nvSpPr>
        <p:spPr>
          <a:xfrm>
            <a:off x="-31955" y="-419100"/>
            <a:ext cx="19081956" cy="1062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1" i="0" u="sng" strike="noStrike" kern="0" cap="none" spc="0" baseline="0">
              <a:solidFill>
                <a:srgbClr val="000000"/>
              </a:solidFill>
              <a:latin typeface="Nimbus Roman No9 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0" cap="none" spc="0" baseline="0">
                <a:solidFill>
                  <a:srgbClr val="000000"/>
                </a:solidFill>
                <a:latin typeface="Nimbus Roman No9 L" charset="0"/>
                <a:ea typeface="Droid Sans" charset="0"/>
                <a:cs typeface="Lucida Sans" charset="0"/>
              </a:rPr>
              <a:t>1. Crypto Trend Prediction Based on Wavelet Transform and Deep Learning Algorithm</a:t>
            </a:r>
            <a:endParaRPr lang="zh-CN" altLang="en-US" sz="3200" b="1" i="0" u="sng" strike="noStrike" kern="0" cap="none" spc="0" baseline="0">
              <a:solidFill>
                <a:srgbClr val="000000"/>
              </a:solidFill>
              <a:latin typeface="Nimbus Roman No9 L" charset="0"/>
              <a:ea typeface="Droid Sans" charset="0"/>
              <a:cs typeface="Lucida Sans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>
            <a:off x="0" y="1181100"/>
            <a:ext cx="17526000" cy="13234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Authors : </a:t>
            </a: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Sumesh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Eratt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Parameswarana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,,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Vidhyalavanya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Ramachandran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,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Swati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Shukla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Nimbus Roman No9 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Published on : </a:t>
            </a: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Droid Sans" charset="0"/>
                <a:cs typeface="Lucida Sans" charset="0"/>
              </a:rPr>
              <a:t>International Conference on Machine Learning and Data Engineering (ICMLDE 2023)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>
            <a:off x="0" y="2247900"/>
            <a:ext cx="17553203" cy="5632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1.Objective: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Predict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cryptocurrency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prices using wavelet transforms and Bi-LSTM networks.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2.Methodology: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Analyzed SHIB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cryptocurrency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data from Yahoo Finance, applying wavelet transforms for feature extraction.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3.Results: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Achieved lower Mean Square Error (MSE), Mean Average Error (MAE), and Root Mean Square Error (RMSE) compared to existing methods.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4.Future: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Applications in areas such as agricultural product price prediction, variations in climatic conditions, and the availability of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certain agricultural products in the market.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5.The limitations of the prediction model include: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Assumption of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Stationarity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: The model relies on the assumption that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cryptocurrency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prices are stationary, leading to potential inaccuracies.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Volatility of Crypto Prices: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Cryptocurrency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prices are highly volatile, making predictions speculative and uncertain.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Need for Additional Features: Such as social media sentiment or market trends, to enhance prediction accuracy.</a:t>
            </a:r>
            <a:endParaRPr lang="zh-CN" altLang="en-US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2819400" y="9182100"/>
            <a:ext cx="11432209" cy="520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LINK :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  <a:hlinkClick r:id="rId3"/>
              </a:rPr>
              <a:t> https://www.sciencedirect.com/science/article/pii/S1877050924007889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68127" y="1782733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Lucida Sans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389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"/>
          <p:cNvSpPr>
            <a:spLocks/>
          </p:cNvSpPr>
          <p:nvPr/>
        </p:nvSpPr>
        <p:spPr>
          <a:xfrm>
            <a:off x="0" y="-266700"/>
            <a:ext cx="20269200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sng" strike="noStrike" kern="0" cap="none" spc="0" baseline="0">
              <a:solidFill>
                <a:srgbClr val="000000"/>
              </a:solidFill>
              <a:latin typeface="Charis SI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haris SIL" charset="0"/>
                <a:ea typeface="Droid Sans" charset="0"/>
                <a:cs typeface="Lucida Sans" charset="0"/>
              </a:rPr>
              <a:t>2</a:t>
            </a:r>
            <a:r>
              <a:rPr lang="en-US" altLang="zh-CN" sz="2400" b="1" i="0" u="sng" strike="noStrike" kern="0" cap="none" spc="0" baseline="0">
                <a:solidFill>
                  <a:srgbClr val="000000"/>
                </a:solidFill>
                <a:latin typeface="Charis SIL" charset="0"/>
                <a:ea typeface="Droid Sans" charset="0"/>
                <a:cs typeface="Lucida Sans" charset="0"/>
              </a:rPr>
              <a:t>.Cryptocurrency </a:t>
            </a:r>
            <a:r>
              <a:rPr lang="en-US" altLang="zh-CN" sz="2400" b="1" i="0" u="sng" strike="noStrike" kern="0" cap="none" spc="0" baseline="0">
                <a:solidFill>
                  <a:srgbClr val="000000"/>
                </a:solidFill>
                <a:latin typeface="Nimbus Roman No9 L" charset="0"/>
                <a:ea typeface="Droid Sans" charset="0"/>
                <a:cs typeface="Lucida Sans" charset="0"/>
              </a:rPr>
              <a:t>price</a:t>
            </a:r>
            <a:r>
              <a:rPr lang="en-US" altLang="zh-CN" sz="2400" b="1" i="0" u="sng" strike="noStrike" kern="0" cap="none" spc="0" baseline="0">
                <a:solidFill>
                  <a:srgbClr val="000000"/>
                </a:solidFill>
                <a:latin typeface="Charis SIL" charset="0"/>
                <a:ea typeface="Droid Sans" charset="0"/>
                <a:cs typeface="Lucida Sans" charset="0"/>
              </a:rPr>
              <a:t> forecasting </a:t>
            </a:r>
            <a:r>
              <a:rPr lang="en-US" altLang="zh-CN" sz="2400" b="1" i="0" u="sng" strike="noStrike" kern="0" cap="none" spc="0" baseline="0">
                <a:solidFill>
                  <a:srgbClr val="000000"/>
                </a:solidFill>
                <a:latin typeface="STIX" charset="0"/>
                <a:ea typeface="Droid Sans" charset="0"/>
                <a:cs typeface="Lucida Sans" charset="0"/>
              </a:rPr>
              <a:t>– </a:t>
            </a:r>
            <a:r>
              <a:rPr lang="en-US" altLang="zh-CN" sz="2400" b="1" i="0" u="sng" strike="noStrike" kern="0" cap="none" spc="0" baseline="0">
                <a:solidFill>
                  <a:srgbClr val="000000"/>
                </a:solidFill>
                <a:latin typeface="Charis SIL" charset="0"/>
                <a:ea typeface="Droid Sans" charset="0"/>
                <a:cs typeface="Lucida Sans" charset="0"/>
              </a:rPr>
              <a:t>A comparative analysis of ensemble learning and deep learning methods</a:t>
            </a:r>
            <a:endParaRPr lang="zh-CN" altLang="en-US" sz="2400" b="1" i="0" u="sng" strike="noStrike" kern="0" cap="none" spc="0" baseline="0">
              <a:solidFill>
                <a:srgbClr val="000000"/>
              </a:solidFill>
              <a:latin typeface="Nimbus Roman No9 L" charset="0"/>
              <a:ea typeface="Droid Sans" charset="0"/>
              <a:cs typeface="Lucida Sans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>
            <a:off x="0" y="1181100"/>
            <a:ext cx="17526000" cy="13234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Authors : 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Ahmed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Bouteska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, Mohammad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Zoynul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Abedin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 *,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Petr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Hajek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,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Kunpeng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Charis SIL" charset="0"/>
                <a:ea typeface="Droid Sans" charset="0"/>
                <a:cs typeface="Lucida Sans" charset="0"/>
              </a:rPr>
              <a:t> Yuan </a:t>
            </a: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Nimbus Roman No9 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Nimbus Roman No9 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Published on : 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CharisSIL" charset="0"/>
                <a:ea typeface="Droid Sans" charset="0"/>
                <a:cs typeface="Lucida Sans" charset="0"/>
              </a:rPr>
              <a:t>International Review of Financial Analysis 92 (2024) 103055</a:t>
            </a: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Nimbus Roman No9 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>
            <a:off x="0" y="2857500"/>
            <a:ext cx="19592223" cy="50167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1.Research Focus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: The study aims to compare the deep learning and ensemble learning methods in forecasting prices of four major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cryptocurrencies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: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Bitcoin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,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Ethereum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, Ripple, and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Litecoin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2.Methodology: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 -The analysis includes trading data up to August 31, 2023, and considers the impact of the COVID-19 pandemic by splitting the data into pre- and post-COVID-19 periods.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 -Various machine learning models, including LSTM, GRU, and ensemble methods like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LightGBM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, are evaluated against traditional models like ARIMA and SVM.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3.Key Findings: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  -LSTM and GRU neural networks outperform traditional statistical methods and some contemporary models in terms of forecasting error.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  -Ensemble learning approaches, particularly gradient boosting, show better accuracy and robustness compared to random forests.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4.</a:t>
            </a: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Data Limitations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:</a:t>
            </a:r>
          </a:p>
          <a:p>
            <a:pPr marL="2286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The analysis is based on historical trading data, which may not fully capture future market dynamics or sudden market changes.</a:t>
            </a:r>
          </a:p>
          <a:p>
            <a:pPr marL="2286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The study primarily focuses on four major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cryptocurrencies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, which may limit the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generalizability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of the findings to other </a:t>
            </a:r>
            <a:r>
              <a:rPr lang="en-US" altLang="zh-CN" sz="20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cryptocurrencies</a:t>
            </a:r>
            <a:r>
              <a:rPr lang="en-US" altLang="zh-CN" sz="20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or the broader market.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>
            <a:off x="2590799" y="8724900"/>
            <a:ext cx="12588621" cy="520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LINK :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  <a:hlinkClick r:id="rId3"/>
              </a:rPr>
              <a:t>https://www.sciencedirect.com/science/article/pii/S1057521923005719 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372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"/>
          <p:cNvSpPr>
            <a:spLocks/>
          </p:cNvSpPr>
          <p:nvPr/>
        </p:nvSpPr>
        <p:spPr>
          <a:xfrm>
            <a:off x="16397" y="0"/>
            <a:ext cx="18271604" cy="882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URWPalladioL-Bold" charset="0"/>
                <a:ea typeface="Droid Sans" charset="0"/>
                <a:cs typeface="Lucida Sans" charset="0"/>
              </a:rPr>
              <a:t>3.</a:t>
            </a:r>
            <a:r>
              <a:rPr lang="en-US" altLang="zh-CN" sz="2400" b="1" i="0" u="sng" strike="noStrike" kern="0" cap="none" spc="0" baseline="0">
                <a:solidFill>
                  <a:schemeClr val="tx1"/>
                </a:solidFill>
                <a:latin typeface="URWPalladioL-Bold" charset="0"/>
                <a:ea typeface="Droid Sans" charset="0"/>
                <a:cs typeface="Lucida Sans" charset="0"/>
              </a:rPr>
              <a:t>Forecasting Stock Market Prices Using Machine Learning and  Deep Learning Models: A Systematic Review, Performance  Analysis and Discussion of Implications</a:t>
            </a:r>
            <a:endParaRPr lang="zh-CN" altLang="en-US" sz="3600" b="1" i="0" u="sng" strike="noStrike" kern="0" cap="none" spc="0" baseline="0">
              <a:solidFill>
                <a:srgbClr val="000000"/>
              </a:solidFill>
              <a:latin typeface="Nimbus Roman No9 L" charset="0"/>
              <a:ea typeface="Droid Sans" charset="0"/>
              <a:cs typeface="Lucida Sans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>
            <a:off x="0" y="1181100"/>
            <a:ext cx="17526000" cy="10156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Authors :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Gaurang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Sonkavde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, Deepak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Sudhakar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Dharrao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,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Anupkumar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M.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Bongale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 ,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Sarika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T.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Deokate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 , Deepak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Doreswamy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and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Subraya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 Krishna </a:t>
            </a:r>
            <a:r>
              <a:rPr lang="en-US" altLang="zh-CN" sz="1800" b="0" i="0" u="none" strike="noStrike" kern="0" cap="none" spc="0" baseline="0" dirty="0" err="1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Bhat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.</a:t>
            </a: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Nimbus Roman No9 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Nimbus Roman No9 L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Nimbus Roman No9 L" charset="0"/>
                <a:ea typeface="Droid Sans" charset="0"/>
                <a:cs typeface="Lucida Sans" charset="0"/>
              </a:rPr>
              <a:t>Published on : 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Bold" charset="0"/>
                <a:ea typeface="Droid Sans" charset="0"/>
                <a:cs typeface="Lucida Sans" charset="0"/>
              </a:rPr>
              <a:t>International Journal of Financial Studies . </a:t>
            </a:r>
            <a:r>
              <a:rPr lang="en-US" altLang="zh-CN" sz="18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URWPalladioL-Roma" charset="0"/>
                <a:ea typeface="Droid Sans" charset="0"/>
                <a:cs typeface="Lucida Sans" charset="0"/>
              </a:rPr>
              <a:t>26 July 2023</a:t>
            </a:r>
            <a:endParaRPr lang="zh-CN" altLang="en-US" sz="20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URWPalladioL-Bold" charset="0"/>
              <a:ea typeface="Droid Sans" charset="0"/>
              <a:cs typeface="Lucida Sans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>
            <a:off x="0" y="2247900"/>
            <a:ext cx="17610911" cy="7848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1.Objective: </a:t>
            </a: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The paper provides a systematic review of various machine learning (ML) and deep learning (DL) models used for </a:t>
            </a:r>
            <a:endParaRPr lang="en-US" altLang="zh-CN" sz="2400" b="0" i="0" u="none" strike="noStrike" kern="0" cap="none" spc="0" baseline="0" dirty="0" smtClean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cs typeface="Lucida Sans" charset="0"/>
              </a:rPr>
              <a:t>                      </a:t>
            </a:r>
            <a:r>
              <a:rPr lang="en-US" altLang="zh-CN" sz="2400" b="0" i="0" u="none" strike="noStrike" kern="0" cap="none" spc="0" baseline="0" dirty="0" smtClean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stock </a:t>
            </a: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price prediction.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400" b="0" i="0" u="none" strike="noStrike" kern="0" cap="none" spc="0" baseline="0" dirty="0" smtClean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                     It </a:t>
            </a: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also analyzes their performance and discusses future research directions.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2.Different Methods: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1.Machine Learning Regression Algorithm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2.Time Series Forecasting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3.Deep Learning Algorithm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4.Ensemble Learning Algorithms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3.Applications: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Stock price prediction, market trend analysis, portfolio optimization</a:t>
            </a:r>
            <a:r>
              <a:rPr lang="en-US" altLang="zh-CN" sz="2400" b="0" i="0" u="none" strike="noStrike" kern="0" cap="none" spc="0" baseline="0" dirty="0" smtClean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 smtClean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and </a:t>
            </a:r>
            <a:r>
              <a:rPr lang="en-US" altLang="zh-CN" sz="2400" b="0" i="0" u="none" strike="noStrike" kern="0" cap="none" spc="0" baseline="0" dirty="0">
                <a:solidFill>
                  <a:schemeClr val="accent1">
                    <a:lumMod val="50000"/>
                  </a:schemeClr>
                </a:solidFill>
                <a:latin typeface="Droid Sans" charset="0"/>
                <a:ea typeface="Droid Sans" charset="0"/>
                <a:cs typeface="Lucida Sans" charset="0"/>
              </a:rPr>
              <a:t>algorithmic trading.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sng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sngStrike" kern="0" cap="none" spc="0" baseline="0" dirty="0">
              <a:solidFill>
                <a:schemeClr val="accent1">
                  <a:lumMod val="50000"/>
                </a:schemeClr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sng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sng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sng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sng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sng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>
            <a:off x="4953000" y="9563100"/>
            <a:ext cx="6940678" cy="4533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LINK :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  <a:hlinkClick r:id="rId3"/>
              </a:rPr>
              <a:t>https://www.mdpi.com/2227-7072/11/3/94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  <p:pic>
        <p:nvPicPr>
          <p:cNvPr id="117" name="图片" descr="1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15438" y="4429120"/>
            <a:ext cx="8787028" cy="4572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xmlns="" val="184992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268</TotalTime>
  <Words>1580</Words>
  <Application>Yozo_Office</Application>
  <PresentationFormat>Custom</PresentationFormat>
  <Paragraphs>201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Introduction 1.Cryptocurrencies have emerged as a highly dynamic and rapidly evolving asset class, attracting   significant attention from investors, traders, and analysts worldwide..</vt:lpstr>
      <vt:lpstr>Objectives</vt:lpstr>
      <vt:lpstr>Methodology</vt:lpstr>
      <vt:lpstr>Slide 5</vt:lpstr>
      <vt:lpstr>Slide 6</vt:lpstr>
      <vt:lpstr>Slide 7</vt:lpstr>
      <vt:lpstr>Slide 8</vt:lpstr>
      <vt:lpstr>Slide 9</vt:lpstr>
      <vt:lpstr>Slide 10</vt:lpstr>
      <vt:lpstr>Slide 11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Samrat Madake</dc:creator>
  <cp:keywords>DAGP6tkRy7A,BAFyAFm3_jQ</cp:keywords>
  <cp:lastModifiedBy>admin</cp:lastModifiedBy>
  <cp:revision>42</cp:revision>
  <dcterms:created xsi:type="dcterms:W3CDTF">2024-09-06T07:30:20Z</dcterms:created>
  <dcterms:modified xsi:type="dcterms:W3CDTF">2024-10-25T06:35:45Z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2024-09-04T16:00:00Z</vt:filetime>
  </property>
  <property fmtid="{D5CDD505-2E9C-101B-9397-08002B2CF9AE}" pid="3" name="Creator">
    <vt:lpwstr>Canva</vt:lpwstr>
  </property>
  <property fmtid="{D5CDD505-2E9C-101B-9397-08002B2CF9AE}" pid="4" name="LastSaved">
    <vt:filetime>2024-09-05T16:00:00Z</vt:filetime>
  </property>
  <property fmtid="{D5CDD505-2E9C-101B-9397-08002B2CF9AE}" pid="5" name="Producer">
    <vt:lpwstr>Canva</vt:lpwstr>
  </property>
</Properties>
</file>