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aleway SemiBold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38AE5-B4D6-4ACA-AA5A-5044FEC13CF3}">
  <a:tblStyle styleId="{A3B38AE5-B4D6-4ACA-AA5A-5044FEC13C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0aa135d98b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0aa135d98b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0aa135d98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0aa135d98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aa135d98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aa135d98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hSFTm6raoKOnKU4pKO4o7Jef-xb_QE5Y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90" name="Google Shape;90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" name="Google Shape;198;p13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48" name="Google Shape;248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13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" name="Google Shape;315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16" name="Google Shape;316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22" name="Google Shape;322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7" name="Google Shape;327;p13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" name="Google Shape;329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30" name="Google Shape;330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6" name="Google Shape;356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57" name="Google Shape;357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2" name="Google Shape;362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4" name="Google Shape;364;p13"/>
          <p:cNvSpPr txBox="1">
            <a:spLocks noGrp="1"/>
          </p:cNvSpPr>
          <p:nvPr>
            <p:ph type="ctrTitle"/>
          </p:nvPr>
        </p:nvSpPr>
        <p:spPr>
          <a:xfrm>
            <a:off x="359850" y="31895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Modern Database System</a:t>
            </a:r>
            <a:endParaRPr sz="3600"/>
          </a:p>
        </p:txBody>
      </p:sp>
      <p:sp>
        <p:nvSpPr>
          <p:cNvPr id="365" name="Google Shape;365;p13"/>
          <p:cNvSpPr txBox="1">
            <a:spLocks noGrp="1"/>
          </p:cNvSpPr>
          <p:nvPr>
            <p:ph type="ctrTitle"/>
          </p:nvPr>
        </p:nvSpPr>
        <p:spPr>
          <a:xfrm>
            <a:off x="359850" y="2049000"/>
            <a:ext cx="4753500" cy="10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Assignment No: </a:t>
            </a:r>
            <a:r>
              <a:rPr lang="en" sz="2600" b="1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3"/>
          <p:cNvSpPr txBox="1">
            <a:spLocks noGrp="1"/>
          </p:cNvSpPr>
          <p:nvPr>
            <p:ph type="ctrTitle"/>
          </p:nvPr>
        </p:nvSpPr>
        <p:spPr>
          <a:xfrm>
            <a:off x="120398" y="3192170"/>
            <a:ext cx="4962600" cy="9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Title: Implementation of External Merge Sort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84;p12">
            <a:extLst>
              <a:ext uri="{FF2B5EF4-FFF2-40B4-BE49-F238E27FC236}">
                <a16:creationId xmlns:a16="http://schemas.microsoft.com/office/drawing/2014/main" id="{C06905CF-3AEF-4D56-9879-6B45EB1C5DE8}"/>
              </a:ext>
            </a:extLst>
          </p:cNvPr>
          <p:cNvSpPr txBox="1"/>
          <p:nvPr/>
        </p:nvSpPr>
        <p:spPr>
          <a:xfrm>
            <a:off x="99465" y="4311272"/>
            <a:ext cx="3525789" cy="84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Name: Atharv Chaudhari,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Roll No: </a:t>
            </a:r>
            <a:r>
              <a:rPr lang="en-GB" sz="16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r>
              <a:rPr lang="en-GB" sz="16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Batch: BC-I</a:t>
            </a:r>
            <a:endParaRPr lang="en-GB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184" name="Google Shape;1184;p22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185" name="Google Shape;1185;p22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2" name="Google Shape;1242;p22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243" name="Google Shape;1243;p22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244" name="Google Shape;1244;p22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2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2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47" name="Google Shape;1247;p22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248" name="Google Shape;1248;p22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22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50" name="Google Shape;1250;p22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2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2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2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2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2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2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2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2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2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2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2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2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2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2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2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2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2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2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2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2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2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2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2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2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2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2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2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2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2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2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2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2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2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2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2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2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2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2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2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2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2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2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2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2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2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2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2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2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2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2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2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2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2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2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2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2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2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2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2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2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2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2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2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4" name="Google Shape;1314;p22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315" name="Google Shape;1315;p22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316" name="Google Shape;1316;p22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" name="Google Shape;1317;p22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" name="Google Shape;1318;p2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9" name="Google Shape;1319;p2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22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1" name="Google Shape;1321;p22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2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2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24" name="Google Shape;1324;p22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0" name="Google Shape;1330;p22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 Conclusion</a:t>
            </a:r>
            <a:endParaRPr sz="4600"/>
          </a:p>
        </p:txBody>
      </p:sp>
      <p:sp>
        <p:nvSpPr>
          <p:cNvPr id="1331" name="Google Shape;1331;p22"/>
          <p:cNvSpPr txBox="1">
            <a:spLocks noGrp="1"/>
          </p:cNvSpPr>
          <p:nvPr>
            <p:ph type="subTitle" idx="4294967295"/>
          </p:nvPr>
        </p:nvSpPr>
        <p:spPr>
          <a:xfrm>
            <a:off x="685800" y="2035250"/>
            <a:ext cx="47244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we have seen how the external merge sort exactly works, how it sorts the records which fits into the main memory in detail.</a:t>
            </a:r>
            <a:endParaRPr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32" name="Google Shape;1332;p22"/>
          <p:cNvGrpSpPr/>
          <p:nvPr/>
        </p:nvGrpSpPr>
        <p:grpSpPr>
          <a:xfrm>
            <a:off x="297406" y="1276556"/>
            <a:ext cx="388382" cy="346947"/>
            <a:chOff x="8074325" y="4438852"/>
            <a:chExt cx="720160" cy="690579"/>
          </a:xfrm>
        </p:grpSpPr>
        <p:sp>
          <p:nvSpPr>
            <p:cNvPr id="1333" name="Google Shape;1333;p22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Click Here Blue Button Icons PNG - Free PNG and Icons Downloads">
            <a:hlinkClick r:id="rId3"/>
            <a:extLst>
              <a:ext uri="{FF2B5EF4-FFF2-40B4-BE49-F238E27FC236}">
                <a16:creationId xmlns:a16="http://schemas.microsoft.com/office/drawing/2014/main" id="{657860F0-4D94-407F-B469-1804DBFE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84" y="3940851"/>
            <a:ext cx="1674844" cy="60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Google Shape;1331;p22">
            <a:extLst>
              <a:ext uri="{FF2B5EF4-FFF2-40B4-BE49-F238E27FC236}">
                <a16:creationId xmlns:a16="http://schemas.microsoft.com/office/drawing/2014/main" id="{8431620E-6C66-4960-A4E6-F9FE23ACA963}"/>
              </a:ext>
            </a:extLst>
          </p:cNvPr>
          <p:cNvSpPr txBox="1">
            <a:spLocks/>
          </p:cNvSpPr>
          <p:nvPr/>
        </p:nvSpPr>
        <p:spPr>
          <a:xfrm>
            <a:off x="592834" y="3919562"/>
            <a:ext cx="2065696" cy="38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GB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Link To Code   :-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44" name="Google Shape;1344;p23"/>
          <p:cNvSpPr txBox="1">
            <a:spLocks noGrp="1"/>
          </p:cNvSpPr>
          <p:nvPr>
            <p:ph type="ctrTitle" idx="4294967295"/>
          </p:nvPr>
        </p:nvSpPr>
        <p:spPr>
          <a:xfrm>
            <a:off x="636225" y="21553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You!</a:t>
            </a:r>
            <a:endParaRPr sz="6300"/>
          </a:p>
        </p:txBody>
      </p:sp>
      <p:grpSp>
        <p:nvGrpSpPr>
          <p:cNvPr id="1345" name="Google Shape;1345;p23"/>
          <p:cNvGrpSpPr/>
          <p:nvPr/>
        </p:nvGrpSpPr>
        <p:grpSpPr>
          <a:xfrm>
            <a:off x="5563352" y="1003672"/>
            <a:ext cx="2961857" cy="3296960"/>
            <a:chOff x="2473900" y="225896"/>
            <a:chExt cx="3899746" cy="4762328"/>
          </a:xfrm>
        </p:grpSpPr>
        <p:sp>
          <p:nvSpPr>
            <p:cNvPr id="1346" name="Google Shape;1346;p23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4" name="Google Shape;1404;p23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1405" name="Google Shape;1405;p23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5" name="Google Shape;1425;p23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3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3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>
            <a:spLocks noGrp="1"/>
          </p:cNvSpPr>
          <p:nvPr>
            <p:ph type="title"/>
          </p:nvPr>
        </p:nvSpPr>
        <p:spPr>
          <a:xfrm>
            <a:off x="457200" y="679975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external merge sort?</a:t>
            </a:r>
            <a:endParaRPr sz="3200"/>
          </a:p>
        </p:txBody>
      </p:sp>
      <p:sp>
        <p:nvSpPr>
          <p:cNvPr id="372" name="Google Shape;372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73" name="Google Shape;373;p14"/>
          <p:cNvGrpSpPr/>
          <p:nvPr/>
        </p:nvGrpSpPr>
        <p:grpSpPr>
          <a:xfrm>
            <a:off x="6205372" y="112050"/>
            <a:ext cx="2706354" cy="1604434"/>
            <a:chOff x="6986665" y="3298709"/>
            <a:chExt cx="1817809" cy="1077669"/>
          </a:xfrm>
        </p:grpSpPr>
        <p:sp>
          <p:nvSpPr>
            <p:cNvPr id="374" name="Google Shape;374;p14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14"/>
          <p:cNvGrpSpPr/>
          <p:nvPr/>
        </p:nvGrpSpPr>
        <p:grpSpPr>
          <a:xfrm>
            <a:off x="161230" y="1586425"/>
            <a:ext cx="3170510" cy="3346608"/>
            <a:chOff x="2152750" y="190500"/>
            <a:chExt cx="4293756" cy="4762499"/>
          </a:xfrm>
        </p:grpSpPr>
        <p:sp>
          <p:nvSpPr>
            <p:cNvPr id="401" name="Google Shape;401;p14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5" name="Google Shape;475;p1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1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486" name="Google Shape;486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1" name="Google Shape;491;p1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14"/>
          <p:cNvSpPr txBox="1">
            <a:spLocks noGrp="1"/>
          </p:cNvSpPr>
          <p:nvPr>
            <p:ph type="ctrTitle" idx="4294967295"/>
          </p:nvPr>
        </p:nvSpPr>
        <p:spPr>
          <a:xfrm>
            <a:off x="3631500" y="2145725"/>
            <a:ext cx="5131500" cy="278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external merge sort algorithm is       used to efficiently sort massive amounts of data.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when the data being sorted cannot be fit into the main memory and resides in the slower external memory.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chunks of data small enough to fit in the RAM are read, sorted, and written out to a temporary file during the sorting phase. 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the merge phase, the sorted sub-files are combined into a single larger file.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510" name="Google Shape;510;p14"/>
          <p:cNvGrpSpPr/>
          <p:nvPr/>
        </p:nvGrpSpPr>
        <p:grpSpPr>
          <a:xfrm>
            <a:off x="3631506" y="2145731"/>
            <a:ext cx="234299" cy="251940"/>
            <a:chOff x="10914618" y="2682187"/>
            <a:chExt cx="720033" cy="720033"/>
          </a:xfrm>
        </p:grpSpPr>
        <p:sp>
          <p:nvSpPr>
            <p:cNvPr id="511" name="Google Shape;511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3631506" y="2849656"/>
            <a:ext cx="234299" cy="251940"/>
            <a:chOff x="10914618" y="2682187"/>
            <a:chExt cx="720033" cy="720033"/>
          </a:xfrm>
        </p:grpSpPr>
        <p:sp>
          <p:nvSpPr>
            <p:cNvPr id="518" name="Google Shape;518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>
            <a:off x="3631506" y="3553581"/>
            <a:ext cx="234299" cy="251940"/>
            <a:chOff x="10914618" y="2682187"/>
            <a:chExt cx="720033" cy="720033"/>
          </a:xfrm>
        </p:grpSpPr>
        <p:sp>
          <p:nvSpPr>
            <p:cNvPr id="525" name="Google Shape;525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14"/>
          <p:cNvGrpSpPr/>
          <p:nvPr/>
        </p:nvGrpSpPr>
        <p:grpSpPr>
          <a:xfrm>
            <a:off x="3631506" y="4471556"/>
            <a:ext cx="234299" cy="251940"/>
            <a:chOff x="10914618" y="2682187"/>
            <a:chExt cx="720033" cy="720033"/>
          </a:xfrm>
        </p:grpSpPr>
        <p:sp>
          <p:nvSpPr>
            <p:cNvPr id="532" name="Google Shape;532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"/>
          <p:cNvSpPr txBox="1">
            <a:spLocks noGrp="1"/>
          </p:cNvSpPr>
          <p:nvPr>
            <p:ph type="ctrTitle"/>
          </p:nvPr>
        </p:nvSpPr>
        <p:spPr>
          <a:xfrm>
            <a:off x="1520225" y="2234250"/>
            <a:ext cx="3004200" cy="67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49" name="Google Shape;549;p1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📋</a:t>
            </a:r>
            <a:endParaRPr sz="2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50" name="Google Shape;550;p16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51" name="Google Shape;551;p16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2" name="Google Shape;572;p1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73" name="Google Shape;573;p1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3" name="Google Shape;613;p16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2" name="Google Shape;642;p16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43" name="Google Shape;643;p1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7"/>
          <p:cNvSpPr txBox="1">
            <a:spLocks noGrp="1"/>
          </p:cNvSpPr>
          <p:nvPr>
            <p:ph type="title"/>
          </p:nvPr>
        </p:nvSpPr>
        <p:spPr>
          <a:xfrm>
            <a:off x="407600" y="606800"/>
            <a:ext cx="2703300" cy="5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Roadmap</a:t>
            </a:r>
            <a:endParaRPr sz="4300"/>
          </a:p>
        </p:txBody>
      </p:sp>
      <p:sp>
        <p:nvSpPr>
          <p:cNvPr id="661" name="Google Shape;661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62" name="Google Shape;662;p17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7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17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65" name="Google Shape;665;p1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7" name="Google Shape;667;p17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68" name="Google Shape;668;p1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0" name="Google Shape;670;p17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71" name="Google Shape;671;p17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3" name="Google Shape;673;p17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74" name="Google Shape;674;p1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6" name="Google Shape;676;p17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77" name="Google Shape;677;p1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9" name="Google Shape;679;p17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80" name="Google Shape;680;p17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82" name="Google Shape;682;p17"/>
          <p:cNvSpPr txBox="1"/>
          <p:nvPr/>
        </p:nvSpPr>
        <p:spPr>
          <a:xfrm>
            <a:off x="1090675" y="1156100"/>
            <a:ext cx="1611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Import Necessary Libraries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3" name="Google Shape;683;p17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Split Unsorted File Into Parts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4" name="Google Shape;684;p17"/>
          <p:cNvSpPr txBox="1"/>
          <p:nvPr/>
        </p:nvSpPr>
        <p:spPr>
          <a:xfrm>
            <a:off x="5436000" y="1169900"/>
            <a:ext cx="197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Combine Sorted Files By Using Min Heap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5" name="Google Shape;685;p17"/>
          <p:cNvSpPr txBox="1"/>
          <p:nvPr/>
        </p:nvSpPr>
        <p:spPr>
          <a:xfrm>
            <a:off x="1933450" y="4063600"/>
            <a:ext cx="197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Create Unsorted File By Using numpy.random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6" name="Google Shape;686;p17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Sort Sliced Files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7" name="Google Shape;687;p17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Final Output As Sorted File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8"/>
          <p:cNvSpPr txBox="1">
            <a:spLocks noGrp="1"/>
          </p:cNvSpPr>
          <p:nvPr>
            <p:ph type="ctrTitle"/>
          </p:nvPr>
        </p:nvSpPr>
        <p:spPr>
          <a:xfrm>
            <a:off x="1073450" y="1006075"/>
            <a:ext cx="4676700" cy="304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Read input file such that at most ‘run size’ elements are read at a time. Do following for every run read in an array.</a:t>
            </a:r>
            <a:endParaRPr sz="1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Sort the run using Merge Sort.</a:t>
            </a:r>
            <a:endParaRPr sz="1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Store the sorted array in a file. Let’s say ‘i’ for I’th file.</a:t>
            </a:r>
            <a:endParaRPr sz="1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Merge the sorted files using the approach discussed merge k sorted arrays.</a:t>
            </a:r>
            <a:endParaRPr sz="1900"/>
          </a:p>
        </p:txBody>
      </p:sp>
      <p:grpSp>
        <p:nvGrpSpPr>
          <p:cNvPr id="693" name="Google Shape;693;p18"/>
          <p:cNvGrpSpPr/>
          <p:nvPr/>
        </p:nvGrpSpPr>
        <p:grpSpPr>
          <a:xfrm>
            <a:off x="6110363" y="1080631"/>
            <a:ext cx="2714316" cy="2982256"/>
            <a:chOff x="1926580" y="602477"/>
            <a:chExt cx="4456273" cy="4762466"/>
          </a:xfrm>
        </p:grpSpPr>
        <p:sp>
          <p:nvSpPr>
            <p:cNvPr id="694" name="Google Shape;694;p18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0" name="Google Shape;840;p18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841" name="Google Shape;841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6" name="Google Shape;846;p18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19"/>
          <p:cNvGrpSpPr/>
          <p:nvPr/>
        </p:nvGrpSpPr>
        <p:grpSpPr>
          <a:xfrm>
            <a:off x="1151924" y="992872"/>
            <a:ext cx="3495801" cy="3628765"/>
            <a:chOff x="2012475" y="393272"/>
            <a:chExt cx="4440240" cy="4609126"/>
          </a:xfrm>
        </p:grpSpPr>
        <p:sp>
          <p:nvSpPr>
            <p:cNvPr id="853" name="Google Shape;853;p19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6" name="Google Shape;946;p19"/>
          <p:cNvPicPr preferRelativeResize="0"/>
          <p:nvPr/>
        </p:nvPicPr>
        <p:blipFill rotWithShape="1">
          <a:blip r:embed="rId3">
            <a:alphaModFix/>
          </a:blip>
          <a:srcRect l="12890" t="1174" r="12382" b="3360"/>
          <a:stretch/>
        </p:blipFill>
        <p:spPr>
          <a:xfrm>
            <a:off x="4895625" y="0"/>
            <a:ext cx="42483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9"/>
          <p:cNvSpPr txBox="1"/>
          <p:nvPr/>
        </p:nvSpPr>
        <p:spPr>
          <a:xfrm>
            <a:off x="371825" y="272675"/>
            <a:ext cx="4917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Working of Algorithm In file system</a:t>
            </a:r>
            <a:endParaRPr sz="23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  <p:graphicFrame>
        <p:nvGraphicFramePr>
          <p:cNvPr id="953" name="Google Shape;953;p20"/>
          <p:cNvGraphicFramePr/>
          <p:nvPr/>
        </p:nvGraphicFramePr>
        <p:xfrm>
          <a:off x="457200" y="1688306"/>
          <a:ext cx="1051325" cy="3099475"/>
        </p:xfrm>
        <a:graphic>
          <a:graphicData uri="http://schemas.openxmlformats.org/drawingml/2006/table">
            <a:tbl>
              <a:tblPr>
                <a:noFill/>
                <a:tableStyleId>{A3B38AE5-B4D6-4ACA-AA5A-5044FEC13CF3}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Unsorted File</a:t>
                      </a:r>
                      <a:endParaRPr sz="15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4" name="Google Shape;954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955" name="Google Shape;955;p20"/>
          <p:cNvGraphicFramePr/>
          <p:nvPr/>
        </p:nvGraphicFramePr>
        <p:xfrm>
          <a:off x="3361075" y="1688306"/>
          <a:ext cx="1051325" cy="3099475"/>
        </p:xfrm>
        <a:graphic>
          <a:graphicData uri="http://schemas.openxmlformats.org/drawingml/2006/table">
            <a:tbl>
              <a:tblPr>
                <a:noFill/>
                <a:tableStyleId>{A3B38AE5-B4D6-4ACA-AA5A-5044FEC13CF3}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Sorted File</a:t>
                      </a:r>
                      <a:endParaRPr sz="15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6" name="Google Shape;9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25" y="2783675"/>
            <a:ext cx="1504950" cy="81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7" name="Google Shape;957;p20"/>
          <p:cNvGrpSpPr/>
          <p:nvPr/>
        </p:nvGrpSpPr>
        <p:grpSpPr>
          <a:xfrm>
            <a:off x="5649833" y="1304071"/>
            <a:ext cx="2999192" cy="3099434"/>
            <a:chOff x="2181300" y="231400"/>
            <a:chExt cx="4262637" cy="4762499"/>
          </a:xfrm>
        </p:grpSpPr>
        <p:sp>
          <p:nvSpPr>
            <p:cNvPr id="958" name="Google Shape;958;p2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6" name="Google Shape;996;p2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997" name="Google Shape;997;p2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4" name="Google Shape;1014;p2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015" name="Google Shape;1015;p2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2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032" name="Google Shape;1032;p2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8" name="Google Shape;1048;p2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049" name="Google Shape;1049;p2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2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066" name="Google Shape;1066;p2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2" name="Google Shape;1082;p2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083" name="Google Shape;1083;p2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0" name="Google Shape;1100;p2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101" name="Google Shape;1101;p2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2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118" name="Google Shape;1118;p2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" name="Google Shape;1135;p2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 Concept</a:t>
            </a:r>
            <a:endParaRPr sz="3600"/>
          </a:p>
        </p:txBody>
      </p:sp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71" name="Google Shape;1171;p2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TOOLS USED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Jupyter Notebook,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2" name="Google Shape;1172;p2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LANGUAGE USED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Python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3" name="Google Shape;1173;p2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Numpy,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Shutill,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Os,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pandas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PACKAGES, MODULES USED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4" name="Google Shape;1174;p2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hybrid sort-merge technique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TECHNIQUE USED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5" name="Google Shape;1175;p2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309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Barlow</vt:lpstr>
      <vt:lpstr>Arial</vt:lpstr>
      <vt:lpstr>Calibri</vt:lpstr>
      <vt:lpstr>Times New Roman</vt:lpstr>
      <vt:lpstr>Raleway SemiBold</vt:lpstr>
      <vt:lpstr>Raleway</vt:lpstr>
      <vt:lpstr>Barlow Light</vt:lpstr>
      <vt:lpstr>Gaoler template</vt:lpstr>
      <vt:lpstr>Modern Database System</vt:lpstr>
      <vt:lpstr>What is external merge sort?</vt:lpstr>
      <vt:lpstr>PowerPoint Presentation</vt:lpstr>
      <vt:lpstr>Algorithm</vt:lpstr>
      <vt:lpstr>Roadmap</vt:lpstr>
      <vt:lpstr>Read input file such that at most ‘run size’ elements are read at a time. Do following for every run read in an array.  Sort the run using Merge Sort.  Store the sorted array in a file. Let’s say ‘i’ for I’th file.  Merge the sorted files using the approach discussed merge k sorted arrays.</vt:lpstr>
      <vt:lpstr>PowerPoint Presentation</vt:lpstr>
      <vt:lpstr>Input / Output</vt:lpstr>
      <vt:lpstr>Implementation Concept</vt:lpstr>
      <vt:lpstr>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cp:lastModifiedBy>hemantkumar</cp:lastModifiedBy>
  <cp:revision>5</cp:revision>
  <dcterms:modified xsi:type="dcterms:W3CDTF">2022-01-13T04:16:52Z</dcterms:modified>
</cp:coreProperties>
</file>