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68" r:id="rId4"/>
    <p:sldId id="258" r:id="rId5"/>
    <p:sldId id="265" r:id="rId6"/>
    <p:sldId id="267" r:id="rId7"/>
    <p:sldId id="271" r:id="rId8"/>
    <p:sldId id="270" r:id="rId9"/>
    <p:sldId id="269"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03B069-E276-4ABD-B1FB-6EE92E832B25}"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56E00-674B-4A01-A1B4-6DC21A41AE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8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3B069-E276-4ABD-B1FB-6EE92E832B25}"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399176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3B069-E276-4ABD-B1FB-6EE92E832B25}"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396185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3B069-E276-4ABD-B1FB-6EE92E832B25}"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64115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3B069-E276-4ABD-B1FB-6EE92E832B25}"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56E00-674B-4A01-A1B4-6DC21A41AE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3B069-E276-4ABD-B1FB-6EE92E832B25}"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12947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3B069-E276-4ABD-B1FB-6EE92E832B25}"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351886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3B069-E276-4ABD-B1FB-6EE92E832B25}"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261261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03B069-E276-4ABD-B1FB-6EE92E832B25}" type="datetimeFigureOut">
              <a:rPr lang="en-US" smtClean="0"/>
              <a:t>7/4/2021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33322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3B069-E276-4ABD-B1FB-6EE92E832B25}" type="datetimeFigureOut">
              <a:rPr lang="en-US" smtClean="0"/>
              <a:t>7/4/2021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556E00-674B-4A01-A1B4-6DC21A41AE04}" type="slidenum">
              <a:rPr lang="en-US" smtClean="0"/>
              <a:t>‹#›</a:t>
            </a:fld>
            <a:endParaRPr lang="en-US"/>
          </a:p>
        </p:txBody>
      </p:sp>
    </p:spTree>
    <p:extLst>
      <p:ext uri="{BB962C8B-B14F-4D97-AF65-F5344CB8AC3E}">
        <p14:creationId xmlns:p14="http://schemas.microsoft.com/office/powerpoint/2010/main" val="158051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3B069-E276-4ABD-B1FB-6EE92E832B25}"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56E00-674B-4A01-A1B4-6DC21A41AE04}" type="slidenum">
              <a:rPr lang="en-US" smtClean="0"/>
              <a:t>‹#›</a:t>
            </a:fld>
            <a:endParaRPr lang="en-US"/>
          </a:p>
        </p:txBody>
      </p:sp>
    </p:spTree>
    <p:extLst>
      <p:ext uri="{BB962C8B-B14F-4D97-AF65-F5344CB8AC3E}">
        <p14:creationId xmlns:p14="http://schemas.microsoft.com/office/powerpoint/2010/main" val="292422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03B069-E276-4ABD-B1FB-6EE92E832B25}" type="datetimeFigureOut">
              <a:rPr lang="en-US" smtClean="0"/>
              <a:t>7/4/2021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556E00-674B-4A01-A1B4-6DC21A41AE0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089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8F349F-357F-4435-89B4-75425435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331527"/>
          </a:xfrm>
          <a:prstGeom prst="rect">
            <a:avLst/>
          </a:prstGeom>
        </p:spPr>
      </p:pic>
    </p:spTree>
    <p:extLst>
      <p:ext uri="{BB962C8B-B14F-4D97-AF65-F5344CB8AC3E}">
        <p14:creationId xmlns:p14="http://schemas.microsoft.com/office/powerpoint/2010/main" val="233316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E98ECE-A71F-4862-852B-AC37BBDD1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345382"/>
          </a:xfrm>
          <a:prstGeom prst="rect">
            <a:avLst/>
          </a:prstGeom>
        </p:spPr>
      </p:pic>
    </p:spTree>
    <p:extLst>
      <p:ext uri="{BB962C8B-B14F-4D97-AF65-F5344CB8AC3E}">
        <p14:creationId xmlns:p14="http://schemas.microsoft.com/office/powerpoint/2010/main" val="84536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A9A6-681A-405B-986F-688069E8D6E5}"/>
              </a:ext>
            </a:extLst>
          </p:cNvPr>
          <p:cNvSpPr>
            <a:spLocks noGrp="1"/>
          </p:cNvSpPr>
          <p:nvPr>
            <p:ph type="title"/>
          </p:nvPr>
        </p:nvSpPr>
        <p:spPr>
          <a:xfrm>
            <a:off x="1097280" y="612560"/>
            <a:ext cx="10058400" cy="798990"/>
          </a:xfrm>
        </p:spPr>
        <p:txBody>
          <a:bodyPr>
            <a:noAutofit/>
          </a:bodyPr>
          <a:lstStyle/>
          <a:p>
            <a:pPr algn="ctr"/>
            <a:r>
              <a:rPr lang="en-US" b="1" dirty="0">
                <a:solidFill>
                  <a:srgbClr val="C00000"/>
                </a:solidFill>
                <a:latin typeface="Times New Roman" panose="02020603050405020304" pitchFamily="18" charset="0"/>
                <a:cs typeface="Times New Roman" panose="02020603050405020304" pitchFamily="18" charset="0"/>
              </a:rPr>
              <a:t>Idea of Project</a:t>
            </a:r>
          </a:p>
        </p:txBody>
      </p:sp>
      <p:sp>
        <p:nvSpPr>
          <p:cNvPr id="3" name="Content Placeholder 2">
            <a:extLst>
              <a:ext uri="{FF2B5EF4-FFF2-40B4-BE49-F238E27FC236}">
                <a16:creationId xmlns:a16="http://schemas.microsoft.com/office/drawing/2014/main" id="{9F23E880-0353-47DB-A379-DBA0FEE4BB58}"/>
              </a:ext>
            </a:extLst>
          </p:cNvPr>
          <p:cNvSpPr>
            <a:spLocks noGrp="1"/>
          </p:cNvSpPr>
          <p:nvPr>
            <p:ph idx="1"/>
          </p:nvPr>
        </p:nvSpPr>
        <p:spPr>
          <a:xfrm>
            <a:off x="1097280" y="2121764"/>
            <a:ext cx="10058400" cy="2658054"/>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Study can help to check whether the patient is diabetes positive </a:t>
            </a:r>
            <a:r>
              <a:rPr lang="en-US" sz="2400">
                <a:latin typeface="Times New Roman" panose="02020603050405020304" pitchFamily="18" charset="0"/>
                <a:cs typeface="Times New Roman" panose="02020603050405020304" pitchFamily="18" charset="0"/>
              </a:rPr>
              <a:t>or negative </a:t>
            </a:r>
            <a:r>
              <a:rPr lang="en-US" sz="2400" dirty="0">
                <a:latin typeface="Times New Roman" panose="02020603050405020304" pitchFamily="18" charset="0"/>
                <a:cs typeface="Times New Roman" panose="02020603050405020304" pitchFamily="18" charset="0"/>
              </a:rPr>
              <a:t>on the basis of early stage symptoms of Diabetes.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It is useful for patients to get treatment at early stage of Diabetes and get cured before symptoms become severe.</a:t>
            </a:r>
          </a:p>
        </p:txBody>
      </p:sp>
    </p:spTree>
    <p:extLst>
      <p:ext uri="{BB962C8B-B14F-4D97-AF65-F5344CB8AC3E}">
        <p14:creationId xmlns:p14="http://schemas.microsoft.com/office/powerpoint/2010/main" val="12678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08BA2-5062-49D6-99A6-0AB16CAC4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331527"/>
          </a:xfrm>
          <a:prstGeom prst="rect">
            <a:avLst/>
          </a:prstGeom>
        </p:spPr>
      </p:pic>
    </p:spTree>
    <p:extLst>
      <p:ext uri="{BB962C8B-B14F-4D97-AF65-F5344CB8AC3E}">
        <p14:creationId xmlns:p14="http://schemas.microsoft.com/office/powerpoint/2010/main" val="412135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088E-3834-42B0-ABB5-0A538FAB9288}"/>
              </a:ext>
            </a:extLst>
          </p:cNvPr>
          <p:cNvSpPr>
            <a:spLocks noGrp="1"/>
          </p:cNvSpPr>
          <p:nvPr>
            <p:ph type="title"/>
          </p:nvPr>
        </p:nvSpPr>
        <p:spPr>
          <a:xfrm>
            <a:off x="1097280" y="532660"/>
            <a:ext cx="10058400" cy="896646"/>
          </a:xfrm>
        </p:spPr>
        <p:txBody>
          <a:bodyPr>
            <a:normAutofit/>
          </a:bodyPr>
          <a:lstStyle/>
          <a:p>
            <a:pPr algn="ctr"/>
            <a:r>
              <a:rPr lang="en-GB" b="1" i="0" u="none" strike="noStrike" dirty="0">
                <a:solidFill>
                  <a:srgbClr val="FF0000"/>
                </a:solidFill>
                <a:effectLst/>
                <a:latin typeface="Times New Roman" panose="02020603050405020304" pitchFamily="18" charset="0"/>
              </a:rPr>
              <a:t>ABSTRACT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27393-16D5-4773-B442-7CAE3CEE7099}"/>
              </a:ext>
            </a:extLst>
          </p:cNvPr>
          <p:cNvSpPr>
            <a:spLocks noGrp="1"/>
          </p:cNvSpPr>
          <p:nvPr>
            <p:ph idx="1"/>
          </p:nvPr>
        </p:nvSpPr>
        <p:spPr>
          <a:xfrm>
            <a:off x="1939637" y="1857854"/>
            <a:ext cx="8631382" cy="4301231"/>
          </a:xfrm>
        </p:spPr>
        <p:txBody>
          <a:bodyPr>
            <a:noAutofit/>
          </a:bodyPr>
          <a:lstStyle/>
          <a:p>
            <a:pPr marL="0" indent="0" algn="l">
              <a:buNone/>
            </a:pPr>
            <a:r>
              <a:rPr lang="en-GB" sz="2600" b="0" i="0" u="none" strike="noStrike" dirty="0">
                <a:solidFill>
                  <a:srgbClr val="000000"/>
                </a:solidFill>
                <a:effectLst/>
                <a:latin typeface="Times New Roman" panose="02020603050405020304" pitchFamily="18" charset="0"/>
                <a:cs typeface="Times New Roman" panose="02020603050405020304" pitchFamily="18" charset="0"/>
              </a:rPr>
              <a:t>	Diabetes is a chronic disease that occurs either when the pancreas does not produce enough insulin or when the body cannot effectively use the insulin it produces.</a:t>
            </a:r>
            <a:r>
              <a:rPr lang="en-GB" sz="2600" b="0" i="0" u="none" strike="noStrike" dirty="0">
                <a:solidFill>
                  <a:srgbClr val="3C4245"/>
                </a:solidFill>
                <a:effectLst/>
                <a:latin typeface="Times New Roman" panose="02020603050405020304" pitchFamily="18" charset="0"/>
                <a:cs typeface="Times New Roman" panose="02020603050405020304" pitchFamily="18" charset="0"/>
              </a:rPr>
              <a:t> </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Diabetes is diagnosed by measuring the level of glucose in your blood. There are different ways that you can check. A fasting glucose test, a random glucose test and an oral glucose tolerance test are some examples of testing. Fatigue, Blurred vision, dried &amp; itchy skin, frequent urination are some symptoms of diabetes. Here diabetes symptoms categorical data is taken for training and modelling purpose after performing machine learning algorithms like random forest, </a:t>
            </a:r>
            <a:r>
              <a:rPr lang="en-GB" sz="2600" dirty="0">
                <a:solidFill>
                  <a:srgbClr val="000000"/>
                </a:solidFill>
                <a:latin typeface="Times New Roman" panose="02020603050405020304" pitchFamily="18" charset="0"/>
                <a:cs typeface="Times New Roman" panose="02020603050405020304" pitchFamily="18" charset="0"/>
              </a:rPr>
              <a:t>Xg</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boost, logistic regression etc. Analysis shows that random forest performs well.</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8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2B5B-5C8C-4584-A903-05FD1B3E7F74}"/>
              </a:ext>
            </a:extLst>
          </p:cNvPr>
          <p:cNvSpPr>
            <a:spLocks noGrp="1"/>
          </p:cNvSpPr>
          <p:nvPr>
            <p:ph type="title"/>
          </p:nvPr>
        </p:nvSpPr>
        <p:spPr>
          <a:xfrm>
            <a:off x="1097280" y="630316"/>
            <a:ext cx="10058400" cy="861134"/>
          </a:xfrm>
        </p:spPr>
        <p:txBody>
          <a:bodyPr>
            <a:normAutofit/>
          </a:bodyPr>
          <a:lstStyle/>
          <a:p>
            <a:pPr algn="ctr"/>
            <a:r>
              <a:rPr lang="en-US" b="1" dirty="0">
                <a:solidFill>
                  <a:srgbClr val="00B050"/>
                </a:solidFill>
                <a:latin typeface="Times New Roman" panose="02020603050405020304" pitchFamily="18" charset="0"/>
                <a:cs typeface="Times New Roman" panose="02020603050405020304" pitchFamily="18" charset="0"/>
              </a:rPr>
              <a:t>System Architecture</a:t>
            </a:r>
          </a:p>
        </p:txBody>
      </p:sp>
      <p:pic>
        <p:nvPicPr>
          <p:cNvPr id="4" name="Picture 3">
            <a:extLst>
              <a:ext uri="{FF2B5EF4-FFF2-40B4-BE49-F238E27FC236}">
                <a16:creationId xmlns:a16="http://schemas.microsoft.com/office/drawing/2014/main" id="{693E87EF-6131-4F6C-8424-EB67F10E2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727" y="1759528"/>
            <a:ext cx="6151417" cy="4468156"/>
          </a:xfrm>
          <a:prstGeom prst="rect">
            <a:avLst/>
          </a:prstGeom>
        </p:spPr>
      </p:pic>
    </p:spTree>
    <p:extLst>
      <p:ext uri="{BB962C8B-B14F-4D97-AF65-F5344CB8AC3E}">
        <p14:creationId xmlns:p14="http://schemas.microsoft.com/office/powerpoint/2010/main" val="238409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050F-228F-44E2-B834-E4DCDF0C78C7}"/>
              </a:ext>
            </a:extLst>
          </p:cNvPr>
          <p:cNvSpPr>
            <a:spLocks noGrp="1"/>
          </p:cNvSpPr>
          <p:nvPr>
            <p:ph type="title"/>
          </p:nvPr>
        </p:nvSpPr>
        <p:spPr>
          <a:xfrm>
            <a:off x="1097280" y="603682"/>
            <a:ext cx="10058400" cy="887766"/>
          </a:xfrm>
        </p:spPr>
        <p:txBody>
          <a:bodyPr/>
          <a:lstStyle/>
          <a:p>
            <a:pPr algn="ctr"/>
            <a:r>
              <a:rPr lang="en-US" b="1" dirty="0">
                <a:solidFill>
                  <a:srgbClr val="0070C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1A299D8-B2AB-4176-A81F-B90AF0B21C58}"/>
              </a:ext>
            </a:extLst>
          </p:cNvPr>
          <p:cNvSpPr>
            <a:spLocks noGrp="1"/>
          </p:cNvSpPr>
          <p:nvPr>
            <p:ph idx="1"/>
          </p:nvPr>
        </p:nvSpPr>
        <p:spPr>
          <a:xfrm>
            <a:off x="1097280" y="2199238"/>
            <a:ext cx="10058400" cy="4312397"/>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Dataset: </a:t>
            </a:r>
            <a:r>
              <a:rPr lang="en-US" sz="2200" dirty="0">
                <a:ln w="0"/>
                <a:latin typeface="Times New Roman" panose="02020603050405020304" pitchFamily="18" charset="0"/>
                <a:cs typeface="Times New Roman" panose="02020603050405020304" pitchFamily="18" charset="0"/>
              </a:rPr>
              <a:t>UCI machine learning repository</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Attributes: Age, Gender, polyuria, Polydipsia, Sudden Weight Loss, Weakness, 			        Polyphagia, Genital Thrush, Visual Blurring, Itching, Irritability, Delayed 	    	        Healing, Partial Paresis, Muscle Stiffness, Alopecia, Obesity and Class.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Data Preprocessing.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Visualization.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ML Algorithms: Random Forest, Logistic Regression, XgBoost, Naïve Bayes, KNN.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Prediction and choose best model.</a:t>
            </a:r>
          </a:p>
        </p:txBody>
      </p:sp>
    </p:spTree>
    <p:extLst>
      <p:ext uri="{BB962C8B-B14F-4D97-AF65-F5344CB8AC3E}">
        <p14:creationId xmlns:p14="http://schemas.microsoft.com/office/powerpoint/2010/main" val="237069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D265-E510-417A-8A4A-56D49BFB3E40}"/>
              </a:ext>
            </a:extLst>
          </p:cNvPr>
          <p:cNvSpPr>
            <a:spLocks noGrp="1"/>
          </p:cNvSpPr>
          <p:nvPr>
            <p:ph type="title"/>
          </p:nvPr>
        </p:nvSpPr>
        <p:spPr>
          <a:xfrm>
            <a:off x="1097280" y="286604"/>
            <a:ext cx="10058400" cy="1348232"/>
          </a:xfrm>
        </p:spPr>
        <p:txBody>
          <a:bodyPr>
            <a:noAutofit/>
          </a:bodyPr>
          <a:lstStyle/>
          <a:p>
            <a:pPr algn="ctr"/>
            <a:r>
              <a:rPr lang="en-GB" b="1" dirty="0">
                <a:solidFill>
                  <a:srgbClr val="00B0F0"/>
                </a:solidFill>
              </a:rPr>
              <a:t>Classification Report of Random Forest Model</a:t>
            </a:r>
          </a:p>
        </p:txBody>
      </p:sp>
      <p:pic>
        <p:nvPicPr>
          <p:cNvPr id="5" name="Content Placeholder 4">
            <a:extLst>
              <a:ext uri="{FF2B5EF4-FFF2-40B4-BE49-F238E27FC236}">
                <a16:creationId xmlns:a16="http://schemas.microsoft.com/office/drawing/2014/main" id="{385ED80B-28EA-4C98-A282-39F0F953A865}"/>
              </a:ext>
            </a:extLst>
          </p:cNvPr>
          <p:cNvPicPr>
            <a:picLocks noGrp="1" noChangeAspect="1"/>
          </p:cNvPicPr>
          <p:nvPr>
            <p:ph idx="1"/>
          </p:nvPr>
        </p:nvPicPr>
        <p:blipFill>
          <a:blip r:embed="rId2"/>
          <a:stretch>
            <a:fillRect/>
          </a:stretch>
        </p:blipFill>
        <p:spPr>
          <a:xfrm>
            <a:off x="1831570" y="2521527"/>
            <a:ext cx="8312727" cy="2937164"/>
          </a:xfrm>
        </p:spPr>
      </p:pic>
    </p:spTree>
    <p:extLst>
      <p:ext uri="{BB962C8B-B14F-4D97-AF65-F5344CB8AC3E}">
        <p14:creationId xmlns:p14="http://schemas.microsoft.com/office/powerpoint/2010/main" val="224032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E8DA-1AFB-4F33-A28D-7D75B156C2BD}"/>
              </a:ext>
            </a:extLst>
          </p:cNvPr>
          <p:cNvSpPr>
            <a:spLocks noGrp="1"/>
          </p:cNvSpPr>
          <p:nvPr>
            <p:ph type="title"/>
          </p:nvPr>
        </p:nvSpPr>
        <p:spPr>
          <a:xfrm>
            <a:off x="1097280" y="286603"/>
            <a:ext cx="10058400" cy="974161"/>
          </a:xfrm>
        </p:spPr>
        <p:txBody>
          <a:bodyPr/>
          <a:lstStyle/>
          <a:p>
            <a:pPr algn="ctr"/>
            <a:r>
              <a:rPr lang="en-GB" b="1" dirty="0">
                <a:solidFill>
                  <a:srgbClr val="92D050"/>
                </a:solidFill>
                <a:latin typeface="Times New Roman" panose="02020603050405020304" pitchFamily="18" charset="0"/>
                <a:cs typeface="Times New Roman" panose="02020603050405020304" pitchFamily="18" charset="0"/>
              </a:rPr>
              <a:t>Feature Importance</a:t>
            </a:r>
          </a:p>
        </p:txBody>
      </p:sp>
      <p:sp>
        <p:nvSpPr>
          <p:cNvPr id="6" name="Rectangle 5">
            <a:extLst>
              <a:ext uri="{FF2B5EF4-FFF2-40B4-BE49-F238E27FC236}">
                <a16:creationId xmlns:a16="http://schemas.microsoft.com/office/drawing/2014/main" id="{60D56855-4A17-49AE-B4D6-F3C454AC2A1B}"/>
              </a:ext>
            </a:extLst>
          </p:cNvPr>
          <p:cNvSpPr/>
          <p:nvPr/>
        </p:nvSpPr>
        <p:spPr>
          <a:xfrm>
            <a:off x="2743980" y="1785187"/>
            <a:ext cx="6814878"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Feature Importance graph of Random Forest</a:t>
            </a:r>
          </a:p>
        </p:txBody>
      </p:sp>
      <p:pic>
        <p:nvPicPr>
          <p:cNvPr id="4" name="Picture 3">
            <a:extLst>
              <a:ext uri="{FF2B5EF4-FFF2-40B4-BE49-F238E27FC236}">
                <a16:creationId xmlns:a16="http://schemas.microsoft.com/office/drawing/2014/main" id="{B07C09C5-F5F4-409A-B935-50A2E877865A}"/>
              </a:ext>
            </a:extLst>
          </p:cNvPr>
          <p:cNvPicPr>
            <a:picLocks noChangeAspect="1"/>
          </p:cNvPicPr>
          <p:nvPr/>
        </p:nvPicPr>
        <p:blipFill>
          <a:blip r:embed="rId2"/>
          <a:stretch>
            <a:fillRect/>
          </a:stretch>
        </p:blipFill>
        <p:spPr>
          <a:xfrm>
            <a:off x="1995054" y="2308407"/>
            <a:ext cx="8409709" cy="3942043"/>
          </a:xfrm>
          <a:prstGeom prst="rect">
            <a:avLst/>
          </a:prstGeom>
        </p:spPr>
      </p:pic>
    </p:spTree>
    <p:extLst>
      <p:ext uri="{BB962C8B-B14F-4D97-AF65-F5344CB8AC3E}">
        <p14:creationId xmlns:p14="http://schemas.microsoft.com/office/powerpoint/2010/main" val="166500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EA85-E2EF-415A-92F9-F4A32B6CE37D}"/>
              </a:ext>
            </a:extLst>
          </p:cNvPr>
          <p:cNvSpPr>
            <a:spLocks noGrp="1"/>
          </p:cNvSpPr>
          <p:nvPr>
            <p:ph type="title"/>
          </p:nvPr>
        </p:nvSpPr>
        <p:spPr>
          <a:xfrm>
            <a:off x="1097280" y="286604"/>
            <a:ext cx="10058400" cy="1112706"/>
          </a:xfrm>
        </p:spPr>
        <p:txBody>
          <a:bodyPr>
            <a:normAutofit/>
          </a:bodyPr>
          <a:lstStyle/>
          <a:p>
            <a:pPr algn="ctr"/>
            <a:r>
              <a:rPr lang="en-GB" b="1" i="0" u="none" strike="noStrike" dirty="0">
                <a:solidFill>
                  <a:srgbClr val="7030A0"/>
                </a:solidFill>
                <a:effectLst/>
                <a:latin typeface="Times New Roman" panose="02020603050405020304" pitchFamily="18" charset="0"/>
              </a:rPr>
              <a:t>CONCLUSION</a:t>
            </a:r>
            <a:endParaRPr lang="en-GB" dirty="0">
              <a:solidFill>
                <a:srgbClr val="7030A0"/>
              </a:solidFill>
            </a:endParaRPr>
          </a:p>
        </p:txBody>
      </p:sp>
      <p:sp>
        <p:nvSpPr>
          <p:cNvPr id="3" name="Content Placeholder 2">
            <a:extLst>
              <a:ext uri="{FF2B5EF4-FFF2-40B4-BE49-F238E27FC236}">
                <a16:creationId xmlns:a16="http://schemas.microsoft.com/office/drawing/2014/main" id="{A2E596A2-6E57-467D-BA30-F9032176D1D3}"/>
              </a:ext>
            </a:extLst>
          </p:cNvPr>
          <p:cNvSpPr>
            <a:spLocks noGrp="1"/>
          </p:cNvSpPr>
          <p:nvPr>
            <p:ph idx="1"/>
          </p:nvPr>
        </p:nvSpPr>
        <p:spPr>
          <a:xfrm>
            <a:off x="2050473" y="1845734"/>
            <a:ext cx="8700654" cy="4208702"/>
          </a:xfrm>
        </p:spPr>
        <p:txBody>
          <a:bodyPr>
            <a:noAutofit/>
          </a:bodyPr>
          <a:lstStyle/>
          <a:p>
            <a:pPr indent="457200" rtl="0">
              <a:spcBef>
                <a:spcPts val="0"/>
              </a:spcBef>
              <a:spcAft>
                <a:spcPts val="0"/>
              </a:spcAft>
            </a:pPr>
            <a:r>
              <a:rPr lang="en-GB" sz="2800" b="0" i="0" u="none" strike="noStrike" dirty="0">
                <a:solidFill>
                  <a:srgbClr val="000000"/>
                </a:solidFill>
                <a:effectLst/>
                <a:latin typeface="Times New Roman" panose="02020603050405020304" pitchFamily="18" charset="0"/>
                <a:cs typeface="Times New Roman" panose="02020603050405020304" pitchFamily="18" charset="0"/>
              </a:rPr>
              <a:t>Diabetes is a disease, which can cause many complications. How to exactly predict and diagnose this disease by using machine learning is worth studying. According to all the above experiments, we can conclude that out of all the classification algorithms Random Forest performs well in prediction of diabetes.</a:t>
            </a:r>
            <a:endParaRPr lang="en-GB" sz="28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GB" sz="2800" b="0" i="0" u="none" strike="noStrike" dirty="0">
                <a:solidFill>
                  <a:srgbClr val="000000"/>
                </a:solidFill>
                <a:effectLst/>
                <a:latin typeface="Times New Roman" panose="02020603050405020304" pitchFamily="18" charset="0"/>
                <a:cs typeface="Times New Roman" panose="02020603050405020304" pitchFamily="18" charset="0"/>
              </a:rPr>
              <a:t>      In future use of neural network algorithms can be used for better prediction accuracy and more data in the dataset will give exact predictions that will help for betterment in treating patients before the disease becomes more severe.</a:t>
            </a:r>
            <a:endParaRPr lang="en-GB" sz="2800" b="0" dirty="0">
              <a:effectLst/>
              <a:latin typeface="Times New Roman" panose="02020603050405020304" pitchFamily="18" charset="0"/>
              <a:cs typeface="Times New Roman" panose="02020603050405020304" pitchFamily="18" charset="0"/>
            </a:endParaRPr>
          </a:p>
          <a:p>
            <a:br>
              <a:rPr lang="en-GB" sz="2800" dirty="0"/>
            </a:br>
            <a:endParaRPr lang="en-GB" sz="2800" dirty="0"/>
          </a:p>
        </p:txBody>
      </p:sp>
    </p:spTree>
    <p:extLst>
      <p:ext uri="{BB962C8B-B14F-4D97-AF65-F5344CB8AC3E}">
        <p14:creationId xmlns:p14="http://schemas.microsoft.com/office/powerpoint/2010/main" val="23641002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1482</TotalTime>
  <Words>376</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Times New Roman</vt:lpstr>
      <vt:lpstr>Wingdings</vt:lpstr>
      <vt:lpstr>Retrospect</vt:lpstr>
      <vt:lpstr>PowerPoint Presentation</vt:lpstr>
      <vt:lpstr>Idea of Project</vt:lpstr>
      <vt:lpstr>PowerPoint Presentation</vt:lpstr>
      <vt:lpstr>ABSTRACT</vt:lpstr>
      <vt:lpstr>System Architecture</vt:lpstr>
      <vt:lpstr>Methodology</vt:lpstr>
      <vt:lpstr>Classification Report of Random Forest Model</vt:lpstr>
      <vt:lpstr>Feature Importance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risk prediction of COVID-19 cases</dc:title>
  <dc:creator>Asus</dc:creator>
  <cp:lastModifiedBy>hemantkumar</cp:lastModifiedBy>
  <cp:revision>110</cp:revision>
  <dcterms:created xsi:type="dcterms:W3CDTF">2021-04-10T04:13:57Z</dcterms:created>
  <dcterms:modified xsi:type="dcterms:W3CDTF">2021-07-04T08:31:58Z</dcterms:modified>
</cp:coreProperties>
</file>