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60" r:id="rId7"/>
    <p:sldId id="261" r:id="rId8"/>
    <p:sldId id="262" r:id="rId9"/>
    <p:sldId id="263" r:id="rId10"/>
    <p:sldId id="274" r:id="rId11"/>
    <p:sldId id="264" r:id="rId12"/>
    <p:sldId id="265" r:id="rId13"/>
    <p:sldId id="266" r:id="rId14"/>
    <p:sldId id="267" r:id="rId15"/>
    <p:sldId id="268" r:id="rId16"/>
    <p:sldId id="269" r:id="rId17"/>
    <p:sldId id="270" r:id="rId18"/>
    <p:sldId id="271" r:id="rId19"/>
    <p:sldId id="272"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47"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E93C-824D-FA3F-9E57-965B7C07D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ACBA75-3861-DDAC-1C7B-772E30C62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6CBC3-5398-D7EA-82F4-2852EF8AB9D0}"/>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5" name="Footer Placeholder 4">
            <a:extLst>
              <a:ext uri="{FF2B5EF4-FFF2-40B4-BE49-F238E27FC236}">
                <a16:creationId xmlns:a16="http://schemas.microsoft.com/office/drawing/2014/main" id="{1D4A2406-2824-B0D2-D0A5-0008D4E954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0B62817-EB94-85B8-6420-7869DD61A0C6}"/>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224070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982-1281-8A4A-9010-94803AD24C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6DAD5-39F2-EF68-BBB6-6B83B78DE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FBD18-B8B4-C22A-7005-6DBAE2C2A3C6}"/>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5" name="Footer Placeholder 4">
            <a:extLst>
              <a:ext uri="{FF2B5EF4-FFF2-40B4-BE49-F238E27FC236}">
                <a16:creationId xmlns:a16="http://schemas.microsoft.com/office/drawing/2014/main" id="{3ED2F5B9-0958-24DC-6FC0-11B2A240B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A8241C-F8F1-C3E0-477A-40149180B525}"/>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14794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88F25-9283-7084-AE38-4FA99444B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6BEF48-8A5B-F424-43F7-96C362560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D66BF-EBF3-E46C-865B-9BC37FFE1FF2}"/>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5" name="Footer Placeholder 4">
            <a:extLst>
              <a:ext uri="{FF2B5EF4-FFF2-40B4-BE49-F238E27FC236}">
                <a16:creationId xmlns:a16="http://schemas.microsoft.com/office/drawing/2014/main" id="{2304E0E5-17E6-72DF-F6B2-DA7C6C5AC02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539A98-9708-FDA5-23ED-60F6A7BC6A13}"/>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74446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1719-630A-BA39-7CDC-72871FB83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6824E-1907-7D32-DE26-854DEBC0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67AC5-22FF-4B72-DF26-85C8D4B89929}"/>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5" name="Footer Placeholder 4">
            <a:extLst>
              <a:ext uri="{FF2B5EF4-FFF2-40B4-BE49-F238E27FC236}">
                <a16:creationId xmlns:a16="http://schemas.microsoft.com/office/drawing/2014/main" id="{54A3FD14-84CB-02E8-D862-945DEC1025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B44AAA-8B6E-B1B7-D729-34BB37A43CE9}"/>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42574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A172-E89A-726C-2502-B63E16391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0AA59E-E2E2-9B04-4BB2-2701DA8965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D38A1-C724-AF86-09BF-5EF7C56C12FD}"/>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5" name="Footer Placeholder 4">
            <a:extLst>
              <a:ext uri="{FF2B5EF4-FFF2-40B4-BE49-F238E27FC236}">
                <a16:creationId xmlns:a16="http://schemas.microsoft.com/office/drawing/2014/main" id="{1CD7279F-977E-BD6C-89C5-BBD4AA8AEC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0396B7-E626-9220-6BFF-559882224935}"/>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86669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3733-059A-9281-C6C6-4677F8932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0BB59-075A-4A57-E5FA-DC88C38B3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CBBE03-0690-557A-9831-9FB8FCEDF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63C4EB-9489-D2B7-E36D-870A12D8CC4A}"/>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6" name="Footer Placeholder 5">
            <a:extLst>
              <a:ext uri="{FF2B5EF4-FFF2-40B4-BE49-F238E27FC236}">
                <a16:creationId xmlns:a16="http://schemas.microsoft.com/office/drawing/2014/main" id="{8F4BB3B9-02A7-A84A-5F4A-3FDD336C13D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6660E3-2BFE-8951-FFF7-C4DEB8757F81}"/>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52520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7791-E355-AEB3-274C-DB5FD3CE0B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4FCE1B-0A01-9C51-FE57-20884CE60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F2B87-DA6D-F4F4-7A18-EDC528039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13BA2D-6CF9-3224-31B1-C2C253BFD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F0B49-30C4-0456-5115-020871E7E6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E97952-3493-3B08-3A4C-E6E0021092B6}"/>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8" name="Footer Placeholder 7">
            <a:extLst>
              <a:ext uri="{FF2B5EF4-FFF2-40B4-BE49-F238E27FC236}">
                <a16:creationId xmlns:a16="http://schemas.microsoft.com/office/drawing/2014/main" id="{F9DAA5E4-DFBA-DE1E-4CEA-1B984964E43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3B018FD-708D-7C66-C653-0781F555B57C}"/>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269049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2843-4C65-E641-7CCA-A672D0C1D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8642B5-3AC3-4C4D-1A71-510737D68AEF}"/>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4" name="Footer Placeholder 3">
            <a:extLst>
              <a:ext uri="{FF2B5EF4-FFF2-40B4-BE49-F238E27FC236}">
                <a16:creationId xmlns:a16="http://schemas.microsoft.com/office/drawing/2014/main" id="{5839C312-C47A-A94F-CF67-7BCC2C4C813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14D4A8C-E281-1ED6-C164-25E6AA3E1D88}"/>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174065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C3F57-05DD-A9F0-6421-2909851E4503}"/>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3" name="Footer Placeholder 2">
            <a:extLst>
              <a:ext uri="{FF2B5EF4-FFF2-40B4-BE49-F238E27FC236}">
                <a16:creationId xmlns:a16="http://schemas.microsoft.com/office/drawing/2014/main" id="{30FF25A7-100E-1C5D-D1BD-91E35FE7CFC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F04EC19-51BB-40BB-849A-8CC247DB11F1}"/>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168924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5D61-91B1-B62B-580A-7527D226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FD6812-CE34-6689-A713-2CFCBE554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F6E83-4058-5CE0-C058-4665850F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4C644-5D2E-E49E-1600-72EEB4676CCB}"/>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6" name="Footer Placeholder 5">
            <a:extLst>
              <a:ext uri="{FF2B5EF4-FFF2-40B4-BE49-F238E27FC236}">
                <a16:creationId xmlns:a16="http://schemas.microsoft.com/office/drawing/2014/main" id="{E823F123-07A9-AF3D-5C04-43F5B17650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FC73D9D-8242-E6BE-712B-65E84DC8972E}"/>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192903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E7E2-036C-817B-AD33-1E42381E5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85A1F9-0018-1B18-D2E2-86581AB00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42553E4-B63F-69EF-65A5-7E076294F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6D838-16C3-098C-5FA0-D09C8A706393}"/>
              </a:ext>
            </a:extLst>
          </p:cNvPr>
          <p:cNvSpPr>
            <a:spLocks noGrp="1"/>
          </p:cNvSpPr>
          <p:nvPr>
            <p:ph type="dt" sz="half" idx="10"/>
          </p:nvPr>
        </p:nvSpPr>
        <p:spPr/>
        <p:txBody>
          <a:bodyPr/>
          <a:lstStyle/>
          <a:p>
            <a:fld id="{58405E21-CDFD-4AF7-8FAA-3FB24F250A02}" type="datetimeFigureOut">
              <a:rPr lang="en-IN" smtClean="0"/>
              <a:t>23-08-2022</a:t>
            </a:fld>
            <a:endParaRPr lang="en-IN" dirty="0"/>
          </a:p>
        </p:txBody>
      </p:sp>
      <p:sp>
        <p:nvSpPr>
          <p:cNvPr id="6" name="Footer Placeholder 5">
            <a:extLst>
              <a:ext uri="{FF2B5EF4-FFF2-40B4-BE49-F238E27FC236}">
                <a16:creationId xmlns:a16="http://schemas.microsoft.com/office/drawing/2014/main" id="{F884AF30-4D07-10CE-04F3-7A8A600C49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7A4C67B-42EF-559D-59CF-523996B1BBA6}"/>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42105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9C148-0E29-13CA-2180-A94516207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6D363-6E90-6AAB-4ECC-18034B246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AF00A-93FB-3FF6-E89C-2CFD85AD5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05E21-CDFD-4AF7-8FAA-3FB24F250A02}" type="datetimeFigureOut">
              <a:rPr lang="en-IN" smtClean="0"/>
              <a:t>23-08-2022</a:t>
            </a:fld>
            <a:endParaRPr lang="en-IN" dirty="0"/>
          </a:p>
        </p:txBody>
      </p:sp>
      <p:sp>
        <p:nvSpPr>
          <p:cNvPr id="5" name="Footer Placeholder 4">
            <a:extLst>
              <a:ext uri="{FF2B5EF4-FFF2-40B4-BE49-F238E27FC236}">
                <a16:creationId xmlns:a16="http://schemas.microsoft.com/office/drawing/2014/main" id="{4FE2C7BA-2EFD-4720-E2CD-EBFF85214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6BD3184-7367-63A8-B56E-0ABC36EFD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1F198-0538-4965-ADD4-901BED37785C}" type="slidenum">
              <a:rPr lang="en-IN" smtClean="0"/>
              <a:t>‹#›</a:t>
            </a:fld>
            <a:endParaRPr lang="en-IN" dirty="0"/>
          </a:p>
        </p:txBody>
      </p:sp>
    </p:spTree>
    <p:extLst>
      <p:ext uri="{BB962C8B-B14F-4D97-AF65-F5344CB8AC3E}">
        <p14:creationId xmlns:p14="http://schemas.microsoft.com/office/powerpoint/2010/main" val="1060985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F6BC-B6AF-DD90-E24D-51AD07E63A52}"/>
              </a:ext>
            </a:extLst>
          </p:cNvPr>
          <p:cNvSpPr>
            <a:spLocks noGrp="1"/>
          </p:cNvSpPr>
          <p:nvPr>
            <p:ph type="ctrTitle"/>
          </p:nvPr>
        </p:nvSpPr>
        <p:spPr>
          <a:xfrm>
            <a:off x="851647" y="486383"/>
            <a:ext cx="10157012" cy="1318098"/>
          </a:xfrm>
        </p:spPr>
        <p:txBody>
          <a:bodyPr>
            <a:normAutofit fontScale="90000"/>
          </a:bodyPr>
          <a:lstStyle/>
          <a:p>
            <a:pPr>
              <a:lnSpc>
                <a:spcPct val="150000"/>
              </a:lnSpc>
            </a:pPr>
            <a:r>
              <a:rPr lang="en-US" sz="3600" dirty="0">
                <a:latin typeface="Arial" panose="020B0604020202020204" pitchFamily="34" charset="0"/>
                <a:cs typeface="Arial" panose="020B0604020202020204" pitchFamily="34" charset="0"/>
              </a:rPr>
              <a:t>SEMINAR AND TECHNICAL COMMUNICATION</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Review 1</a:t>
            </a:r>
            <a:endParaRPr lang="en-IN"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2DC190F-3C70-2646-B3AC-BDDFA3BC4214}"/>
              </a:ext>
            </a:extLst>
          </p:cNvPr>
          <p:cNvSpPr>
            <a:spLocks noGrp="1"/>
          </p:cNvSpPr>
          <p:nvPr>
            <p:ph type="subTitle" idx="1"/>
          </p:nvPr>
        </p:nvSpPr>
        <p:spPr>
          <a:xfrm>
            <a:off x="584613" y="2120631"/>
            <a:ext cx="11196918" cy="4533090"/>
          </a:xfrm>
        </p:spPr>
        <p:txBody>
          <a:bodyPr>
            <a:normAutofit fontScale="70000" lnSpcReduction="20000"/>
          </a:bodyPr>
          <a:lstStyle/>
          <a:p>
            <a:pPr algn="l">
              <a:lnSpc>
                <a:spcPct val="170000"/>
              </a:lnSpc>
            </a:pPr>
            <a:r>
              <a:rPr lang="en-US" sz="3500" b="1" dirty="0">
                <a:latin typeface="Arial" panose="020B0604020202020204" pitchFamily="34" charset="0"/>
                <a:cs typeface="Arial" panose="020B0604020202020204" pitchFamily="34" charset="0"/>
              </a:rPr>
              <a:t>Topic</a:t>
            </a:r>
            <a:r>
              <a:rPr lang="en-US" sz="2000" dirty="0">
                <a:latin typeface="Arial" panose="020B0604020202020204" pitchFamily="34" charset="0"/>
                <a:cs typeface="Arial" panose="020B0604020202020204" pitchFamily="34" charset="0"/>
              </a:rPr>
              <a:t>: </a:t>
            </a:r>
            <a:r>
              <a:rPr lang="en-US" sz="4000" dirty="0">
                <a:latin typeface="+mj-lt"/>
                <a:cs typeface="Arial" panose="020B0604020202020204" pitchFamily="34" charset="0"/>
              </a:rPr>
              <a:t>Effective algorithm to detect stepping stone intrusion by removing 	packet outliers of packet RTTs</a:t>
            </a:r>
            <a:endParaRPr lang="en-IN" sz="4000" dirty="0">
              <a:latin typeface="+mj-lt"/>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r>
              <a:rPr lang="en-US" sz="2000" b="1" dirty="0">
                <a:latin typeface="Arial" panose="020B0604020202020204" pitchFamily="34" charset="0"/>
                <a:cs typeface="Arial" panose="020B0604020202020204" pitchFamily="34" charset="0"/>
              </a:rPr>
              <a:t>NAME</a:t>
            </a:r>
            <a:r>
              <a:rPr lang="en-US" sz="2000" dirty="0">
                <a:latin typeface="Arial" panose="020B0604020202020204" pitchFamily="34" charset="0"/>
                <a:cs typeface="Arial" panose="020B0604020202020204" pitchFamily="34" charset="0"/>
              </a:rPr>
              <a:t>:  Atharv Rajkumar Nalwade					                      </a:t>
            </a:r>
            <a:r>
              <a:rPr lang="en-US" sz="2000" b="1" dirty="0">
                <a:latin typeface="Arial" panose="020B0604020202020204" pitchFamily="34" charset="0"/>
                <a:cs typeface="Arial" panose="020B0604020202020204" pitchFamily="34" charset="0"/>
              </a:rPr>
              <a:t>Research guide:</a:t>
            </a:r>
          </a:p>
          <a:p>
            <a:pPr algn="l"/>
            <a:r>
              <a:rPr lang="en-US" sz="2000" b="1" dirty="0">
                <a:latin typeface="Arial" panose="020B0604020202020204" pitchFamily="34" charset="0"/>
                <a:cs typeface="Arial" panose="020B0604020202020204" pitchFamily="34" charset="0"/>
              </a:rPr>
              <a:t>Roll No</a:t>
            </a:r>
            <a:r>
              <a:rPr lang="en-US" sz="2000" dirty="0">
                <a:latin typeface="Arial" panose="020B0604020202020204" pitchFamily="34" charset="0"/>
                <a:cs typeface="Arial" panose="020B0604020202020204" pitchFamily="34" charset="0"/>
              </a:rPr>
              <a:t>: TC146		                                                                                                Prof. S. P. Mone</a:t>
            </a:r>
          </a:p>
          <a:p>
            <a:pPr algn="l"/>
            <a:r>
              <a:rPr lang="en-US" sz="2000" b="1" dirty="0">
                <a:latin typeface="Arial" panose="020B0604020202020204" pitchFamily="34" charset="0"/>
                <a:cs typeface="Arial" panose="020B0604020202020204" pitchFamily="34" charset="0"/>
              </a:rPr>
              <a:t>Class</a:t>
            </a:r>
            <a:r>
              <a:rPr lang="en-US" sz="2000" dirty="0">
                <a:latin typeface="Arial" panose="020B0604020202020204" pitchFamily="34" charset="0"/>
                <a:cs typeface="Arial" panose="020B0604020202020204" pitchFamily="34" charset="0"/>
              </a:rPr>
              <a:t>: TE-1</a:t>
            </a:r>
          </a:p>
        </p:txBody>
      </p:sp>
    </p:spTree>
    <p:extLst>
      <p:ext uri="{BB962C8B-B14F-4D97-AF65-F5344CB8AC3E}">
        <p14:creationId xmlns:p14="http://schemas.microsoft.com/office/powerpoint/2010/main" val="344883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5C307-B8DA-0559-DD7E-244C37CAE7DF}"/>
              </a:ext>
            </a:extLst>
          </p:cNvPr>
          <p:cNvSpPr>
            <a:spLocks noGrp="1"/>
          </p:cNvSpPr>
          <p:nvPr>
            <p:ph idx="1"/>
          </p:nvPr>
        </p:nvSpPr>
        <p:spPr>
          <a:xfrm>
            <a:off x="838200" y="476655"/>
            <a:ext cx="10515600" cy="5700308"/>
          </a:xfrm>
        </p:spPr>
        <p:txBody>
          <a:bodyPr/>
          <a:lstStyle/>
          <a:p>
            <a:r>
              <a:rPr lang="en-IN" sz="2800" u="sng" dirty="0">
                <a:latin typeface="+mj-lt"/>
              </a:rPr>
              <a:t>Disadvantages</a:t>
            </a:r>
            <a:r>
              <a:rPr lang="en-IN" sz="2800" dirty="0">
                <a:latin typeface="+mj-lt"/>
              </a:rPr>
              <a:t>: </a:t>
            </a:r>
          </a:p>
          <a:p>
            <a:pPr marL="571500" indent="-571500">
              <a:buFont typeface="+mj-lt"/>
              <a:buAutoNum type="romanUcPeriod"/>
            </a:pPr>
            <a:r>
              <a:rPr lang="en-IN" sz="2800" dirty="0">
                <a:latin typeface="+mj-lt"/>
              </a:rPr>
              <a:t>During conduction of the experiment in real time it was found that     </a:t>
            </a:r>
            <a:r>
              <a:rPr lang="en-US" sz="2800" dirty="0">
                <a:latin typeface="+mj-lt"/>
              </a:rPr>
              <a:t>he RTT dataset collected from the connection chain of length two 	                 achieves the smallest standard derivation on six of the seven 	 datasets that were captured (only the output generated on algorithms of 	  </a:t>
            </a:r>
            <a:r>
              <a:rPr lang="en-US" dirty="0">
                <a:latin typeface="+mj-lt"/>
              </a:rPr>
              <a:t> </a:t>
            </a:r>
            <a:r>
              <a:rPr lang="en-US" sz="2800" dirty="0">
                <a:latin typeface="+mj-lt"/>
              </a:rPr>
              <a:t>the dataset is incorrect</a:t>
            </a:r>
            <a:r>
              <a:rPr lang="en-US" sz="2800" dirty="0"/>
              <a:t>)</a:t>
            </a:r>
            <a:endParaRPr lang="en-IN" sz="2800" dirty="0">
              <a:latin typeface="+mj-lt"/>
            </a:endParaRPr>
          </a:p>
          <a:p>
            <a:pPr marL="0" indent="0">
              <a:buNone/>
            </a:pPr>
            <a:endParaRPr lang="en-IN" dirty="0"/>
          </a:p>
        </p:txBody>
      </p:sp>
    </p:spTree>
    <p:extLst>
      <p:ext uri="{BB962C8B-B14F-4D97-AF65-F5344CB8AC3E}">
        <p14:creationId xmlns:p14="http://schemas.microsoft.com/office/powerpoint/2010/main" val="127018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FBBA-1019-8EF0-378D-33570465D16C}"/>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3200" u="sng" dirty="0">
                <a:latin typeface="+mn-lt"/>
              </a:rPr>
              <a:t>Matching TCP/IP Packets to Detect Stepping-Stone Intrusion: </a:t>
            </a:r>
            <a:endParaRPr lang="en-IN" sz="3200" u="sng" dirty="0">
              <a:latin typeface="+mn-lt"/>
            </a:endParaRPr>
          </a:p>
        </p:txBody>
      </p:sp>
      <p:sp>
        <p:nvSpPr>
          <p:cNvPr id="3" name="Content Placeholder 2">
            <a:extLst>
              <a:ext uri="{FF2B5EF4-FFF2-40B4-BE49-F238E27FC236}">
                <a16:creationId xmlns:a16="http://schemas.microsoft.com/office/drawing/2014/main" id="{C33CD7EB-FB23-E000-2AAD-6D3BF26AAF5D}"/>
              </a:ext>
            </a:extLst>
          </p:cNvPr>
          <p:cNvSpPr>
            <a:spLocks noGrp="1"/>
          </p:cNvSpPr>
          <p:nvPr>
            <p:ph idx="1"/>
          </p:nvPr>
        </p:nvSpPr>
        <p:spPr/>
        <p:txBody>
          <a:bodyPr>
            <a:normAutofit lnSpcReduction="10000"/>
          </a:bodyPr>
          <a:lstStyle/>
          <a:p>
            <a:r>
              <a:rPr lang="en-US" sz="2400" dirty="0">
                <a:latin typeface="+mj-lt"/>
              </a:rPr>
              <a:t>Author suggest using the technique of matching the TCP/IP Protocols using a Step-Function method, to detect network attackers from using a long connection chain to hide their identities when they launch attacks. The objective of the method is to estimate the length of a connection chain based on the changes in packet round trip times. The key point to compute the roundtrip time of a connection chain is to match a Send and its corresponding Echo packet</a:t>
            </a:r>
          </a:p>
          <a:p>
            <a:r>
              <a:rPr lang="en-US" sz="2400" u="sng" dirty="0">
                <a:latin typeface="+mj-lt"/>
              </a:rPr>
              <a:t>ADVANTAGES:</a:t>
            </a:r>
          </a:p>
          <a:p>
            <a:pPr marL="514350" indent="-514350">
              <a:buFont typeface="+mj-lt"/>
              <a:buAutoNum type="romanUcPeriod"/>
            </a:pPr>
            <a:r>
              <a:rPr lang="en-US" sz="2400" dirty="0">
                <a:latin typeface="+mj-lt"/>
              </a:rPr>
              <a:t>The ability to detect intruders in real-time, </a:t>
            </a:r>
          </a:p>
          <a:p>
            <a:pPr marL="514350" indent="-514350">
              <a:buFont typeface="+mj-lt"/>
              <a:buAutoNum type="romanUcPeriod"/>
            </a:pPr>
            <a:r>
              <a:rPr lang="en-US" sz="2400" dirty="0">
                <a:latin typeface="+mj-lt"/>
              </a:rPr>
              <a:t> The ability to handle encrypted terminal sessions, </a:t>
            </a:r>
          </a:p>
          <a:p>
            <a:pPr marL="514350" indent="-514350">
              <a:buFont typeface="+mj-lt"/>
              <a:buAutoNum type="romanUcPeriod"/>
            </a:pPr>
            <a:r>
              <a:rPr lang="en-US" sz="2400" dirty="0">
                <a:latin typeface="+mj-lt"/>
              </a:rPr>
              <a:t> The ability to estimate the length of a chain accurately, and </a:t>
            </a:r>
          </a:p>
          <a:p>
            <a:pPr marL="514350" indent="-514350">
              <a:buFont typeface="+mj-lt"/>
              <a:buAutoNum type="romanUcPeriod"/>
            </a:pPr>
            <a:r>
              <a:rPr lang="en-US" sz="2400" dirty="0">
                <a:latin typeface="+mj-lt"/>
              </a:rPr>
              <a:t> The ability to tolerate network traffic fluctuation, network load, and workload of chained hosts. </a:t>
            </a:r>
            <a:endParaRPr lang="en-IN" sz="2400" dirty="0">
              <a:latin typeface="+mj-lt"/>
            </a:endParaRPr>
          </a:p>
        </p:txBody>
      </p:sp>
    </p:spTree>
    <p:extLst>
      <p:ext uri="{BB962C8B-B14F-4D97-AF65-F5344CB8AC3E}">
        <p14:creationId xmlns:p14="http://schemas.microsoft.com/office/powerpoint/2010/main" val="108398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C6A6-2BE7-0594-87B8-0C09AAB31E18}"/>
              </a:ext>
            </a:extLst>
          </p:cNvPr>
          <p:cNvSpPr>
            <a:spLocks noGrp="1"/>
          </p:cNvSpPr>
          <p:nvPr>
            <p:ph type="title"/>
          </p:nvPr>
        </p:nvSpPr>
        <p:spPr>
          <a:xfrm>
            <a:off x="838200" y="326214"/>
            <a:ext cx="10515600" cy="1325563"/>
          </a:xfrm>
        </p:spPr>
        <p:txBody>
          <a:bodyPr>
            <a:normAutofit/>
          </a:bodyPr>
          <a:lstStyle/>
          <a:p>
            <a:pPr marL="342900" indent="-342900">
              <a:buFont typeface="Arial" panose="020B0604020202020204" pitchFamily="34" charset="0"/>
              <a:buChar char="•"/>
            </a:pPr>
            <a:r>
              <a:rPr lang="en-US" sz="2400" u="sng" dirty="0"/>
              <a:t>DISADVANTAGES</a:t>
            </a:r>
            <a:endParaRPr lang="en-IN" sz="2400" u="sng" dirty="0"/>
          </a:p>
        </p:txBody>
      </p:sp>
      <p:sp>
        <p:nvSpPr>
          <p:cNvPr id="3" name="Content Placeholder 2">
            <a:extLst>
              <a:ext uri="{FF2B5EF4-FFF2-40B4-BE49-F238E27FC236}">
                <a16:creationId xmlns:a16="http://schemas.microsoft.com/office/drawing/2014/main" id="{B2816B62-166E-B829-75CC-F3DE5851FFD1}"/>
              </a:ext>
            </a:extLst>
          </p:cNvPr>
          <p:cNvSpPr>
            <a:spLocks noGrp="1"/>
          </p:cNvSpPr>
          <p:nvPr>
            <p:ph idx="1"/>
          </p:nvPr>
        </p:nvSpPr>
        <p:spPr>
          <a:xfrm>
            <a:off x="1110574" y="1368425"/>
            <a:ext cx="10515600" cy="4351338"/>
          </a:xfrm>
        </p:spPr>
        <p:txBody>
          <a:bodyPr>
            <a:normAutofit/>
          </a:bodyPr>
          <a:lstStyle/>
          <a:p>
            <a:pPr marL="514350" indent="-514350">
              <a:buFont typeface="+mj-lt"/>
              <a:buAutoNum type="romanUcPeriod"/>
            </a:pPr>
            <a:r>
              <a:rPr lang="en-US" sz="2400" dirty="0">
                <a:latin typeface="+mj-lt"/>
              </a:rPr>
              <a:t>We must be able to monitor a packet throughout a connection session in order for this approach to work</a:t>
            </a:r>
          </a:p>
          <a:p>
            <a:pPr marL="514350" indent="-514350">
              <a:buFont typeface="+mj-lt"/>
              <a:buAutoNum type="romanUcPeriod"/>
            </a:pPr>
            <a:r>
              <a:rPr lang="en-US" sz="2400" dirty="0">
                <a:latin typeface="+mj-lt"/>
              </a:rPr>
              <a:t>If the fluctuation of a connection is higher than the additional time to connect to the next host, we will need a better approach to detect the additional host.</a:t>
            </a:r>
            <a:endParaRPr lang="en-IN" sz="2400" dirty="0">
              <a:latin typeface="+mj-lt"/>
            </a:endParaRPr>
          </a:p>
        </p:txBody>
      </p:sp>
    </p:spTree>
    <p:extLst>
      <p:ext uri="{BB962C8B-B14F-4D97-AF65-F5344CB8AC3E}">
        <p14:creationId xmlns:p14="http://schemas.microsoft.com/office/powerpoint/2010/main" val="56172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F7FE-A97E-D14D-D1C5-1AE26428AB78}"/>
              </a:ext>
            </a:extLst>
          </p:cNvPr>
          <p:cNvSpPr>
            <a:spLocks noGrp="1"/>
          </p:cNvSpPr>
          <p:nvPr>
            <p:ph type="title"/>
          </p:nvPr>
        </p:nvSpPr>
        <p:spPr>
          <a:xfrm>
            <a:off x="252919" y="214009"/>
            <a:ext cx="11760741" cy="1476679"/>
          </a:xfrm>
        </p:spPr>
        <p:txBody>
          <a:bodyPr>
            <a:noAutofit/>
          </a:bodyPr>
          <a:lstStyle/>
          <a:p>
            <a:pPr marL="571500" indent="-571500">
              <a:buFont typeface="Wingdings" panose="05000000000000000000" pitchFamily="2" charset="2"/>
              <a:buChar char="v"/>
            </a:pPr>
            <a:r>
              <a:rPr lang="en-US" sz="3200" b="1" u="sng" dirty="0"/>
              <a:t>Mining Network Traffic with the k-Means Clustering Algorithm for Stepping-Stone Intrusion Detection</a:t>
            </a:r>
            <a:r>
              <a:rPr lang="en-US" sz="3600" b="1" u="sng" dirty="0"/>
              <a:t>:</a:t>
            </a:r>
            <a:endParaRPr lang="en-IN" sz="3600" b="1" u="sng" dirty="0"/>
          </a:p>
        </p:txBody>
      </p:sp>
      <p:sp>
        <p:nvSpPr>
          <p:cNvPr id="3" name="Content Placeholder 2">
            <a:extLst>
              <a:ext uri="{FF2B5EF4-FFF2-40B4-BE49-F238E27FC236}">
                <a16:creationId xmlns:a16="http://schemas.microsoft.com/office/drawing/2014/main" id="{A22EADA8-902A-4E70-79F2-286153EB531D}"/>
              </a:ext>
            </a:extLst>
          </p:cNvPr>
          <p:cNvSpPr>
            <a:spLocks noGrp="1"/>
          </p:cNvSpPr>
          <p:nvPr>
            <p:ph idx="1"/>
          </p:nvPr>
        </p:nvSpPr>
        <p:spPr>
          <a:xfrm>
            <a:off x="428017" y="1825626"/>
            <a:ext cx="11352179" cy="4818365"/>
          </a:xfrm>
        </p:spPr>
        <p:txBody>
          <a:bodyPr>
            <a:normAutofit lnSpcReduction="10000"/>
          </a:bodyPr>
          <a:lstStyle/>
          <a:p>
            <a:r>
              <a:rPr lang="en-US" sz="2400" dirty="0">
                <a:latin typeface="+mj-lt"/>
              </a:rPr>
              <a:t>                                      In the research paper “Mining Network Traffic with the k-Means Clustering Algorithm for Stepping-Stone Intrusion Detection” by Lixin Wang, Jianhua Yang, Xiaohua Xu, and Peng-Jun author suggest using k-means clustering algorithm which can accurately determine the length of a connection chain without requiring a large number of TCP packets being captured and processed, so it is more efficient.                                                                                                          	                            This algorithm is also easier to implement than all existing approaches for stepping-stone intrusion detection. The effectiveness, correctness, and efficiency of our proposed detection algorithm are verified through well-designed network experiments</a:t>
            </a:r>
          </a:p>
          <a:p>
            <a:r>
              <a:rPr lang="en-US" sz="2400" u="sng" dirty="0">
                <a:latin typeface="+mj-lt"/>
              </a:rPr>
              <a:t>Advantages</a:t>
            </a:r>
            <a:r>
              <a:rPr lang="en-US" sz="2400" dirty="0">
                <a:latin typeface="+mj-lt"/>
              </a:rPr>
              <a:t>:</a:t>
            </a:r>
          </a:p>
          <a:p>
            <a:pPr marL="514350" indent="-514350">
              <a:buFont typeface="+mj-lt"/>
              <a:buAutoNum type="romanUcPeriod"/>
            </a:pPr>
            <a:r>
              <a:rPr lang="en-US" sz="2400" dirty="0">
                <a:latin typeface="+mj-lt"/>
              </a:rPr>
              <a:t>Proposed detection algorithm using the k-means clustering can accurately determine the connection chain length</a:t>
            </a:r>
          </a:p>
          <a:p>
            <a:pPr marL="514350" indent="-514350">
              <a:buFont typeface="+mj-lt"/>
              <a:buAutoNum type="romanUcPeriod"/>
            </a:pPr>
            <a:r>
              <a:rPr lang="en-US" sz="2400" dirty="0">
                <a:latin typeface="+mj-lt"/>
              </a:rPr>
              <a:t>The proposed algorithm does not require capturing and processing a large number of TCP packets. Therefore, our proposed detection algorithm for SSI is efficient</a:t>
            </a:r>
          </a:p>
          <a:p>
            <a:pPr marL="0" indent="0">
              <a:buNone/>
            </a:pPr>
            <a:endParaRPr lang="en-IN" sz="2400" dirty="0">
              <a:latin typeface="+mj-lt"/>
            </a:endParaRPr>
          </a:p>
          <a:p>
            <a:pPr marL="0" indent="0">
              <a:buNone/>
            </a:pPr>
            <a:endParaRPr lang="en-IN" sz="2400" dirty="0">
              <a:latin typeface="+mj-lt"/>
            </a:endParaRPr>
          </a:p>
        </p:txBody>
      </p:sp>
    </p:spTree>
    <p:extLst>
      <p:ext uri="{BB962C8B-B14F-4D97-AF65-F5344CB8AC3E}">
        <p14:creationId xmlns:p14="http://schemas.microsoft.com/office/powerpoint/2010/main" val="424901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A929B-C821-4EC6-A873-5C8878A8E014}"/>
              </a:ext>
            </a:extLst>
          </p:cNvPr>
          <p:cNvSpPr>
            <a:spLocks noGrp="1"/>
          </p:cNvSpPr>
          <p:nvPr>
            <p:ph idx="1"/>
          </p:nvPr>
        </p:nvSpPr>
        <p:spPr>
          <a:xfrm>
            <a:off x="692285" y="437795"/>
            <a:ext cx="10515600" cy="5982410"/>
          </a:xfrm>
        </p:spPr>
        <p:txBody>
          <a:bodyPr/>
          <a:lstStyle/>
          <a:p>
            <a:pPr marL="571500" indent="-571500">
              <a:buFont typeface="+mj-lt"/>
              <a:buAutoNum type="romanUcPeriod" startAt="3"/>
            </a:pPr>
            <a:r>
              <a:rPr lang="en-US" sz="2800" dirty="0">
                <a:latin typeface="+mj-lt"/>
              </a:rPr>
              <a:t>Easy to implement</a:t>
            </a:r>
          </a:p>
          <a:p>
            <a:pPr marL="0" indent="0">
              <a:buNone/>
            </a:pPr>
            <a:endParaRPr lang="en-US" dirty="0"/>
          </a:p>
          <a:p>
            <a:pPr marL="0" indent="0">
              <a:buNone/>
            </a:pPr>
            <a:endParaRPr lang="en-US" dirty="0"/>
          </a:p>
          <a:p>
            <a:r>
              <a:rPr lang="en-US" u="sng" dirty="0"/>
              <a:t>Disadvantage:</a:t>
            </a:r>
          </a:p>
          <a:p>
            <a:pPr marL="571500" indent="-571500">
              <a:buFont typeface="+mj-lt"/>
              <a:buAutoNum type="romanUcPeriod"/>
            </a:pPr>
            <a:r>
              <a:rPr lang="en-US" dirty="0">
                <a:latin typeface="+mj-lt"/>
              </a:rPr>
              <a:t>The detection methods based on the k-means clustering require that there should be as less outlier values of round-trip times as possible. Therefore, additional algorithms are needed to remove these outlier values of round-trip times from the input file of the detection algorithm</a:t>
            </a:r>
            <a:endParaRPr lang="en-IN" dirty="0">
              <a:latin typeface="+mj-lt"/>
            </a:endParaRPr>
          </a:p>
        </p:txBody>
      </p:sp>
    </p:spTree>
    <p:extLst>
      <p:ext uri="{BB962C8B-B14F-4D97-AF65-F5344CB8AC3E}">
        <p14:creationId xmlns:p14="http://schemas.microsoft.com/office/powerpoint/2010/main" val="67113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AD96-E4B4-237D-80C8-AD6286F90E0D}"/>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IN" sz="3200" b="1" u="sng" dirty="0"/>
              <a:t>Detecting Stepping Stones</a:t>
            </a:r>
            <a:r>
              <a:rPr lang="en-IN" sz="3200" u="sng" dirty="0"/>
              <a:t>: </a:t>
            </a:r>
          </a:p>
        </p:txBody>
      </p:sp>
      <p:sp>
        <p:nvSpPr>
          <p:cNvPr id="3" name="Content Placeholder 2">
            <a:extLst>
              <a:ext uri="{FF2B5EF4-FFF2-40B4-BE49-F238E27FC236}">
                <a16:creationId xmlns:a16="http://schemas.microsoft.com/office/drawing/2014/main" id="{0C730EFB-E65A-1527-B6C8-BA4D9DC5B7A3}"/>
              </a:ext>
            </a:extLst>
          </p:cNvPr>
          <p:cNvSpPr>
            <a:spLocks noGrp="1"/>
          </p:cNvSpPr>
          <p:nvPr>
            <p:ph idx="1"/>
          </p:nvPr>
        </p:nvSpPr>
        <p:spPr/>
        <p:txBody>
          <a:bodyPr>
            <a:normAutofit lnSpcReduction="10000"/>
          </a:bodyPr>
          <a:lstStyle/>
          <a:p>
            <a:r>
              <a:rPr lang="en-US" sz="2600" dirty="0">
                <a:latin typeface="+mj-lt"/>
              </a:rPr>
              <a:t>We develop an efficient algorithm for detecting stepping stones by monitoring a site’s Internet access link. The algorithm is based on the distinctive characteristics (packet size, timing) of interactive traffic, and not on connection contents, and hence can be used to find stepping stones even when the traffic is encrypted. </a:t>
            </a:r>
          </a:p>
          <a:p>
            <a:r>
              <a:rPr lang="en-US" u="sng" dirty="0"/>
              <a:t>Advantages</a:t>
            </a:r>
            <a:r>
              <a:rPr lang="en-US" dirty="0"/>
              <a:t>:</a:t>
            </a:r>
          </a:p>
          <a:p>
            <a:pPr marL="571500" indent="-571500">
              <a:buFont typeface="+mj-lt"/>
              <a:buAutoNum type="romanUcPeriod"/>
            </a:pPr>
            <a:r>
              <a:rPr lang="en-US" dirty="0">
                <a:latin typeface="+mj-lt"/>
              </a:rPr>
              <a:t>The algorithm runs on a site’s Internet access link. It proves highly accurate, and has the major advantage of ignoring the data contents of the connections, which means both that it works for encrypted traffic such as SSH, and that the packet capture load is greatly diminished since the packet filter need only record packet headers.</a:t>
            </a:r>
            <a:endParaRPr lang="en-IN" dirty="0">
              <a:latin typeface="+mj-lt"/>
            </a:endParaRPr>
          </a:p>
        </p:txBody>
      </p:sp>
    </p:spTree>
    <p:extLst>
      <p:ext uri="{BB962C8B-B14F-4D97-AF65-F5344CB8AC3E}">
        <p14:creationId xmlns:p14="http://schemas.microsoft.com/office/powerpoint/2010/main" val="292644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CA08B-8F23-25C8-BD75-DF4B2B1D8312}"/>
              </a:ext>
            </a:extLst>
          </p:cNvPr>
          <p:cNvSpPr>
            <a:spLocks noGrp="1"/>
          </p:cNvSpPr>
          <p:nvPr>
            <p:ph idx="1"/>
          </p:nvPr>
        </p:nvSpPr>
        <p:spPr>
          <a:xfrm>
            <a:off x="838200" y="554477"/>
            <a:ext cx="10515600" cy="5962954"/>
          </a:xfrm>
        </p:spPr>
        <p:txBody>
          <a:bodyPr/>
          <a:lstStyle/>
          <a:p>
            <a:r>
              <a:rPr lang="en-US" u="sng" dirty="0"/>
              <a:t>DISADVANTAGES:</a:t>
            </a:r>
          </a:p>
          <a:p>
            <a:pPr marL="571500" indent="-571500">
              <a:buFont typeface="+mj-lt"/>
              <a:buAutoNum type="romanUcPeriod"/>
            </a:pPr>
            <a:r>
              <a:rPr lang="en-IN" dirty="0">
                <a:latin typeface="+mj-lt"/>
              </a:rPr>
              <a:t>Algorithm fails </a:t>
            </a:r>
            <a:r>
              <a:rPr lang="en-US" dirty="0">
                <a:latin typeface="+mj-lt"/>
              </a:rPr>
              <a:t>when there is the large number of legitimate stepping stones that users routinely traverse for a variety of reasons</a:t>
            </a:r>
          </a:p>
          <a:p>
            <a:pPr marL="571500" indent="-571500">
              <a:buFont typeface="+mj-lt"/>
              <a:buAutoNum type="romanUcPeriod"/>
            </a:pPr>
            <a:r>
              <a:rPr lang="en-US" dirty="0">
                <a:latin typeface="+mj-lt"/>
              </a:rPr>
              <a:t>It was found that the timing-based algorithm missed a stepping stone simply because the connections were exceedingly short</a:t>
            </a:r>
            <a:endParaRPr lang="en-IN" dirty="0">
              <a:latin typeface="+mj-lt"/>
            </a:endParaRPr>
          </a:p>
        </p:txBody>
      </p:sp>
    </p:spTree>
    <p:extLst>
      <p:ext uri="{BB962C8B-B14F-4D97-AF65-F5344CB8AC3E}">
        <p14:creationId xmlns:p14="http://schemas.microsoft.com/office/powerpoint/2010/main" val="356631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2DA8-B7C0-EF55-82B9-D42B77B70D55}"/>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latin typeface="+mn-lt"/>
              </a:rPr>
              <a:t>Stepping Stone Detection for Tracing Attack Sources in Software-Defined Networks:</a:t>
            </a:r>
            <a:endParaRPr lang="en-IN" sz="3200" b="1" u="sng" dirty="0">
              <a:latin typeface="+mn-lt"/>
            </a:endParaRPr>
          </a:p>
        </p:txBody>
      </p:sp>
      <p:sp>
        <p:nvSpPr>
          <p:cNvPr id="3" name="Content Placeholder 2">
            <a:extLst>
              <a:ext uri="{FF2B5EF4-FFF2-40B4-BE49-F238E27FC236}">
                <a16:creationId xmlns:a16="http://schemas.microsoft.com/office/drawing/2014/main" id="{53386220-C2A6-30D4-9700-F6F7E5F02A28}"/>
              </a:ext>
            </a:extLst>
          </p:cNvPr>
          <p:cNvSpPr>
            <a:spLocks noGrp="1"/>
          </p:cNvSpPr>
          <p:nvPr>
            <p:ph idx="1"/>
          </p:nvPr>
        </p:nvSpPr>
        <p:spPr>
          <a:xfrm>
            <a:off x="838200" y="1825625"/>
            <a:ext cx="10515600" cy="4667250"/>
          </a:xfrm>
        </p:spPr>
        <p:txBody>
          <a:bodyPr>
            <a:normAutofit/>
          </a:bodyPr>
          <a:lstStyle/>
          <a:p>
            <a:r>
              <a:rPr lang="en-US" dirty="0">
                <a:latin typeface="+mj-lt"/>
              </a:rPr>
              <a:t>Study aims to adapt some of the existing stepping stone detection and anti evasion techniques to software-defined networks which use network function virtualization. We have implemented the stepping-stone detection techniques in a simulated environment and use sFlow for the traffic monitoring at the switches. We evaluate the detection algorithms on different network topologies and analyze the results to gain insight on the effectiveness of the detection mechanisms</a:t>
            </a:r>
          </a:p>
          <a:p>
            <a:r>
              <a:rPr lang="en-US" u="sng" dirty="0">
                <a:latin typeface="+mj-lt"/>
              </a:rPr>
              <a:t>ADVANTAGES</a:t>
            </a:r>
          </a:p>
          <a:p>
            <a:pPr marL="571500" indent="-571500">
              <a:buFont typeface="+mj-lt"/>
              <a:buAutoNum type="romanUcPeriod"/>
            </a:pPr>
            <a:r>
              <a:rPr lang="en-US" dirty="0">
                <a:latin typeface="+mj-lt"/>
              </a:rPr>
              <a:t>Applicable</a:t>
            </a:r>
            <a:r>
              <a:rPr lang="en-IN" dirty="0">
                <a:latin typeface="+mj-lt"/>
              </a:rPr>
              <a:t> to non-interactive network traffic</a:t>
            </a:r>
          </a:p>
          <a:p>
            <a:pPr marL="571500" indent="-571500">
              <a:buFont typeface="+mj-lt"/>
              <a:buAutoNum type="romanUcPeriod"/>
            </a:pPr>
            <a:r>
              <a:rPr lang="en-US" dirty="0">
                <a:latin typeface="+mj-lt"/>
              </a:rPr>
              <a:t>Effective detection of anomaly due to chaff</a:t>
            </a:r>
          </a:p>
          <a:p>
            <a:pPr marL="0" indent="0">
              <a:buNone/>
            </a:pPr>
            <a:endParaRPr lang="en-IN" dirty="0"/>
          </a:p>
        </p:txBody>
      </p:sp>
    </p:spTree>
    <p:extLst>
      <p:ext uri="{BB962C8B-B14F-4D97-AF65-F5344CB8AC3E}">
        <p14:creationId xmlns:p14="http://schemas.microsoft.com/office/powerpoint/2010/main" val="328039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CCEDD-59B3-659B-A036-F7AEEF47789D}"/>
              </a:ext>
            </a:extLst>
          </p:cNvPr>
          <p:cNvSpPr>
            <a:spLocks noGrp="1"/>
          </p:cNvSpPr>
          <p:nvPr>
            <p:ph idx="1"/>
          </p:nvPr>
        </p:nvSpPr>
        <p:spPr>
          <a:xfrm>
            <a:off x="711740" y="442659"/>
            <a:ext cx="10515600" cy="5972682"/>
          </a:xfrm>
        </p:spPr>
        <p:txBody>
          <a:bodyPr/>
          <a:lstStyle/>
          <a:p>
            <a:r>
              <a:rPr lang="en-US" u="sng" dirty="0">
                <a:latin typeface="+mj-lt"/>
              </a:rPr>
              <a:t>DISADVANTAGES</a:t>
            </a:r>
          </a:p>
          <a:p>
            <a:pPr marL="571500" indent="-571500">
              <a:buFont typeface="+mj-lt"/>
              <a:buAutoNum type="romanUcPeriod"/>
            </a:pPr>
            <a:r>
              <a:rPr lang="en-US" dirty="0">
                <a:latin typeface="+mj-lt"/>
              </a:rPr>
              <a:t>Lack of incorporation of specifics of SDN and NFV environment</a:t>
            </a:r>
          </a:p>
          <a:p>
            <a:pPr marL="571500" indent="-571500">
              <a:buFont typeface="+mj-lt"/>
              <a:buAutoNum type="romanUcPeriod"/>
            </a:pPr>
            <a:r>
              <a:rPr lang="en-US" dirty="0">
                <a:latin typeface="+mj-lt"/>
              </a:rPr>
              <a:t>Limited scalability of the solution</a:t>
            </a:r>
          </a:p>
          <a:p>
            <a:pPr marL="571500" indent="-571500">
              <a:buFont typeface="+mj-lt"/>
              <a:buAutoNum type="romanUcPeriod"/>
            </a:pPr>
            <a:r>
              <a:rPr lang="en-US" dirty="0">
                <a:latin typeface="+mj-lt"/>
              </a:rPr>
              <a:t>Use of data store leads to lot of disk accesses </a:t>
            </a:r>
          </a:p>
          <a:p>
            <a:pPr marL="571500" indent="-571500">
              <a:buFont typeface="+mj-lt"/>
              <a:buAutoNum type="romanUcPeriod"/>
            </a:pPr>
            <a:r>
              <a:rPr lang="en-IN" dirty="0">
                <a:latin typeface="+mj-lt"/>
              </a:rPr>
              <a:t>Continuous bandwidth consumption</a:t>
            </a:r>
          </a:p>
        </p:txBody>
      </p:sp>
    </p:spTree>
    <p:extLst>
      <p:ext uri="{BB962C8B-B14F-4D97-AF65-F5344CB8AC3E}">
        <p14:creationId xmlns:p14="http://schemas.microsoft.com/office/powerpoint/2010/main" val="58830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8D20-064C-C39A-A3B5-123BEA4ADACC}"/>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latin typeface="+mn-lt"/>
              </a:rPr>
              <a:t>REFRENCES:</a:t>
            </a:r>
            <a:endParaRPr lang="en-IN" sz="3200" b="1" u="sng" dirty="0">
              <a:latin typeface="+mn-lt"/>
            </a:endParaRPr>
          </a:p>
        </p:txBody>
      </p:sp>
      <p:sp>
        <p:nvSpPr>
          <p:cNvPr id="3" name="Content Placeholder 2">
            <a:extLst>
              <a:ext uri="{FF2B5EF4-FFF2-40B4-BE49-F238E27FC236}">
                <a16:creationId xmlns:a16="http://schemas.microsoft.com/office/drawing/2014/main" id="{F0E367BB-495C-9140-DB92-3DC0F72C5709}"/>
              </a:ext>
            </a:extLst>
          </p:cNvPr>
          <p:cNvSpPr>
            <a:spLocks noGrp="1"/>
          </p:cNvSpPr>
          <p:nvPr>
            <p:ph idx="1"/>
          </p:nvPr>
        </p:nvSpPr>
        <p:spPr>
          <a:xfrm>
            <a:off x="379379" y="1825624"/>
            <a:ext cx="11546732" cy="4575175"/>
          </a:xfrm>
        </p:spPr>
        <p:txBody>
          <a:bodyPr>
            <a:normAutofit/>
          </a:bodyPr>
          <a:lstStyle/>
          <a:p>
            <a:pPr marL="571500" indent="-571500">
              <a:buFont typeface="+mj-lt"/>
              <a:buAutoNum type="romanUcPeriod"/>
            </a:pPr>
            <a:r>
              <a:rPr lang="en-US" dirty="0">
                <a:latin typeface="+mj-lt"/>
              </a:rPr>
              <a:t>D. Bhattacharjee, A. Gurtov and T. Aura, "Watch Your Step! Detecting Stepping Stones in Programmable Networks," ICC 2019 - 2019 IEEE International Conference on Communications (ICC), 2019. </a:t>
            </a:r>
          </a:p>
          <a:p>
            <a:pPr marL="571500" indent="-571500">
              <a:buFont typeface="+mj-lt"/>
              <a:buAutoNum type="romanUcPeriod"/>
            </a:pPr>
            <a:r>
              <a:rPr lang="en-US" dirty="0">
                <a:latin typeface="+mj-lt"/>
              </a:rPr>
              <a:t>J. Yang, Y. Zhang, R. King and T. Tolbert, "Sniffing and Chaffing Network Traffic in Stepping-Stone Intrusion Detection," 2018 32nd International Conference on Advanced Information Networking and Applications Workshops (WAINA), 2018.</a:t>
            </a:r>
          </a:p>
          <a:p>
            <a:pPr marL="571500" indent="-571500">
              <a:buFont typeface="+mj-lt"/>
              <a:buAutoNum type="romanUcPeriod"/>
            </a:pPr>
            <a:r>
              <a:rPr lang="en-IN" dirty="0">
                <a:latin typeface="+mj-lt"/>
              </a:rPr>
              <a:t>M. A. Gamarra, S. Shetty, D. M. Nicol, L. Njilla and O. R. Gonzalez, "Modelling Stepping Stone Attacks with Constraints in Cyber Infrastructure," 2019 IEEE Global Communications Conference (GLOBECOM), 2019.</a:t>
            </a:r>
            <a:endParaRPr lang="en-US" dirty="0">
              <a:latin typeface="+mj-lt"/>
            </a:endParaRPr>
          </a:p>
          <a:p>
            <a:pPr marL="571500" indent="-571500">
              <a:buFont typeface="+mj-lt"/>
              <a:buAutoNum type="romanUcPeriod"/>
            </a:pPr>
            <a:endParaRPr lang="en-US" dirty="0">
              <a:latin typeface="+mj-lt"/>
            </a:endParaRPr>
          </a:p>
          <a:p>
            <a:pPr marL="571500" indent="-571500">
              <a:buFont typeface="+mj-lt"/>
              <a:buAutoNum type="romanUcPeriod"/>
            </a:pPr>
            <a:endParaRPr lang="en-IN" dirty="0">
              <a:latin typeface="+mj-lt"/>
            </a:endParaRPr>
          </a:p>
        </p:txBody>
      </p:sp>
    </p:spTree>
    <p:extLst>
      <p:ext uri="{BB962C8B-B14F-4D97-AF65-F5344CB8AC3E}">
        <p14:creationId xmlns:p14="http://schemas.microsoft.com/office/powerpoint/2010/main" val="90499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0B5C-271B-19E8-E957-CF491B90F8E2}"/>
              </a:ext>
            </a:extLst>
          </p:cNvPr>
          <p:cNvSpPr>
            <a:spLocks noGrp="1"/>
          </p:cNvSpPr>
          <p:nvPr>
            <p:ph type="title"/>
          </p:nvPr>
        </p:nvSpPr>
        <p:spPr>
          <a:xfrm>
            <a:off x="447472" y="365125"/>
            <a:ext cx="10906328" cy="1325563"/>
          </a:xfrm>
        </p:spPr>
        <p:txBody>
          <a:bodyPr>
            <a:normAutofit/>
          </a:bodyPr>
          <a:lstStyle/>
          <a:p>
            <a:pPr marL="571500" indent="-571500">
              <a:buFont typeface="Wingdings" panose="05000000000000000000" pitchFamily="2" charset="2"/>
              <a:buChar char="v"/>
            </a:pPr>
            <a:r>
              <a:rPr lang="en-US" sz="3600" u="sng" spc="300" dirty="0">
                <a:latin typeface="+mn-lt"/>
                <a:cs typeface="Arial" panose="020B0604020202020204" pitchFamily="34" charset="0"/>
              </a:rPr>
              <a:t>CONTENTS</a:t>
            </a:r>
            <a:r>
              <a:rPr lang="en-US" sz="3600" dirty="0">
                <a:latin typeface="+mn-lt"/>
              </a:rPr>
              <a:t>:</a:t>
            </a:r>
            <a:endParaRPr lang="en-IN" sz="3600" dirty="0">
              <a:latin typeface="+mn-lt"/>
            </a:endParaRPr>
          </a:p>
        </p:txBody>
      </p:sp>
      <p:sp>
        <p:nvSpPr>
          <p:cNvPr id="3" name="Content Placeholder 2">
            <a:extLst>
              <a:ext uri="{FF2B5EF4-FFF2-40B4-BE49-F238E27FC236}">
                <a16:creationId xmlns:a16="http://schemas.microsoft.com/office/drawing/2014/main" id="{82694DED-DDC8-1DC1-1788-E09093B4E65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Introduction</a:t>
            </a:r>
            <a:r>
              <a:rPr lang="en-US" dirty="0"/>
              <a:t> </a:t>
            </a:r>
          </a:p>
          <a:p>
            <a:r>
              <a:rPr lang="en-US" dirty="0"/>
              <a:t>Motivation</a:t>
            </a:r>
          </a:p>
          <a:p>
            <a:r>
              <a:rPr lang="en-US" dirty="0"/>
              <a:t>Problem Statement</a:t>
            </a:r>
          </a:p>
          <a:p>
            <a:r>
              <a:rPr lang="en-US" dirty="0"/>
              <a:t>Scope </a:t>
            </a:r>
          </a:p>
          <a:p>
            <a:r>
              <a:rPr lang="en-US" dirty="0"/>
              <a:t>Literature Survey</a:t>
            </a:r>
          </a:p>
          <a:p>
            <a:r>
              <a:rPr lang="en-US" dirty="0"/>
              <a:t>Software/Hardware Requirements </a:t>
            </a:r>
          </a:p>
          <a:p>
            <a:r>
              <a:rPr lang="en-US" dirty="0"/>
              <a:t>References</a:t>
            </a:r>
          </a:p>
          <a:p>
            <a:pPr marL="0" indent="0">
              <a:buNone/>
            </a:pPr>
            <a:endParaRPr lang="en-IN" dirty="0"/>
          </a:p>
        </p:txBody>
      </p:sp>
    </p:spTree>
    <p:extLst>
      <p:ext uri="{BB962C8B-B14F-4D97-AF65-F5344CB8AC3E}">
        <p14:creationId xmlns:p14="http://schemas.microsoft.com/office/powerpoint/2010/main" val="99156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8BDA4-DA81-D6FE-38A7-6B20223C3534}"/>
              </a:ext>
            </a:extLst>
          </p:cNvPr>
          <p:cNvSpPr>
            <a:spLocks noGrp="1"/>
          </p:cNvSpPr>
          <p:nvPr>
            <p:ph idx="1"/>
          </p:nvPr>
        </p:nvSpPr>
        <p:spPr>
          <a:xfrm>
            <a:off x="428017" y="447471"/>
            <a:ext cx="11313267" cy="6264613"/>
          </a:xfrm>
        </p:spPr>
        <p:txBody>
          <a:bodyPr>
            <a:normAutofit/>
          </a:bodyPr>
          <a:lstStyle/>
          <a:p>
            <a:pPr marL="571500" indent="-571500">
              <a:buFont typeface="+mj-lt"/>
              <a:buAutoNum type="romanUcPeriod" startAt="4"/>
            </a:pPr>
            <a:r>
              <a:rPr lang="en-IN" dirty="0">
                <a:latin typeface="+mj-lt"/>
              </a:rPr>
              <a:t>Marco Gamarra; Sachin Shetty; Oscar Gonzalez; David M. Nicol; Charles A. Kamhoua; Laurent L. Njilla, "Analysis of Stepping‐Stone Attacks in Internet of Things Using Dynamic Vulnerability Graphs," in Modelling and Design of Secure Internet of Things, IEEE, 2020.</a:t>
            </a:r>
          </a:p>
          <a:p>
            <a:pPr marL="571500" indent="-571500">
              <a:buFont typeface="+mj-lt"/>
              <a:buAutoNum type="romanUcPeriod" startAt="4"/>
            </a:pPr>
            <a:r>
              <a:rPr lang="en-US" dirty="0">
                <a:latin typeface="+mj-lt"/>
              </a:rPr>
              <a:t>J. Yang, B. Lee, S. S.-H. Huang, Monitoring network traffic to detect stepping-stone intrusion, in Proc. of the 22nd IEEE International Conference on Advanced Information Networking and Applications, Okinawa, Japan, 2008.</a:t>
            </a:r>
            <a:r>
              <a:rPr lang="en-IN" dirty="0">
                <a:latin typeface="+mj-lt"/>
              </a:rPr>
              <a:t> </a:t>
            </a:r>
          </a:p>
          <a:p>
            <a:pPr marL="571500" indent="-571500">
              <a:buFont typeface="+mj-lt"/>
              <a:buAutoNum type="romanUcPeriod" startAt="4"/>
            </a:pPr>
            <a:r>
              <a:rPr lang="en-IN" dirty="0">
                <a:latin typeface="+mj-lt"/>
              </a:rPr>
              <a:t>Wang, L., Yang, J. “A research survey in stepping-stone intrusion detection”. J Wireless Communication Marathwada Mitra Mandal’s College of Engineering 2022-23 Network 2018, 276 (2018).</a:t>
            </a:r>
          </a:p>
          <a:p>
            <a:pPr marL="571500" indent="-571500">
              <a:buFont typeface="+mj-lt"/>
              <a:buAutoNum type="romanUcPeriod" startAt="4"/>
            </a:pPr>
            <a:r>
              <a:rPr lang="en-IN" dirty="0">
                <a:latin typeface="+mj-lt"/>
              </a:rPr>
              <a:t>L. Wang, J. Yang, M. Mccormick, P. -J. Wan and X. Xu, "Detect Stepping-stone Intrusion by Mining Network Traffic using k-Means Clustering," 2020 IEEE 39th International Performance Computing and Communications Conference (IPCCC), 2020. </a:t>
            </a:r>
          </a:p>
        </p:txBody>
      </p:sp>
    </p:spTree>
    <p:extLst>
      <p:ext uri="{BB962C8B-B14F-4D97-AF65-F5344CB8AC3E}">
        <p14:creationId xmlns:p14="http://schemas.microsoft.com/office/powerpoint/2010/main" val="353953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881A8-4BD9-67E3-1455-90DC964148EF}"/>
              </a:ext>
            </a:extLst>
          </p:cNvPr>
          <p:cNvSpPr>
            <a:spLocks noGrp="1"/>
          </p:cNvSpPr>
          <p:nvPr>
            <p:ph idx="1"/>
          </p:nvPr>
        </p:nvSpPr>
        <p:spPr>
          <a:xfrm>
            <a:off x="408562" y="632298"/>
            <a:ext cx="11361906" cy="6021420"/>
          </a:xfrm>
        </p:spPr>
        <p:txBody>
          <a:bodyPr/>
          <a:lstStyle/>
          <a:p>
            <a:pPr marL="571500" indent="-571500">
              <a:buFont typeface="+mj-lt"/>
              <a:buAutoNum type="romanUcPeriod" startAt="8"/>
            </a:pPr>
            <a:r>
              <a:rPr lang="en-US" dirty="0">
                <a:latin typeface="+mj-lt"/>
              </a:rPr>
              <a:t>Zhang and V. Paxson, Detecting stepping-stones, in Proc. of the 9th USENIX Security Symposium, Denver, CO, USA, 2000.</a:t>
            </a:r>
          </a:p>
          <a:p>
            <a:pPr marL="571500" indent="-571500">
              <a:buFont typeface="+mj-lt"/>
              <a:buAutoNum type="romanUcPeriod" startAt="8"/>
            </a:pPr>
            <a:r>
              <a:rPr lang="en-US" dirty="0">
                <a:latin typeface="+mj-lt"/>
              </a:rPr>
              <a:t>Zhang, Yin and Vern Paxson. “Detecting Stepping Stones.” USENIX Security Symposium (2000).</a:t>
            </a:r>
          </a:p>
          <a:p>
            <a:pPr marL="571500" indent="-571500">
              <a:buFont typeface="+mj-lt"/>
              <a:buAutoNum type="romanUcPeriod" startAt="8"/>
            </a:pPr>
            <a:r>
              <a:rPr lang="en-US" dirty="0">
                <a:latin typeface="+mj-lt"/>
              </a:rPr>
              <a:t>Blum, Avrim &amp; Song, Dawn &amp; Venkataraman, Shobha. “Detection of Interactive Stepping Stones: Algorithms and Confidence Bounds”. (2004)</a:t>
            </a:r>
            <a:endParaRPr lang="en-IN" dirty="0">
              <a:latin typeface="+mj-lt"/>
            </a:endParaRPr>
          </a:p>
        </p:txBody>
      </p:sp>
    </p:spTree>
    <p:extLst>
      <p:ext uri="{BB962C8B-B14F-4D97-AF65-F5344CB8AC3E}">
        <p14:creationId xmlns:p14="http://schemas.microsoft.com/office/powerpoint/2010/main" val="45553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7375-FDFC-1850-6B66-A67440E3317B}"/>
              </a:ext>
            </a:extLst>
          </p:cNvPr>
          <p:cNvSpPr>
            <a:spLocks noGrp="1"/>
          </p:cNvSpPr>
          <p:nvPr>
            <p:ph type="title"/>
          </p:nvPr>
        </p:nvSpPr>
        <p:spPr>
          <a:xfrm>
            <a:off x="466927" y="58366"/>
            <a:ext cx="10515600" cy="1325563"/>
          </a:xfrm>
        </p:spPr>
        <p:txBody>
          <a:bodyPr>
            <a:normAutofit/>
          </a:bodyPr>
          <a:lstStyle/>
          <a:p>
            <a:pPr marL="457200" indent="-457200">
              <a:buFont typeface="Wingdings" panose="05000000000000000000" pitchFamily="2" charset="2"/>
              <a:buChar char="v"/>
            </a:pPr>
            <a:r>
              <a:rPr lang="en-US" sz="3600" u="sng" dirty="0">
                <a:latin typeface="+mn-lt"/>
                <a:cs typeface="Arial" panose="020B0604020202020204" pitchFamily="34" charset="0"/>
              </a:rPr>
              <a:t>Introduction</a:t>
            </a:r>
            <a:r>
              <a:rPr lang="en-US" sz="3200" dirty="0">
                <a:latin typeface="Arial" panose="020B0604020202020204" pitchFamily="34" charset="0"/>
                <a:cs typeface="Arial" panose="020B0604020202020204" pitchFamily="34" charset="0"/>
              </a:rPr>
              <a:t> :</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906C7F-3339-60B2-2C61-F2EBDF9AF5DE}"/>
              </a:ext>
            </a:extLst>
          </p:cNvPr>
          <p:cNvSpPr>
            <a:spLocks noGrp="1"/>
          </p:cNvSpPr>
          <p:nvPr>
            <p:ph idx="1"/>
          </p:nvPr>
        </p:nvSpPr>
        <p:spPr>
          <a:xfrm>
            <a:off x="466927" y="1507787"/>
            <a:ext cx="11284086" cy="5233481"/>
          </a:xfrm>
        </p:spPr>
        <p:txBody>
          <a:bodyPr numCol="1">
            <a:normAutofit/>
          </a:bodyPr>
          <a:lstStyle/>
          <a:p>
            <a:pPr marL="0" indent="0" algn="just">
              <a:buNone/>
            </a:pPr>
            <a:r>
              <a:rPr lang="en-US" sz="2400" dirty="0">
                <a:solidFill>
                  <a:srgbClr val="2E2E2E"/>
                </a:solidFill>
                <a:effectLst/>
                <a:latin typeface="+mj-lt"/>
                <a:ea typeface="Times New Roman" panose="02020603050405020304" pitchFamily="18" charset="0"/>
                <a:cs typeface="Arial" panose="020B0604020202020204" pitchFamily="34" charset="0"/>
              </a:rPr>
              <a:t>                            A network intrusion is an unauthorized penetration of a computer in your enterprise or an address in your assigned domain. It can be active or passive. Some intrusions are simply meant to let you know the intruder was there, defacing your Web site with various kinds of messages or crude images. Others are more malicious, seeking to extract critical information on either a one-time basis or as an ongoing parasitic relationship that will continue to siphon off data until it’s discovered</a:t>
            </a:r>
            <a:r>
              <a:rPr lang="en-US" sz="2400" dirty="0">
                <a:solidFill>
                  <a:srgbClr val="333333"/>
                </a:solidFill>
                <a:effectLst/>
                <a:latin typeface="+mj-lt"/>
                <a:ea typeface="Times New Roman" panose="02020603050405020304" pitchFamily="18" charset="0"/>
                <a:cs typeface="Arial" panose="020B0604020202020204" pitchFamily="34" charset="0"/>
              </a:rPr>
              <a:t>	                                                 	         Attackers on the Internet often launch network intrusions through compromised hosts, called stepping-stones, in order to reduce the chance of being detected. In a stepping-stone attack, an intruder uses a chain of hosts on the Internet as relay machines and remotely log in these hosts using tools such as telnet, rlogin, or SSH. A benefit of using stepping-stones to launch attacks is that intruders can be hidden by a long interactive session and knowing the actual origin of the attack is hard to determine</a:t>
            </a:r>
            <a:endParaRPr lang="en-IN" sz="2400" dirty="0">
              <a:latin typeface="+mj-lt"/>
              <a:cs typeface="Arial" panose="020B0604020202020204" pitchFamily="34" charset="0"/>
            </a:endParaRPr>
          </a:p>
        </p:txBody>
      </p:sp>
    </p:spTree>
    <p:extLst>
      <p:ext uri="{BB962C8B-B14F-4D97-AF65-F5344CB8AC3E}">
        <p14:creationId xmlns:p14="http://schemas.microsoft.com/office/powerpoint/2010/main" val="50692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9C04-65B5-801B-FA35-538D0C15967D}"/>
              </a:ext>
            </a:extLst>
          </p:cNvPr>
          <p:cNvSpPr>
            <a:spLocks noGrp="1"/>
          </p:cNvSpPr>
          <p:nvPr>
            <p:ph type="title"/>
          </p:nvPr>
        </p:nvSpPr>
        <p:spPr>
          <a:xfrm>
            <a:off x="361544" y="7125"/>
            <a:ext cx="10515600" cy="1325563"/>
          </a:xfrm>
        </p:spPr>
        <p:txBody>
          <a:bodyPr>
            <a:normAutofit/>
          </a:bodyPr>
          <a:lstStyle/>
          <a:p>
            <a:pPr marL="571500" indent="-571500">
              <a:buFont typeface="Wingdings" panose="05000000000000000000" pitchFamily="2" charset="2"/>
              <a:buChar char="v"/>
            </a:pPr>
            <a:r>
              <a:rPr lang="en-US" sz="3600" u="sng" dirty="0">
                <a:latin typeface="+mn-lt"/>
                <a:cs typeface="Arial" panose="020B0604020202020204" pitchFamily="34" charset="0"/>
              </a:rPr>
              <a:t>Motivation:</a:t>
            </a:r>
            <a:endParaRPr lang="en-IN" sz="3600" u="sng"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F00EFA79-8DBC-E601-7AD3-0ECD2F8B7F21}"/>
              </a:ext>
            </a:extLst>
          </p:cNvPr>
          <p:cNvSpPr>
            <a:spLocks noGrp="1"/>
          </p:cNvSpPr>
          <p:nvPr>
            <p:ph idx="1"/>
          </p:nvPr>
        </p:nvSpPr>
        <p:spPr>
          <a:xfrm>
            <a:off x="361544" y="1332689"/>
            <a:ext cx="11370014" cy="5194572"/>
          </a:xfrm>
        </p:spPr>
        <p:txBody>
          <a:bodyPr>
            <a:noAutofit/>
          </a:bodyPr>
          <a:lstStyle/>
          <a:p>
            <a:pPr marL="0" marR="19050" indent="0" algn="just">
              <a:spcBef>
                <a:spcPts val="150"/>
              </a:spcBef>
              <a:spcAft>
                <a:spcPts val="750"/>
              </a:spcAft>
              <a:buNone/>
            </a:pPr>
            <a:r>
              <a:rPr lang="en-IN" sz="2400" dirty="0">
                <a:effectLst/>
                <a:latin typeface="+mj-lt"/>
                <a:ea typeface="Times New Roman" panose="02020603050405020304" pitchFamily="18" charset="0"/>
              </a:rPr>
              <a:t>    In the 21</a:t>
            </a:r>
            <a:r>
              <a:rPr lang="en-IN" sz="2400" baseline="30000" dirty="0">
                <a:effectLst/>
                <a:latin typeface="+mj-lt"/>
                <a:ea typeface="Times New Roman" panose="02020603050405020304" pitchFamily="18" charset="0"/>
              </a:rPr>
              <a:t>st</a:t>
            </a:r>
            <a:r>
              <a:rPr lang="en-IN" sz="2400" dirty="0">
                <a:effectLst/>
                <a:latin typeface="+mj-lt"/>
                <a:ea typeface="Times New Roman" panose="02020603050405020304" pitchFamily="18" charset="0"/>
              </a:rPr>
              <a:t> century where we are surrounded with an invisible web of internet care should be taken that one does not access your any sorts of private data without your authorization that’s where the concept of security clears its picture in the field of computer networks</a:t>
            </a:r>
            <a:r>
              <a:rPr lang="en-IN" sz="2400" b="1" dirty="0">
                <a:effectLst/>
                <a:latin typeface="+mj-lt"/>
                <a:ea typeface="Times New Roman" panose="02020603050405020304" pitchFamily="18" charset="0"/>
              </a:rPr>
              <a:t>.</a:t>
            </a:r>
            <a:r>
              <a:rPr lang="en-IN" sz="2400" dirty="0">
                <a:solidFill>
                  <a:srgbClr val="000000"/>
                </a:solidFill>
                <a:effectLst/>
                <a:latin typeface="+mj-lt"/>
                <a:ea typeface="Times New Roman" panose="02020603050405020304" pitchFamily="18" charset="0"/>
              </a:rPr>
              <a:t> Any illicit behaviour on a digital network is known as a network intrusion. Any of the following can be considered an intrusion −</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Malware, sometimes known as ransomware, is a type of computer virus.</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Attempts to obtain unauthorized access to a system</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DDOS (Distributed Denial of Service) attacks</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Destruction of cyber-enabled equipment</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Employee security breaches that are unintentional (like moving a secure file into a shared folder)</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Untrustworthy users, both within and external to your company</a:t>
            </a:r>
          </a:p>
          <a:p>
            <a:pPr marL="0" lvl="0" indent="0" algn="just">
              <a:buSzPts val="1000"/>
              <a:buNone/>
              <a:tabLst>
                <a:tab pos="457200" algn="l"/>
              </a:tabLst>
            </a:pPr>
            <a:endParaRPr lang="en-IN" sz="2400" dirty="0">
              <a:solidFill>
                <a:srgbClr val="000000"/>
              </a:solidFill>
              <a:latin typeface="+mj-lt"/>
              <a:ea typeface="Times New Roman" panose="02020603050405020304" pitchFamily="18" charset="0"/>
            </a:endParaRPr>
          </a:p>
        </p:txBody>
      </p:sp>
    </p:spTree>
    <p:extLst>
      <p:ext uri="{BB962C8B-B14F-4D97-AF65-F5344CB8AC3E}">
        <p14:creationId xmlns:p14="http://schemas.microsoft.com/office/powerpoint/2010/main" val="341136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33E1D-6478-2955-C028-BD4F443C18E6}"/>
              </a:ext>
            </a:extLst>
          </p:cNvPr>
          <p:cNvSpPr>
            <a:spLocks noGrp="1"/>
          </p:cNvSpPr>
          <p:nvPr>
            <p:ph idx="1"/>
          </p:nvPr>
        </p:nvSpPr>
        <p:spPr>
          <a:xfrm>
            <a:off x="408562" y="0"/>
            <a:ext cx="11206264" cy="5793695"/>
          </a:xfrm>
        </p:spPr>
        <p:txBody>
          <a:bodyPr>
            <a:normAutofit/>
          </a:bodyPr>
          <a:lstStyle/>
          <a:p>
            <a:pPr marL="0" indent="0" algn="just">
              <a:buSzPts val="1000"/>
              <a:buNone/>
              <a:tabLst>
                <a:tab pos="457200" algn="l"/>
              </a:tabLst>
            </a:pPr>
            <a:endParaRPr lang="en-IN" sz="2400" dirty="0">
              <a:effectLst/>
              <a:latin typeface="+mj-lt"/>
              <a:ea typeface="Times New Roman" panose="02020603050405020304" pitchFamily="18" charset="0"/>
            </a:endParaRPr>
          </a:p>
          <a:p>
            <a:r>
              <a:rPr lang="en-IN" sz="24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One such intrusion is stepping stone intrusion where the attacker uses a long chain of compromised hosts to gain access to a remote host which can be prevented effectively up to 85% using the algorithm described in the paper</a:t>
            </a:r>
          </a:p>
          <a:p>
            <a:r>
              <a:rPr lang="en-IN" sz="2400" dirty="0">
                <a:solidFill>
                  <a:srgbClr val="000000"/>
                </a:solidFill>
                <a:effectLst/>
                <a:latin typeface="+mj-lt"/>
                <a:ea typeface="Times New Roman" panose="02020603050405020304" pitchFamily="18" charset="0"/>
              </a:rPr>
              <a:t>Phishing campaigns and other methods of deceiving consumers with ostensibly genuine communication are examples of social engineering assaults.</a:t>
            </a:r>
            <a:endParaRPr lang="en-IN" sz="2400" dirty="0">
              <a:effectLst/>
              <a:latin typeface="+mj-lt"/>
              <a:ea typeface="Times New Roman" panose="02020603050405020304" pitchFamily="18" charset="0"/>
            </a:endParaRPr>
          </a:p>
          <a:p>
            <a:endParaRPr lang="en-IN" sz="2400" dirty="0"/>
          </a:p>
        </p:txBody>
      </p:sp>
    </p:spTree>
    <p:extLst>
      <p:ext uri="{BB962C8B-B14F-4D97-AF65-F5344CB8AC3E}">
        <p14:creationId xmlns:p14="http://schemas.microsoft.com/office/powerpoint/2010/main" val="154214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72EA-C8DF-2788-2604-322A3384E305}"/>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3600" u="sng" dirty="0">
                <a:latin typeface="+mn-lt"/>
                <a:cs typeface="Arial" panose="020B0604020202020204" pitchFamily="34" charset="0"/>
              </a:rPr>
              <a:t>Problem Statement :</a:t>
            </a:r>
            <a:endParaRPr lang="en-IN" sz="3600" u="sng"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F42FC98F-874D-74C8-F90C-1422F9989BD8}"/>
              </a:ext>
            </a:extLst>
          </p:cNvPr>
          <p:cNvSpPr>
            <a:spLocks noGrp="1"/>
          </p:cNvSpPr>
          <p:nvPr>
            <p:ph idx="1"/>
          </p:nvPr>
        </p:nvSpPr>
        <p:spPr/>
        <p:txBody>
          <a:bodyPr/>
          <a:lstStyle/>
          <a:p>
            <a:pPr marL="0" indent="0">
              <a:lnSpc>
                <a:spcPct val="100000"/>
              </a:lnSpc>
              <a:buNone/>
            </a:pPr>
            <a:r>
              <a:rPr lang="en-US" sz="2400" b="0" spc="-10" dirty="0">
                <a:effectLst/>
                <a:latin typeface="+mj-lt"/>
                <a:ea typeface="Times New Roman" panose="02020603050405020304" pitchFamily="18" charset="0"/>
              </a:rPr>
              <a:t>                        To  detect steeping-stone intrusion in a computer networks system using a </a:t>
            </a:r>
            <a:r>
              <a:rPr lang="en-US" sz="2400" b="0" dirty="0">
                <a:effectLst/>
                <a:latin typeface="+mj-lt"/>
                <a:ea typeface="Times New Roman" panose="02020603050405020304" pitchFamily="18" charset="0"/>
              </a:rPr>
              <a:t>effective algorithms by removing outliers of packet RTT.</a:t>
            </a:r>
            <a:endParaRPr lang="en-IN" sz="2400" b="1" dirty="0">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601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5255-CCD5-6216-866A-D07C03533BEB}"/>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3600" u="sng" dirty="0">
                <a:latin typeface="+mn-lt"/>
                <a:cs typeface="Arial" panose="020B0604020202020204" pitchFamily="34" charset="0"/>
              </a:rPr>
              <a:t>Scope:</a:t>
            </a:r>
            <a:endParaRPr lang="en-IN" sz="3600" u="sng"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32B79EB5-7052-5CB8-1F8F-60B07825E5AE}"/>
              </a:ext>
            </a:extLst>
          </p:cNvPr>
          <p:cNvSpPr>
            <a:spLocks noGrp="1"/>
          </p:cNvSpPr>
          <p:nvPr>
            <p:ph idx="1"/>
          </p:nvPr>
        </p:nvSpPr>
        <p:spPr/>
        <p:txBody>
          <a:bodyPr/>
          <a:lstStyle/>
          <a:p>
            <a:pPr marL="0" indent="0">
              <a:lnSpc>
                <a:spcPct val="100000"/>
              </a:lnSpc>
              <a:buNone/>
            </a:pPr>
            <a:r>
              <a:rPr lang="en-US" sz="2400" b="0" dirty="0">
                <a:effectLst/>
                <a:latin typeface="+mj-lt"/>
                <a:ea typeface="Times New Roman" panose="02020603050405020304" pitchFamily="18" charset="0"/>
              </a:rPr>
              <a:t>                                The algorithms suggested by the author in the research paper titled “Effective Algorithms to Detect Stepping-Stone Intrusion by Removing Outliers of Packet RTTs” by Lixin Wang, Jianhua Yang, Michael Workman, and Pengjun Wan</a:t>
            </a:r>
            <a:r>
              <a:rPr lang="en-US" sz="2400" b="1" dirty="0">
                <a:effectLst/>
                <a:latin typeface="+mj-lt"/>
                <a:ea typeface="Times New Roman" panose="02020603050405020304" pitchFamily="18" charset="0"/>
              </a:rPr>
              <a:t> </a:t>
            </a:r>
            <a:r>
              <a:rPr lang="en-US" sz="2400" b="0" dirty="0">
                <a:effectLst/>
                <a:latin typeface="+mj-lt"/>
                <a:ea typeface="Times New Roman" panose="02020603050405020304" pitchFamily="18" charset="0"/>
              </a:rPr>
              <a:t>propose an efficient way to eliminate most of the possible RTT outliers of the packets captured in the Internet environment. Then an efficient SSI detection algorithms used  by mining network traffic using an improved version of k-Means clustering. The proposed detection algorithm for SSI is accurate, effective, and efficient in the context of the Internet. Effective rate of our proposed SSI detection algorithm is higher than 85.7% in the context of the Internet.</a:t>
            </a:r>
            <a:endParaRPr lang="en-IN" sz="2400" b="1" dirty="0">
              <a:effectLst/>
              <a:latin typeface="+mj-lt"/>
              <a:ea typeface="Times New Roman" panose="02020603050405020304" pitchFamily="18" charset="0"/>
            </a:endParaRPr>
          </a:p>
          <a:p>
            <a:pPr marL="0" indent="0">
              <a:buNone/>
            </a:pPr>
            <a:endParaRPr lang="en-IN" dirty="0">
              <a:latin typeface="+mj-lt"/>
            </a:endParaRPr>
          </a:p>
        </p:txBody>
      </p:sp>
    </p:spTree>
    <p:extLst>
      <p:ext uri="{BB962C8B-B14F-4D97-AF65-F5344CB8AC3E}">
        <p14:creationId xmlns:p14="http://schemas.microsoft.com/office/powerpoint/2010/main" val="15130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01A5-C3CB-DC69-5D4D-A60D699C983B}"/>
              </a:ext>
            </a:extLst>
          </p:cNvPr>
          <p:cNvSpPr>
            <a:spLocks noGrp="1"/>
          </p:cNvSpPr>
          <p:nvPr>
            <p:ph type="title"/>
          </p:nvPr>
        </p:nvSpPr>
        <p:spPr>
          <a:xfrm>
            <a:off x="3951052" y="2766218"/>
            <a:ext cx="3714344" cy="1325563"/>
          </a:xfrm>
        </p:spPr>
        <p:txBody>
          <a:bodyPr>
            <a:normAutofit/>
          </a:bodyPr>
          <a:lstStyle/>
          <a:p>
            <a:pPr algn="ctr"/>
            <a:r>
              <a:rPr lang="en-US" sz="3600" u="sng" dirty="0">
                <a:latin typeface="+mn-lt"/>
                <a:cs typeface="Arial" panose="020B0604020202020204" pitchFamily="34" charset="0"/>
              </a:rPr>
              <a:t>Literature Survey</a:t>
            </a:r>
            <a:endParaRPr lang="en-IN" sz="3600" u="sng" dirty="0">
              <a:latin typeface="+mn-lt"/>
              <a:cs typeface="Arial" panose="020B0604020202020204" pitchFamily="34" charset="0"/>
            </a:endParaRPr>
          </a:p>
        </p:txBody>
      </p:sp>
    </p:spTree>
    <p:extLst>
      <p:ext uri="{BB962C8B-B14F-4D97-AF65-F5344CB8AC3E}">
        <p14:creationId xmlns:p14="http://schemas.microsoft.com/office/powerpoint/2010/main" val="165564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17C1-2F90-CCCF-18A1-84D52466FB73}"/>
              </a:ext>
            </a:extLst>
          </p:cNvPr>
          <p:cNvSpPr>
            <a:spLocks noGrp="1"/>
          </p:cNvSpPr>
          <p:nvPr>
            <p:ph type="title"/>
          </p:nvPr>
        </p:nvSpPr>
        <p:spPr>
          <a:xfrm>
            <a:off x="418289" y="365125"/>
            <a:ext cx="11517549" cy="1483130"/>
          </a:xfrm>
        </p:spPr>
        <p:txBody>
          <a:bodyPr>
            <a:noAutofit/>
          </a:bodyPr>
          <a:lstStyle/>
          <a:p>
            <a:pPr marL="342900" indent="-342900">
              <a:buFont typeface="Wingdings" panose="05000000000000000000" pitchFamily="2" charset="2"/>
              <a:buChar char="v"/>
            </a:pPr>
            <a:r>
              <a:rPr lang="en-US" sz="3200" dirty="0">
                <a:latin typeface="+mn-lt"/>
                <a:cs typeface="Arial" panose="020B0604020202020204" pitchFamily="34" charset="0"/>
              </a:rPr>
              <a:t>Effective Algorithms to Detect Stepping-Stone Intrusion by Removing Outliers of Packet RTTs by Lixin Wang , Jianhua Yang, Michael Workman, and Pengjun Wan</a:t>
            </a:r>
            <a:endParaRPr lang="en-IN" sz="3200"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122C674C-5A9D-9FD6-C697-6EBEBDDC9133}"/>
              </a:ext>
            </a:extLst>
          </p:cNvPr>
          <p:cNvSpPr>
            <a:spLocks noGrp="1"/>
          </p:cNvSpPr>
          <p:nvPr>
            <p:ph idx="1"/>
          </p:nvPr>
        </p:nvSpPr>
        <p:spPr>
          <a:xfrm>
            <a:off x="838200" y="2273096"/>
            <a:ext cx="10515600" cy="4584904"/>
          </a:xfrm>
        </p:spPr>
        <p:txBody>
          <a:bodyPr>
            <a:normAutofit/>
          </a:bodyPr>
          <a:lstStyle/>
          <a:p>
            <a:pPr>
              <a:lnSpc>
                <a:spcPct val="100000"/>
              </a:lnSpc>
            </a:pPr>
            <a:r>
              <a:rPr lang="en-US" sz="2400" dirty="0">
                <a:latin typeface="+mj-lt"/>
              </a:rPr>
              <a:t>An effective method to detect stepping-stone intrusion (SSI) is to estimate the length of a connection chain. This type of detection method is referred to as a network-based detection approach. Existing network-based SSI detection methods are either ineffective in the context of the Internet because of the presence of outliers in the packet round-trip times (RTTs) or inefficient, as many packets must be captured and processed. Because of the high fluctuation caused by the intermediate routers on the Internet</a:t>
            </a:r>
          </a:p>
          <a:p>
            <a:pPr>
              <a:lnSpc>
                <a:spcPct val="100000"/>
              </a:lnSpc>
            </a:pPr>
            <a:r>
              <a:rPr lang="en-US" sz="2400" u="sng" dirty="0">
                <a:latin typeface="+mj-lt"/>
              </a:rPr>
              <a:t>Advantages</a:t>
            </a:r>
            <a:r>
              <a:rPr lang="en-US" sz="2400" dirty="0">
                <a:latin typeface="+mj-lt"/>
              </a:rPr>
              <a:t>: </a:t>
            </a:r>
          </a:p>
          <a:p>
            <a:pPr marL="514350" indent="-514350">
              <a:lnSpc>
                <a:spcPct val="100000"/>
              </a:lnSpc>
              <a:buFont typeface="+mj-lt"/>
              <a:buAutoNum type="romanUcPeriod"/>
            </a:pPr>
            <a:r>
              <a:rPr lang="en-US" sz="2400" dirty="0">
                <a:latin typeface="+mj-lt"/>
              </a:rPr>
              <a:t>The result of the algorithms makes most of the known network-based 	             detection methods for SSI ineffective in the Internet environment</a:t>
            </a:r>
          </a:p>
        </p:txBody>
      </p:sp>
    </p:spTree>
    <p:extLst>
      <p:ext uri="{BB962C8B-B14F-4D97-AF65-F5344CB8AC3E}">
        <p14:creationId xmlns:p14="http://schemas.microsoft.com/office/powerpoint/2010/main" val="351027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TotalTime>
  <Words>1862</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Wingdings</vt:lpstr>
      <vt:lpstr>Office Theme</vt:lpstr>
      <vt:lpstr>SEMINAR AND TECHNICAL COMMUNICATION Review 1</vt:lpstr>
      <vt:lpstr>CONTENTS:</vt:lpstr>
      <vt:lpstr>Introduction :</vt:lpstr>
      <vt:lpstr>Motivation:</vt:lpstr>
      <vt:lpstr>PowerPoint Presentation</vt:lpstr>
      <vt:lpstr>Problem Statement :</vt:lpstr>
      <vt:lpstr>Scope:</vt:lpstr>
      <vt:lpstr>Literature Survey</vt:lpstr>
      <vt:lpstr>Effective Algorithms to Detect Stepping-Stone Intrusion by Removing Outliers of Packet RTTs by Lixin Wang , Jianhua Yang, Michael Workman, and Pengjun Wan</vt:lpstr>
      <vt:lpstr>PowerPoint Presentation</vt:lpstr>
      <vt:lpstr>Matching TCP/IP Packets to Detect Stepping-Stone Intrusion: </vt:lpstr>
      <vt:lpstr>DISADVANTAGES</vt:lpstr>
      <vt:lpstr>Mining Network Traffic with the k-Means Clustering Algorithm for Stepping-Stone Intrusion Detection:</vt:lpstr>
      <vt:lpstr>PowerPoint Presentation</vt:lpstr>
      <vt:lpstr>Detecting Stepping Stones: </vt:lpstr>
      <vt:lpstr>PowerPoint Presentation</vt:lpstr>
      <vt:lpstr>Stepping Stone Detection for Tracing Attack Sources in Software-Defined Networks:</vt:lpstr>
      <vt:lpstr>PowerPoint Presentation</vt:lpstr>
      <vt:lpstr>REFRENCES: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AND TECHNICAL COMMUNICATION Review 1</dc:title>
  <dc:creator>Atharv Nalwade</dc:creator>
  <cp:lastModifiedBy>Atharv Nalwade</cp:lastModifiedBy>
  <cp:revision>5</cp:revision>
  <dcterms:created xsi:type="dcterms:W3CDTF">2022-08-19T05:39:14Z</dcterms:created>
  <dcterms:modified xsi:type="dcterms:W3CDTF">2022-08-23T16:09:15Z</dcterms:modified>
</cp:coreProperties>
</file>