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18"/>
    <p:restoredTop sz="94640"/>
  </p:normalViewPr>
  <p:slideViewPr>
    <p:cSldViewPr snapToGrid="0">
      <p:cViewPr varScale="1">
        <p:scale>
          <a:sx n="211" d="100"/>
          <a:sy n="211" d="100"/>
        </p:scale>
        <p:origin x="1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Rides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C52-074B-BD45-C5AD2B2E5F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C52-074B-BD45-C5AD2B2E5F86}"/>
              </c:ext>
            </c:extLst>
          </c:dPt>
          <c:dLbls>
            <c:dLbl>
              <c:idx val="0"/>
              <c:layout>
                <c:manualLayout>
                  <c:x val="-0.20438648293963255"/>
                  <c:y val="5.559025752538644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4,078,350</a:t>
                    </a:r>
                  </a:p>
                  <a:p>
                    <a:r>
                      <a:rPr lang="en-US" dirty="0"/>
                      <a:t>36.25 %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5C52-074B-BD45-C5AD2B2E5F86}"/>
                </c:ext>
              </c:extLst>
            </c:dLbl>
            <c:dLbl>
              <c:idx val="1"/>
              <c:layout>
                <c:manualLayout>
                  <c:x val="0.1780368997992898"/>
                  <c:y val="-5.641000538225254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7,171,103</a:t>
                    </a:r>
                  </a:p>
                  <a:p>
                    <a:r>
                      <a:rPr lang="en-US" dirty="0"/>
                      <a:t>63.75 %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5C52-074B-BD45-C5AD2B2E5F8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Casual Rides</c:v>
                </c:pt>
                <c:pt idx="1">
                  <c:v>Member Rides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4078350</c:v>
                </c:pt>
                <c:pt idx="1">
                  <c:v>7171103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52-074B-BD45-C5AD2B2E5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5B5ED-75DC-DF49-B848-6F443E08DA12}" type="datetimeFigureOut">
              <a:rPr lang="en-US" smtClean="0"/>
              <a:t>11/2/24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6D7B9-0E27-7A45-BF27-12AA91A89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63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6D7B9-0E27-7A45-BF27-12AA91A897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08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6D7B9-0E27-7A45-BF27-12AA91A897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3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5610-5D17-F2DF-7234-06B460BA7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3006C-A21B-EB5E-CF74-45B80637A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086ED-39A5-70B5-2D85-0037DD00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E7E7-8A90-CC47-A8A2-32540A20628E}" type="datetimeFigureOut">
              <a:rPr lang="en-US" smtClean="0"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D83B9-C631-1887-69A8-675249D3D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A94D9-4BB3-5231-2ACD-305C8604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D871-086B-5D48-9CD3-0F506D9E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2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47FF-DCDB-8505-F5B9-D5231739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EC27B-00B8-F55B-FCEF-379BA766D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FE9CB-2675-8CCF-2B73-7EFB4FC9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E7E7-8A90-CC47-A8A2-32540A20628E}" type="datetimeFigureOut">
              <a:rPr lang="en-US" smtClean="0"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AE777-57F7-8C0A-23C2-A4314AD1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A7389-C9A6-2431-CA18-40E4C9A2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D871-086B-5D48-9CD3-0F506D9E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1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CFE30-868C-B0ED-BAA6-C89C986A1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CB4BD-2DCC-D8F1-3D17-DCC2A70BC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26A5B-6F1A-6968-22BF-49CB0B759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E7E7-8A90-CC47-A8A2-32540A20628E}" type="datetimeFigureOut">
              <a:rPr lang="en-US" smtClean="0"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EB91B-4799-D6C0-0295-8B5AE0A0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4E09A-5E95-C814-0600-BBDBBFEA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D871-086B-5D48-9CD3-0F506D9E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7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CC39-B896-330D-0C70-BBF0C4C1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EAC16-3B9A-9671-E094-F642FBA30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A1705-9CA4-59A4-CB0F-DF6CC822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E7E7-8A90-CC47-A8A2-32540A20628E}" type="datetimeFigureOut">
              <a:rPr lang="en-US" smtClean="0"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CDBAA-5C16-CE58-44A1-81EA5014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65753-3E8A-C786-8F57-7ABE7AB8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D871-086B-5D48-9CD3-0F506D9E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3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3DF22-3B5F-B30B-0414-05480B514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A84A6-72B3-7F86-3799-03D977A48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44AF9-F4E0-5BFB-A933-FB8E4A41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E7E7-8A90-CC47-A8A2-32540A20628E}" type="datetimeFigureOut">
              <a:rPr lang="en-US" smtClean="0"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E58FE-6ED6-0C91-4AC7-CB81C522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5BF0E-32AC-CD36-2319-43A2F1F0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D871-086B-5D48-9CD3-0F506D9E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7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1BF0-1F50-23D1-911F-F6CB4CB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C1D5-6CA4-7BEB-BB0B-BA9A6FDD7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3142B-25EA-EA1B-15E1-A612E4BC4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DE1C0-6973-1D15-1902-108008FB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E7E7-8A90-CC47-A8A2-32540A20628E}" type="datetimeFigureOut">
              <a:rPr lang="en-US" smtClean="0"/>
              <a:t>11/2/24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F69B9-DA1E-E53F-7A3E-A4D72BCA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18232-4288-A4DB-787F-EB1EF7C9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D871-086B-5D48-9CD3-0F506D9E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7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35DB-B212-9724-7B56-A20024C1C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BBBD8-A4A4-D6F1-18C7-D40901CB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D360F-358E-6257-2B3E-9E3BCCAB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CB1CF-6C56-4EB3-4ED0-4B5FF713F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9AA30-7BD0-DDA6-A7F2-B6A1778A8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C4798E-B5B6-2302-AAD5-0C12AC85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E7E7-8A90-CC47-A8A2-32540A20628E}" type="datetimeFigureOut">
              <a:rPr lang="en-US" smtClean="0"/>
              <a:t>11/2/24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C8E0C-8B81-0E32-3A05-F0EFBE41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C0589-9B7B-095C-A795-E166C03A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D871-086B-5D48-9CD3-0F506D9E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5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18B9-CFB2-3E87-AA73-B436AC1A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CC174-6D9E-6E7E-DA2B-E9B3C6C6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E7E7-8A90-CC47-A8A2-32540A20628E}" type="datetimeFigureOut">
              <a:rPr lang="en-US" smtClean="0"/>
              <a:t>11/2/24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90843-3418-3A1B-947F-0CBD1810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F3C00-520D-6747-2943-63B065C7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D871-086B-5D48-9CD3-0F506D9E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6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C0B9D2-FA5C-0B05-6F4A-81CF6E6A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E7E7-8A90-CC47-A8A2-32540A20628E}" type="datetimeFigureOut">
              <a:rPr lang="en-US" smtClean="0"/>
              <a:t>11/2/24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95E2-FDEB-D2D7-78F6-D636580EE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59AFE-341E-E496-D1EA-95381A61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D871-086B-5D48-9CD3-0F506D9E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2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622B-D65B-3D0D-191E-B2B95EF77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C33B-29AC-BBCE-0606-62023F50B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520B2-E0C2-5815-8DD5-10B27D381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7FA29-720B-451B-0132-AD89F7CD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E7E7-8A90-CC47-A8A2-32540A20628E}" type="datetimeFigureOut">
              <a:rPr lang="en-US" smtClean="0"/>
              <a:t>11/2/24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8B8FB-1EC4-1CB4-F88D-55D8323F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6A098-A04C-A09D-231C-B3AFCC9D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D871-086B-5D48-9CD3-0F506D9E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6DE0-3AB4-FD2A-9FB4-DA64DA5D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056B87-4493-5E3A-59E4-4A1402496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9C5AA-53B4-AA0E-8969-512802EF2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9AF0F-8523-8024-D4F8-4818674F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E7E7-8A90-CC47-A8A2-32540A20628E}" type="datetimeFigureOut">
              <a:rPr lang="en-US" smtClean="0"/>
              <a:t>11/2/24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70975-35B3-5686-AFC9-E9093FF0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85814-5B67-D9B9-309A-27F79CB2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D871-086B-5D48-9CD3-0F506D9E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0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B3FFF-43B9-7717-2E90-075556A3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D2C3F-BB61-B586-66D8-B2A194383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5FB4A-0214-C0DD-2B6C-20EB14B74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BE7E7-8A90-CC47-A8A2-32540A20628E}" type="datetimeFigureOut">
              <a:rPr lang="en-US" smtClean="0"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12ECF-05B5-C105-B345-85C1F737A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9B79B-2CAA-EAA6-47FD-4A997A51A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D871-086B-5D48-9CD3-0F506D9E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8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ivvy-tripdata.s3.amazonaws.com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Users/atharv/RTutorials/Cyclistic_2023_data_viz.Rmd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CB3B-6E38-AC88-6F1B-EDF2550D3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Cyclistic Bike-Share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BD4B-C086-420D-A283-4994A6699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3493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Presented by: Atharv Verma</a:t>
            </a:r>
          </a:p>
          <a:p>
            <a:pPr algn="l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Last Updated: November 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nd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2024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E99336-8E16-6C32-F8A4-839433B75841}"/>
              </a:ext>
            </a:extLst>
          </p:cNvPr>
          <p:cNvSpPr/>
          <p:nvPr/>
        </p:nvSpPr>
        <p:spPr>
          <a:xfrm>
            <a:off x="1244130" y="2452530"/>
            <a:ext cx="45719" cy="27888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013B-C1AE-EBD7-EB11-116924EB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&amp; Insights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8777EC-B241-4B63-410D-F64ACBF914BD}"/>
              </a:ext>
            </a:extLst>
          </p:cNvPr>
          <p:cNvCxnSpPr>
            <a:cxnSpLocks/>
          </p:cNvCxnSpPr>
          <p:nvPr/>
        </p:nvCxnSpPr>
        <p:spPr>
          <a:xfrm>
            <a:off x="502617" y="2325362"/>
            <a:ext cx="0" cy="18661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61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BBC0-0233-4B55-A188-63AFC825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Introductory Statistics</a:t>
            </a:r>
            <a:endParaRPr lang="en-US" dirty="0"/>
          </a:p>
        </p:txBody>
      </p:sp>
      <p:pic>
        <p:nvPicPr>
          <p:cNvPr id="3" name="Content Placeholder 10">
            <a:extLst>
              <a:ext uri="{FF2B5EF4-FFF2-40B4-BE49-F238E27FC236}">
                <a16:creationId xmlns:a16="http://schemas.microsoft.com/office/drawing/2014/main" id="{008A3B32-DFF9-B69C-84F9-C97DAAD00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85" y="1690687"/>
            <a:ext cx="7641771" cy="1081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0A8D91-F7EA-3830-FBFD-B348032494A7}"/>
              </a:ext>
            </a:extLst>
          </p:cNvPr>
          <p:cNvSpPr txBox="1"/>
          <p:nvPr/>
        </p:nvSpPr>
        <p:spPr>
          <a:xfrm>
            <a:off x="925285" y="3352799"/>
            <a:ext cx="7739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Average trip duration: 18 minutes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Maximum trip duration: 98500 minutes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Most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frequenty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start day: Saturday</a:t>
            </a:r>
          </a:p>
        </p:txBody>
      </p:sp>
    </p:spTree>
    <p:extLst>
      <p:ext uri="{BB962C8B-B14F-4D97-AF65-F5344CB8AC3E}">
        <p14:creationId xmlns:p14="http://schemas.microsoft.com/office/powerpoint/2010/main" val="740246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E0E7-B402-8437-D7D2-A22A8366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533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Rides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F33C5-FA49-9949-8A53-C6148B4E9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492601"/>
            <a:ext cx="5181600" cy="26127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Total Rides in 2023: 11,249,453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Casual Rides: 4,078,350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Member Rides: 7,171,103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8224BF3-E26E-A695-EDEF-22694A21D38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36373833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2216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378B-8C9C-8CDA-7F4E-77408EF8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Ride Duration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B9731-761D-8C6C-8F06-138D1AC5D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15543" cy="319268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Casual riders ride for longer duration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Casual ride duration is scattered or varying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Member riders ride for shorter duration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Member ride duration is fairly consistent for majority of riders.</a:t>
            </a:r>
          </a:p>
        </p:txBody>
      </p:sp>
      <p:pic>
        <p:nvPicPr>
          <p:cNvPr id="8" name="Content Placeholder 7" descr="A graph of membership type&#10;&#10;Description automatically generated">
            <a:extLst>
              <a:ext uri="{FF2B5EF4-FFF2-40B4-BE49-F238E27FC236}">
                <a16:creationId xmlns:a16="http://schemas.microsoft.com/office/drawing/2014/main" id="{273E7596-7FF7-EF0F-8330-E95BEA779E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17028" y="1628576"/>
            <a:ext cx="6012231" cy="3705424"/>
          </a:xfrm>
        </p:spPr>
      </p:pic>
    </p:spTree>
    <p:extLst>
      <p:ext uri="{BB962C8B-B14F-4D97-AF65-F5344CB8AC3E}">
        <p14:creationId xmlns:p14="http://schemas.microsoft.com/office/powerpoint/2010/main" val="2868620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E575-D417-F93B-C453-003EACDE9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389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Rides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DDB52-3386-726D-D246-EA46ECB3F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22914" cy="346473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Casual rides are almost half of Member rides on weekdays.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Casual rides almost catch up to Member rides on weekends.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Casual riders ride more on weekends.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Member riders ride more on weekdays.</a:t>
            </a:r>
          </a:p>
        </p:txBody>
      </p:sp>
      <p:pic>
        <p:nvPicPr>
          <p:cNvPr id="6" name="Content Placeholder 5" descr="A graph of blue and pink bars&#10;&#10;Description automatically generated">
            <a:extLst>
              <a:ext uri="{FF2B5EF4-FFF2-40B4-BE49-F238E27FC236}">
                <a16:creationId xmlns:a16="http://schemas.microsoft.com/office/drawing/2014/main" id="{42C61711-5D9B-C8EC-3AB3-6C9F2B15C1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54121" y="1284514"/>
            <a:ext cx="6499679" cy="4005844"/>
          </a:xfrm>
        </p:spPr>
      </p:pic>
    </p:spTree>
    <p:extLst>
      <p:ext uri="{BB962C8B-B14F-4D97-AF65-F5344CB8AC3E}">
        <p14:creationId xmlns:p14="http://schemas.microsoft.com/office/powerpoint/2010/main" val="1301934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30C13-6E2A-E6A4-0E94-2A10017A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504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of Day Rides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1F31C-9C9A-E809-152C-B819E4770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7312"/>
            <a:ext cx="3407229" cy="160337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Afternoons are the busiest.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Rides are lowest at Night hours.</a:t>
            </a:r>
          </a:p>
        </p:txBody>
      </p:sp>
      <p:pic>
        <p:nvPicPr>
          <p:cNvPr id="6" name="Content Placeholder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85F0759A-B1DA-DC57-6584-ABACF70977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65007" y="1825625"/>
            <a:ext cx="6488793" cy="3999135"/>
          </a:xfrm>
        </p:spPr>
      </p:pic>
    </p:spTree>
    <p:extLst>
      <p:ext uri="{BB962C8B-B14F-4D97-AF65-F5344CB8AC3E}">
        <p14:creationId xmlns:p14="http://schemas.microsoft.com/office/powerpoint/2010/main" val="3028276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D8EE9-F1C3-F420-6D34-7FBC68C3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73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Bike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7012-DDAE-4985-9012-33B8A9D7A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3607475" cy="339951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Docked bikes are only used by Casual riders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Member riders do not prefer docked bike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Electric bikes are most popular among Casual riders</a:t>
            </a:r>
          </a:p>
        </p:txBody>
      </p:sp>
      <p:pic>
        <p:nvPicPr>
          <p:cNvPr id="6" name="Content Placeholder 5" descr="A diagram of a type of type&#10;&#10;Description automatically generated with medium confidence">
            <a:extLst>
              <a:ext uri="{FF2B5EF4-FFF2-40B4-BE49-F238E27FC236}">
                <a16:creationId xmlns:a16="http://schemas.microsoft.com/office/drawing/2014/main" id="{7ED9E844-19B7-9E12-6EC4-78486A1A4E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45675" y="1251858"/>
            <a:ext cx="6908125" cy="4257575"/>
          </a:xfrm>
        </p:spPr>
      </p:pic>
    </p:spTree>
    <p:extLst>
      <p:ext uri="{BB962C8B-B14F-4D97-AF65-F5344CB8AC3E}">
        <p14:creationId xmlns:p14="http://schemas.microsoft.com/office/powerpoint/2010/main" val="1113978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4E93-6E0D-508A-1054-0364A2E4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 Rides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AF21F-D75B-C46A-E088-616EF33EA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743200" cy="120060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Hot months like June, July, and August are the busiest</a:t>
            </a:r>
          </a:p>
        </p:txBody>
      </p:sp>
      <p:pic>
        <p:nvPicPr>
          <p:cNvPr id="6" name="Content Placeholder 5" descr="A graph with blue and pink bars&#10;&#10;Description automatically generated">
            <a:extLst>
              <a:ext uri="{FF2B5EF4-FFF2-40B4-BE49-F238E27FC236}">
                <a16:creationId xmlns:a16="http://schemas.microsoft.com/office/drawing/2014/main" id="{86925AC1-99EE-2629-EC67-5DCD88FDD4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99114" y="1436502"/>
            <a:ext cx="7691630" cy="4740461"/>
          </a:xfrm>
        </p:spPr>
      </p:pic>
    </p:spTree>
    <p:extLst>
      <p:ext uri="{BB962C8B-B14F-4D97-AF65-F5344CB8AC3E}">
        <p14:creationId xmlns:p14="http://schemas.microsoft.com/office/powerpoint/2010/main" val="2148453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14CC-EFF8-E370-A4B0-A34C88C3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Hourly Rides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98986-2B16-82EF-FBCB-619FC716C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655207" cy="339951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Casual rides peak till 5PM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Member rides correlates to the standard office hours</a:t>
            </a:r>
          </a:p>
        </p:txBody>
      </p:sp>
      <p:pic>
        <p:nvPicPr>
          <p:cNvPr id="6" name="Content Placeholder 5" descr="A graph with blue and red lines&#10;&#10;Description automatically generated">
            <a:extLst>
              <a:ext uri="{FF2B5EF4-FFF2-40B4-BE49-F238E27FC236}">
                <a16:creationId xmlns:a16="http://schemas.microsoft.com/office/drawing/2014/main" id="{93245AF2-2AF2-A4DF-5371-5FAF7C9B0B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45808" y="1219200"/>
            <a:ext cx="7860393" cy="4844472"/>
          </a:xfrm>
        </p:spPr>
      </p:pic>
    </p:spTree>
    <p:extLst>
      <p:ext uri="{BB962C8B-B14F-4D97-AF65-F5344CB8AC3E}">
        <p14:creationId xmlns:p14="http://schemas.microsoft.com/office/powerpoint/2010/main" val="4181216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F598-6AFD-8911-4723-AC9909B3D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Rides by Season</a:t>
            </a:r>
          </a:p>
        </p:txBody>
      </p:sp>
      <p:pic>
        <p:nvPicPr>
          <p:cNvPr id="6" name="Content Placeholder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544E02E8-0992-B58E-7FB0-A4F7601E2C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0188" y="1248274"/>
            <a:ext cx="5060920" cy="3119117"/>
          </a:xfrm>
        </p:spPr>
      </p:pic>
      <p:pic>
        <p:nvPicPr>
          <p:cNvPr id="8" name="Content Placeholder 7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613BC1D8-1791-8F1C-03B0-290F921BFA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51108" y="1175658"/>
            <a:ext cx="5178743" cy="319173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177429-07E1-A1F2-6278-37983F52F668}"/>
              </a:ext>
            </a:extLst>
          </p:cNvPr>
          <p:cNvSpPr txBox="1"/>
          <p:nvPr/>
        </p:nvSpPr>
        <p:spPr>
          <a:xfrm>
            <a:off x="790188" y="4783946"/>
            <a:ext cx="8759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Summer months are the busiest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Massive fall-out in Winter</a:t>
            </a:r>
          </a:p>
        </p:txBody>
      </p:sp>
    </p:spTree>
    <p:extLst>
      <p:ext uri="{BB962C8B-B14F-4D97-AF65-F5344CB8AC3E}">
        <p14:creationId xmlns:p14="http://schemas.microsoft.com/office/powerpoint/2010/main" val="348724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5A5E-4113-F0BB-CE91-AEEEB67E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7083-26F9-9C85-D1D9-C403E8351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Cyclistic Bike-Share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Problem statement and business task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Data preparation and processing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Data Analysis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Conclusion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603538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013B-C1AE-EBD7-EB11-116924EB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8777EC-B241-4B63-410D-F64ACBF914BD}"/>
              </a:ext>
            </a:extLst>
          </p:cNvPr>
          <p:cNvCxnSpPr>
            <a:cxnSpLocks/>
          </p:cNvCxnSpPr>
          <p:nvPr/>
        </p:nvCxnSpPr>
        <p:spPr>
          <a:xfrm>
            <a:off x="502617" y="2325362"/>
            <a:ext cx="0" cy="18661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97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EF80CC3-568E-8017-8057-C4BC9D137083}"/>
              </a:ext>
            </a:extLst>
          </p:cNvPr>
          <p:cNvSpPr/>
          <p:nvPr/>
        </p:nvSpPr>
        <p:spPr>
          <a:xfrm>
            <a:off x="6661192" y="2173971"/>
            <a:ext cx="2076576" cy="131407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5CD6455-9C74-D569-15AE-9C1E5C51EEC3}"/>
              </a:ext>
            </a:extLst>
          </p:cNvPr>
          <p:cNvSpPr/>
          <p:nvPr/>
        </p:nvSpPr>
        <p:spPr>
          <a:xfrm>
            <a:off x="3627322" y="2173971"/>
            <a:ext cx="2307195" cy="155620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D2BF1BB-A264-E6F2-70E7-00E56EE9036B}"/>
              </a:ext>
            </a:extLst>
          </p:cNvPr>
          <p:cNvSpPr/>
          <p:nvPr/>
        </p:nvSpPr>
        <p:spPr>
          <a:xfrm>
            <a:off x="1126347" y="2173971"/>
            <a:ext cx="1955968" cy="1053679"/>
          </a:xfrm>
          <a:prstGeom prst="roundRect">
            <a:avLst/>
          </a:prstGeom>
          <a:solidFill>
            <a:schemeClr val="accent5"/>
          </a:solidFill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B8E99-DE39-9AD0-A84A-20A911B90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9104-96F5-658C-7199-127940AC4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186" y="2252847"/>
            <a:ext cx="2131582" cy="1277661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</a:rPr>
              <a:t>Give discounted prices for memberships during winter months.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8C841-0116-9F83-B85F-31110DA21D92}"/>
              </a:ext>
            </a:extLst>
          </p:cNvPr>
          <p:cNvSpPr txBox="1"/>
          <p:nvPr/>
        </p:nvSpPr>
        <p:spPr>
          <a:xfrm>
            <a:off x="1258561" y="2252847"/>
            <a:ext cx="1711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Boost marketing during summer months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967D2-09CB-B137-209D-7E574CA43529}"/>
              </a:ext>
            </a:extLst>
          </p:cNvPr>
          <p:cNvSpPr txBox="1"/>
          <p:nvPr/>
        </p:nvSpPr>
        <p:spPr>
          <a:xfrm>
            <a:off x="3722193" y="2252847"/>
            <a:ext cx="2131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Create in between tier for memberships to appeal to the casual riders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E365AE-7DF9-F7E8-8CE4-440A78D1DEA5}"/>
              </a:ext>
            </a:extLst>
          </p:cNvPr>
          <p:cNvSpPr txBox="1"/>
          <p:nvPr/>
        </p:nvSpPr>
        <p:spPr>
          <a:xfrm>
            <a:off x="6096001" y="5528789"/>
            <a:ext cx="461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* This analysis only focuses on differences between casual and member riders. Further analysis is needed.</a:t>
            </a:r>
          </a:p>
        </p:txBody>
      </p:sp>
    </p:spTree>
    <p:extLst>
      <p:ext uri="{BB962C8B-B14F-4D97-AF65-F5344CB8AC3E}">
        <p14:creationId xmlns:p14="http://schemas.microsoft.com/office/powerpoint/2010/main" val="3226469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013B-C1AE-EBD7-EB11-116924EB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8777EC-B241-4B63-410D-F64ACBF914BD}"/>
              </a:ext>
            </a:extLst>
          </p:cNvPr>
          <p:cNvCxnSpPr>
            <a:cxnSpLocks/>
          </p:cNvCxnSpPr>
          <p:nvPr/>
        </p:nvCxnSpPr>
        <p:spPr>
          <a:xfrm>
            <a:off x="502617" y="2325362"/>
            <a:ext cx="0" cy="18661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718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3AE8-8F9C-F95E-9514-99E83962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References &amp;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F465F-4B5B-75CF-56DE-2FA51439B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Original data source: </a:t>
            </a:r>
            <a:r>
              <a:rPr lang="en-US" sz="2000" dirty="0">
                <a:hlinkClick r:id="rId3"/>
              </a:rPr>
              <a:t>https://divvy-tripdata.s3.amazonaws.com/index.html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 Markdown file : </a:t>
            </a:r>
            <a:r>
              <a:rPr lang="en-US" sz="2000" dirty="0">
                <a:hlinkClick r:id="rId4"/>
              </a:rPr>
              <a:t>file:///Users/atharv/RTutorials/Cyclistic_2023_data_viz.Rmd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015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FE89-2B8A-8E25-A5EB-AE958A36E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3944" y="2287514"/>
            <a:ext cx="4584112" cy="228297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1137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013B-C1AE-EBD7-EB11-116924EB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 and 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task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8777EC-B241-4B63-410D-F64ACBF914BD}"/>
              </a:ext>
            </a:extLst>
          </p:cNvPr>
          <p:cNvCxnSpPr>
            <a:cxnSpLocks/>
          </p:cNvCxnSpPr>
          <p:nvPr/>
        </p:nvCxnSpPr>
        <p:spPr>
          <a:xfrm>
            <a:off x="502617" y="2325362"/>
            <a:ext cx="0" cy="18661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46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129D-F33B-3350-300F-BBDCEAFB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984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26019-C6B7-AF10-CD8A-DFD544D44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111"/>
            <a:ext cx="10515600" cy="1718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Cyclistic is a Chicago-based bike-sharing company, since 1960 Cyclistic offers a fleet of 5,824 geotracked bikes across 692 stations with flexible pricing options for casual and member riders.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Cyclistic aims to increase profitability by converting casual riders into annual members through targeted marketing.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8061D7-0272-881C-ADEF-67411283B292}"/>
              </a:ext>
            </a:extLst>
          </p:cNvPr>
          <p:cNvSpPr txBox="1"/>
          <p:nvPr/>
        </p:nvSpPr>
        <p:spPr>
          <a:xfrm>
            <a:off x="838200" y="3094955"/>
            <a:ext cx="10273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94DBD-8466-431E-55E1-E8800149FDBF}"/>
              </a:ext>
            </a:extLst>
          </p:cNvPr>
          <p:cNvSpPr txBox="1"/>
          <p:nvPr/>
        </p:nvSpPr>
        <p:spPr>
          <a:xfrm>
            <a:off x="838200" y="4025906"/>
            <a:ext cx="10736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To convert casual riders to annual members to increase profitability.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Analyze Cyclistic’s trip data to understand differences in bike usage patterns between casual riders and annual members</a:t>
            </a:r>
          </a:p>
        </p:txBody>
      </p:sp>
    </p:spTree>
    <p:extLst>
      <p:ext uri="{BB962C8B-B14F-4D97-AF65-F5344CB8AC3E}">
        <p14:creationId xmlns:p14="http://schemas.microsoft.com/office/powerpoint/2010/main" val="266467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013B-C1AE-EBD7-EB11-116924EB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preparation and 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8777EC-B241-4B63-410D-F64ACBF914BD}"/>
              </a:ext>
            </a:extLst>
          </p:cNvPr>
          <p:cNvCxnSpPr>
            <a:cxnSpLocks/>
          </p:cNvCxnSpPr>
          <p:nvPr/>
        </p:nvCxnSpPr>
        <p:spPr>
          <a:xfrm>
            <a:off x="502617" y="2325362"/>
            <a:ext cx="0" cy="18661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52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3539-2315-8ECB-9C0D-A2A773A7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167"/>
            <a:ext cx="10515600" cy="75179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3C54A-C80B-1D5F-27A3-5E1FEAFEF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961"/>
            <a:ext cx="10515600" cy="176668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The data was conducted via DIVVY &amp; the City of Chicago and made available to us via Data License Agreement.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Consists of previous 12 months of data, from 01/2023 to 12/2023.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Data contains approximately 11 million data points.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Data is 1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st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party, public data indicating high integrity.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B0B1D-C6AE-9BFC-8B3B-D825964C0E7E}"/>
              </a:ext>
            </a:extLst>
          </p:cNvPr>
          <p:cNvSpPr txBox="1"/>
          <p:nvPr/>
        </p:nvSpPr>
        <p:spPr>
          <a:xfrm>
            <a:off x="1141466" y="3381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1E69B-D771-4562-1C1A-D24E9A00FE82}"/>
              </a:ext>
            </a:extLst>
          </p:cNvPr>
          <p:cNvSpPr txBox="1"/>
          <p:nvPr/>
        </p:nvSpPr>
        <p:spPr>
          <a:xfrm>
            <a:off x="838200" y="3112157"/>
            <a:ext cx="3863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Data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4400" dirty="0">
                <a:solidFill>
                  <a:srgbClr val="0070C0"/>
                </a:solidFill>
              </a:rPr>
              <a:t>Limitations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46AB08-6DB4-3B79-FAED-CC4575874450}"/>
              </a:ext>
            </a:extLst>
          </p:cNvPr>
          <p:cNvSpPr txBox="1"/>
          <p:nvPr/>
        </p:nvSpPr>
        <p:spPr>
          <a:xfrm>
            <a:off x="838200" y="3881598"/>
            <a:ext cx="74186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Due to Consumer Protection laws, we can’t see customers past purchases.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We don’t have access to distance rode per trip.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Some null values and inconsistent formats within the data.</a:t>
            </a:r>
          </a:p>
        </p:txBody>
      </p:sp>
    </p:spTree>
    <p:extLst>
      <p:ext uri="{BB962C8B-B14F-4D97-AF65-F5344CB8AC3E}">
        <p14:creationId xmlns:p14="http://schemas.microsoft.com/office/powerpoint/2010/main" val="359318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453D-2DA8-BEA5-CB04-D17C5B00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46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4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C97C7-BE71-36D4-A168-428EFC9AA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592"/>
            <a:ext cx="10515600" cy="5164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Tools Used: </a:t>
            </a:r>
            <a:r>
              <a:rPr lang="en-US" sz="2400" dirty="0"/>
              <a:t>SQL &amp; 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Data with null values are kept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Irrelevant columns like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ride_id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start_station_name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start_station_id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end_station_name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end_station_id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, and start, end coordinates are dropped.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Data with null values&#10;">
            <a:extLst>
              <a:ext uri="{FF2B5EF4-FFF2-40B4-BE49-F238E27FC236}">
                <a16:creationId xmlns:a16="http://schemas.microsoft.com/office/drawing/2014/main" id="{D2BDC456-2888-6782-6969-892ADCA3A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4502"/>
            <a:ext cx="5502044" cy="193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5CD5-D093-D90C-186C-38D4662FD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99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DB694-32FE-B97D-6A8D-0152195CE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124"/>
            <a:ext cx="10515600" cy="518383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Split timestamps into date, time ,month, day, hour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Duration(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end_time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start_time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) column is added.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Time_of_day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column is added.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Season column is added.</a:t>
            </a:r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BD5B0825-3B04-61B1-E43C-4F8E58E74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8964"/>
            <a:ext cx="1270000" cy="723900"/>
          </a:xfrm>
          <a:prstGeom prst="rect">
            <a:avLst/>
          </a:prstGeom>
        </p:spPr>
      </p:pic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C2B1EA1C-5276-C0CF-B72F-AEC70FCB4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580" y="1628964"/>
            <a:ext cx="4711700" cy="723900"/>
          </a:xfrm>
          <a:prstGeom prst="rect">
            <a:avLst/>
          </a:prstGeom>
        </p:spPr>
      </p:pic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EFA666D1-070E-9E41-3562-B7B808E178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572"/>
          <a:stretch/>
        </p:blipFill>
        <p:spPr>
          <a:xfrm>
            <a:off x="9161280" y="1628964"/>
            <a:ext cx="977900" cy="723900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1F1474B3-C1E0-641A-FB14-37D31BF5F9DE}"/>
              </a:ext>
            </a:extLst>
          </p:cNvPr>
          <p:cNvSpPr/>
          <p:nvPr/>
        </p:nvSpPr>
        <p:spPr>
          <a:xfrm>
            <a:off x="2670299" y="1875857"/>
            <a:ext cx="1217182" cy="2301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0DD29F68-C7C9-6669-3AF5-F2F51F429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938811"/>
            <a:ext cx="3008844" cy="106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4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D7D9-8B14-AF88-418A-EB065C33E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944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Processing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EA928-BBF3-4066-1F81-0555A403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41" y="1411981"/>
            <a:ext cx="10515600" cy="5080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Original data format: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Converted data format: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665247-DEED-335B-3F62-10CD68B30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39" y="1771067"/>
            <a:ext cx="10934929" cy="6576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869735-B28A-4982-A286-CB998495D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40" y="3861173"/>
            <a:ext cx="10934929" cy="541595"/>
          </a:xfrm>
          <a:prstGeom prst="rect">
            <a:avLst/>
          </a:prstGeom>
        </p:spPr>
      </p:pic>
      <p:sp>
        <p:nvSpPr>
          <p:cNvPr id="14" name="&quot;No&quot; Symbol 13">
            <a:extLst>
              <a:ext uri="{FF2B5EF4-FFF2-40B4-BE49-F238E27FC236}">
                <a16:creationId xmlns:a16="http://schemas.microsoft.com/office/drawing/2014/main" id="{F770716C-9D5F-3803-170D-1AAB61000386}"/>
              </a:ext>
            </a:extLst>
          </p:cNvPr>
          <p:cNvSpPr/>
          <p:nvPr/>
        </p:nvSpPr>
        <p:spPr>
          <a:xfrm>
            <a:off x="823564" y="2526215"/>
            <a:ext cx="199836" cy="19983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&quot;No&quot; Symbol 14">
            <a:extLst>
              <a:ext uri="{FF2B5EF4-FFF2-40B4-BE49-F238E27FC236}">
                <a16:creationId xmlns:a16="http://schemas.microsoft.com/office/drawing/2014/main" id="{8A68CD07-0B94-FA1D-2384-8BA02D45AE01}"/>
              </a:ext>
            </a:extLst>
          </p:cNvPr>
          <p:cNvSpPr/>
          <p:nvPr/>
        </p:nvSpPr>
        <p:spPr>
          <a:xfrm>
            <a:off x="4511442" y="2517132"/>
            <a:ext cx="199836" cy="19983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&quot;No&quot; Symbol 16">
            <a:extLst>
              <a:ext uri="{FF2B5EF4-FFF2-40B4-BE49-F238E27FC236}">
                <a16:creationId xmlns:a16="http://schemas.microsoft.com/office/drawing/2014/main" id="{C4F0F95C-02EA-35C9-F697-88EEBA59C38F}"/>
              </a:ext>
            </a:extLst>
          </p:cNvPr>
          <p:cNvSpPr/>
          <p:nvPr/>
        </p:nvSpPr>
        <p:spPr>
          <a:xfrm>
            <a:off x="5511630" y="2517132"/>
            <a:ext cx="199836" cy="199836"/>
          </a:xfrm>
          <a:prstGeom prst="noSmoking">
            <a:avLst>
              <a:gd name="adj" fmla="val 17156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&quot;No&quot; Symbol 17">
            <a:extLst>
              <a:ext uri="{FF2B5EF4-FFF2-40B4-BE49-F238E27FC236}">
                <a16:creationId xmlns:a16="http://schemas.microsoft.com/office/drawing/2014/main" id="{FAF72B1B-7263-9EFD-D66D-7DCD2AA05D9D}"/>
              </a:ext>
            </a:extLst>
          </p:cNvPr>
          <p:cNvSpPr/>
          <p:nvPr/>
        </p:nvSpPr>
        <p:spPr>
          <a:xfrm>
            <a:off x="6411900" y="2517132"/>
            <a:ext cx="199836" cy="199836"/>
          </a:xfrm>
          <a:prstGeom prst="noSmoking">
            <a:avLst>
              <a:gd name="adj" fmla="val 17156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&quot;No&quot; Symbol 18">
            <a:extLst>
              <a:ext uri="{FF2B5EF4-FFF2-40B4-BE49-F238E27FC236}">
                <a16:creationId xmlns:a16="http://schemas.microsoft.com/office/drawing/2014/main" id="{C2BB68B1-4817-563E-149D-42CF2C91C7EB}"/>
              </a:ext>
            </a:extLst>
          </p:cNvPr>
          <p:cNvSpPr/>
          <p:nvPr/>
        </p:nvSpPr>
        <p:spPr>
          <a:xfrm>
            <a:off x="7312170" y="2517132"/>
            <a:ext cx="199836" cy="199836"/>
          </a:xfrm>
          <a:prstGeom prst="noSmoking">
            <a:avLst>
              <a:gd name="adj" fmla="val 17156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&quot;No&quot; Symbol 19">
            <a:extLst>
              <a:ext uri="{FF2B5EF4-FFF2-40B4-BE49-F238E27FC236}">
                <a16:creationId xmlns:a16="http://schemas.microsoft.com/office/drawing/2014/main" id="{8C55846A-EF42-76E4-F7F7-EF53A9AA3199}"/>
              </a:ext>
            </a:extLst>
          </p:cNvPr>
          <p:cNvSpPr/>
          <p:nvPr/>
        </p:nvSpPr>
        <p:spPr>
          <a:xfrm>
            <a:off x="7999484" y="2517132"/>
            <a:ext cx="199836" cy="199836"/>
          </a:xfrm>
          <a:prstGeom prst="noSmoking">
            <a:avLst>
              <a:gd name="adj" fmla="val 17156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&quot;No&quot; Symbol 20">
            <a:extLst>
              <a:ext uri="{FF2B5EF4-FFF2-40B4-BE49-F238E27FC236}">
                <a16:creationId xmlns:a16="http://schemas.microsoft.com/office/drawing/2014/main" id="{C882B28A-8651-A11B-B459-10795814FBA7}"/>
              </a:ext>
            </a:extLst>
          </p:cNvPr>
          <p:cNvSpPr/>
          <p:nvPr/>
        </p:nvSpPr>
        <p:spPr>
          <a:xfrm>
            <a:off x="8750130" y="2517132"/>
            <a:ext cx="199836" cy="199836"/>
          </a:xfrm>
          <a:prstGeom prst="noSmoking">
            <a:avLst>
              <a:gd name="adj" fmla="val 17156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&quot;No&quot; Symbol 21">
            <a:extLst>
              <a:ext uri="{FF2B5EF4-FFF2-40B4-BE49-F238E27FC236}">
                <a16:creationId xmlns:a16="http://schemas.microsoft.com/office/drawing/2014/main" id="{F1A2B8FC-B3C5-92B7-C3B7-49AFA0C9F5FB}"/>
              </a:ext>
            </a:extLst>
          </p:cNvPr>
          <p:cNvSpPr/>
          <p:nvPr/>
        </p:nvSpPr>
        <p:spPr>
          <a:xfrm>
            <a:off x="9500776" y="2526215"/>
            <a:ext cx="199836" cy="199836"/>
          </a:xfrm>
          <a:prstGeom prst="noSmoking">
            <a:avLst>
              <a:gd name="adj" fmla="val 17156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&quot;No&quot; Symbol 22">
            <a:extLst>
              <a:ext uri="{FF2B5EF4-FFF2-40B4-BE49-F238E27FC236}">
                <a16:creationId xmlns:a16="http://schemas.microsoft.com/office/drawing/2014/main" id="{F025F9D7-ABCF-769E-BA95-2F68EE99492C}"/>
              </a:ext>
            </a:extLst>
          </p:cNvPr>
          <p:cNvSpPr/>
          <p:nvPr/>
        </p:nvSpPr>
        <p:spPr>
          <a:xfrm>
            <a:off x="10311219" y="2512087"/>
            <a:ext cx="199836" cy="199836"/>
          </a:xfrm>
          <a:prstGeom prst="noSmoking">
            <a:avLst>
              <a:gd name="adj" fmla="val 16481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2FF9A5DF-FC8F-A298-B689-26661F22DC30}"/>
              </a:ext>
            </a:extLst>
          </p:cNvPr>
          <p:cNvSpPr/>
          <p:nvPr/>
        </p:nvSpPr>
        <p:spPr>
          <a:xfrm>
            <a:off x="5582279" y="2902249"/>
            <a:ext cx="258374" cy="5934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8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613</Words>
  <Application>Microsoft Macintosh PowerPoint</Application>
  <PresentationFormat>Widescreen</PresentationFormat>
  <Paragraphs>100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Cyclistic Bike-Share</vt:lpstr>
      <vt:lpstr>Table of Contents</vt:lpstr>
      <vt:lpstr>Problem statement and  Business task</vt:lpstr>
      <vt:lpstr>About the company</vt:lpstr>
      <vt:lpstr>Data preparation and  processing</vt:lpstr>
      <vt:lpstr>About the data</vt:lpstr>
      <vt:lpstr>Data Cleaning </vt:lpstr>
      <vt:lpstr>Data Processing</vt:lpstr>
      <vt:lpstr>Data Processing (Cont.)</vt:lpstr>
      <vt:lpstr>Data Analysis &amp; Insights</vt:lpstr>
      <vt:lpstr>Introductory Statistics</vt:lpstr>
      <vt:lpstr>Overall Rides</vt:lpstr>
      <vt:lpstr>Ride Duration</vt:lpstr>
      <vt:lpstr>Weekly Rides</vt:lpstr>
      <vt:lpstr>Time of Day Rides</vt:lpstr>
      <vt:lpstr>Bike Type</vt:lpstr>
      <vt:lpstr>Monthly Rides</vt:lpstr>
      <vt:lpstr>Hourly Rides</vt:lpstr>
      <vt:lpstr>Rides by Season</vt:lpstr>
      <vt:lpstr>Conclusion</vt:lpstr>
      <vt:lpstr>Suggestions</vt:lpstr>
      <vt:lpstr>Appendix</vt:lpstr>
      <vt:lpstr>References &amp; Links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Bike-Share</dc:title>
  <dc:creator>Atharv Verma</dc:creator>
  <cp:lastModifiedBy>Atharv Verma</cp:lastModifiedBy>
  <cp:revision>1</cp:revision>
  <dcterms:created xsi:type="dcterms:W3CDTF">2024-11-02T06:32:07Z</dcterms:created>
  <dcterms:modified xsi:type="dcterms:W3CDTF">2024-11-02T10:45:38Z</dcterms:modified>
</cp:coreProperties>
</file>