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image" Target="../media/image-10-15.png"/><Relationship Id="rId16" Type="http://schemas.openxmlformats.org/officeDocument/2006/relationships/image" Target="../media/image-10-16.png"/><Relationship Id="rId17" Type="http://schemas.openxmlformats.org/officeDocument/2006/relationships/image" Target="../media/image-10-17.png"/><Relationship Id="rId18" Type="http://schemas.openxmlformats.org/officeDocument/2006/relationships/image" Target="../media/image-10-18.png"/><Relationship Id="rId19" Type="http://schemas.openxmlformats.org/officeDocument/2006/relationships/image" Target="../media/image-10-19.png"/><Relationship Id="rId20" Type="http://schemas.openxmlformats.org/officeDocument/2006/relationships/image" Target="../media/image-10-20.png"/><Relationship Id="rId21" Type="http://schemas.openxmlformats.org/officeDocument/2006/relationships/image" Target="../media/image-10-21.png"/><Relationship Id="rId22" Type="http://schemas.openxmlformats.org/officeDocument/2006/relationships/image" Target="../media/image-10-22.png"/><Relationship Id="rId23" Type="http://schemas.openxmlformats.org/officeDocument/2006/relationships/slideLayout" Target="../slideLayouts/slideLayout1.xml"/><Relationship Id="rId2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image" Target="../media/image-5-14.png"/><Relationship Id="rId15" Type="http://schemas.openxmlformats.org/officeDocument/2006/relationships/image" Target="../media/image-5-15.png"/><Relationship Id="rId16" Type="http://schemas.openxmlformats.org/officeDocument/2006/relationships/image" Target="../media/image-5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image" Target="../media/image-8-14.png"/><Relationship Id="rId15" Type="http://schemas.openxmlformats.org/officeDocument/2006/relationships/image" Target="../media/image-8-15.png"/><Relationship Id="rId16" Type="http://schemas.openxmlformats.org/officeDocument/2006/relationships/image" Target="../media/image-8-16.png"/><Relationship Id="rId17" Type="http://schemas.openxmlformats.org/officeDocument/2006/relationships/image" Target="../media/image-8-17.png"/><Relationship Id="rId18" Type="http://schemas.openxmlformats.org/officeDocument/2006/relationships/image" Target="../media/image-8-18.png"/><Relationship Id="rId19" Type="http://schemas.openxmlformats.org/officeDocument/2006/relationships/image" Target="../media/image-8-19.png"/><Relationship Id="rId20" Type="http://schemas.openxmlformats.org/officeDocument/2006/relationships/image" Target="../media/image-8-20.png"/><Relationship Id="rId21" Type="http://schemas.openxmlformats.org/officeDocument/2006/relationships/image" Target="../media/image-8-21.png"/><Relationship Id="rId22" Type="http://schemas.openxmlformats.org/officeDocument/2006/relationships/slideLayout" Target="../slideLayouts/slideLayout1.xml"/><Relationship Id="rId2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image" Target="../media/image-9-14.png"/><Relationship Id="rId15" Type="http://schemas.openxmlformats.org/officeDocument/2006/relationships/image" Target="../media/image-9-15.png"/><Relationship Id="rId16" Type="http://schemas.openxmlformats.org/officeDocument/2006/relationships/image" Target="../media/image-9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72" y="786705"/>
            <a:ext cx="914400" cy="914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168044" y="1929705"/>
            <a:ext cx="487932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3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Keyloggers</a:t>
            </a:r>
            <a:endParaRPr lang="en-US" sz="3375" dirty="0"/>
          </a:p>
        </p:txBody>
      </p:sp>
      <p:sp>
        <p:nvSpPr>
          <p:cNvPr id="5" name="Text 1"/>
          <p:cNvSpPr/>
          <p:nvPr/>
        </p:nvSpPr>
        <p:spPr>
          <a:xfrm>
            <a:off x="2168044" y="2472630"/>
            <a:ext cx="4879321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dirty="0">
                <a:solidFill>
                  <a:srgbClr val="93C5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Understanding Threats and Defense Mechanisms</a:t>
            </a:r>
            <a:endParaRPr lang="en-US" sz="1688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023" y="2986980"/>
            <a:ext cx="114300" cy="1143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301473" y="2958405"/>
            <a:ext cx="8049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Cybersecurity</a:t>
            </a:r>
            <a:endParaRPr lang="en-US" sz="9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35" y="2986980"/>
            <a:ext cx="142875" cy="1143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463560" y="2958405"/>
            <a:ext cx="69908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Educational</a:t>
            </a:r>
            <a:endParaRPr lang="en-US" sz="90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806" y="2986980"/>
            <a:ext cx="142875" cy="1143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519831" y="2958405"/>
            <a:ext cx="5655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</a:t>
            </a:r>
            <a:endParaRPr lang="en-US" sz="900" dirty="0"/>
          </a:p>
        </p:txBody>
      </p:sp>
      <p:sp>
        <p:nvSpPr>
          <p:cNvPr id="12" name="Shape 5"/>
          <p:cNvSpPr/>
          <p:nvPr/>
        </p:nvSpPr>
        <p:spPr>
          <a:xfrm>
            <a:off x="2171672" y="3358455"/>
            <a:ext cx="4800600" cy="998339"/>
          </a:xfrm>
          <a:prstGeom prst="rect">
            <a:avLst/>
          </a:prstGeom>
          <a:solidFill>
            <a:srgbClr val="000000">
              <a:alpha val="30000"/>
            </a:srgbClr>
          </a:solidFill>
          <a:ln w="198">
            <a:solidFill>
              <a:srgbClr val="3B82F6">
                <a:alpha val="51000"/>
              </a:srgbClr>
            </a:solidFill>
            <a:prstDash val="solid"/>
          </a:ln>
        </p:spPr>
      </p:sp>
      <p:sp>
        <p:nvSpPr>
          <p:cNvPr id="13" name="Text 6"/>
          <p:cNvSpPr/>
          <p:nvPr/>
        </p:nvSpPr>
        <p:spPr>
          <a:xfrm>
            <a:off x="2343122" y="3544193"/>
            <a:ext cx="4529138" cy="6268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comprehensive exploration of keylogger technology, from understanding their mechanisms </a:t>
            </a:r>
            <a:endParaRPr lang="en-US" sz="1013" dirty="0"/>
          </a:p>
          <a:p>
            <a:pPr algn="ctr" indent="0" marL="0">
              <a:buNone/>
            </a:pPr>
            <a:r>
              <a:rPr lang="en-US" sz="1013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to implementing effective defense strategies in modern cybersecurity environments.</a:t>
            </a:r>
            <a:endParaRPr lang="en-US" sz="1013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793456"/>
            <a:ext cx="125016" cy="100013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10766" y="4775597"/>
            <a:ext cx="1925073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Ethical Use Only | Educational Purpose</a:t>
            </a:r>
            <a:endParaRPr lang="en-US" sz="788" dirty="0"/>
          </a:p>
        </p:txBody>
      </p:sp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880" y="4793456"/>
            <a:ext cx="87511" cy="100013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8660541" y="4775597"/>
            <a:ext cx="32629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</a:t>
            </a:r>
            <a:endParaRPr lang="en-US" sz="788" dirty="0"/>
          </a:p>
        </p:txBody>
      </p:sp>
      <p:sp>
        <p:nvSpPr>
          <p:cNvPr id="18" name="Shape 9"/>
          <p:cNvSpPr/>
          <p:nvPr/>
        </p:nvSpPr>
        <p:spPr>
          <a:xfrm>
            <a:off x="285750" y="2571750"/>
            <a:ext cx="57150" cy="57150"/>
          </a:xfrm>
          <a:prstGeom prst="ellipse">
            <a:avLst/>
          </a:prstGeom>
          <a:solidFill>
            <a:srgbClr val="60A5FA">
              <a:alpha val="60000"/>
            </a:srgbClr>
          </a:solidFill>
          <a:ln/>
        </p:spPr>
      </p:sp>
      <p:sp>
        <p:nvSpPr>
          <p:cNvPr id="19" name="Shape 10"/>
          <p:cNvSpPr/>
          <p:nvPr/>
        </p:nvSpPr>
        <p:spPr>
          <a:xfrm>
            <a:off x="8515350" y="1285875"/>
            <a:ext cx="57150" cy="57150"/>
          </a:xfrm>
          <a:prstGeom prst="ellipse">
            <a:avLst/>
          </a:prstGeom>
          <a:solidFill>
            <a:srgbClr val="34D399">
              <a:alpha val="60000"/>
            </a:srgbClr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48843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2" y="344686"/>
            <a:ext cx="385763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30385" y="280392"/>
            <a:ext cx="5254730" cy="4661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and Best Practices</a:t>
            </a:r>
            <a:endParaRPr lang="en-US" sz="2700" dirty="0"/>
          </a:p>
        </p:txBody>
      </p:sp>
      <p:sp>
        <p:nvSpPr>
          <p:cNvPr id="5" name="Shape 1"/>
          <p:cNvSpPr/>
          <p:nvPr/>
        </p:nvSpPr>
        <p:spPr>
          <a:xfrm>
            <a:off x="342900" y="916186"/>
            <a:ext cx="4114800" cy="1643063"/>
          </a:xfrm>
          <a:prstGeom prst="rect">
            <a:avLst/>
          </a:prstGeom>
          <a:solidFill>
            <a:srgbClr val="047857"/>
          </a:solidFill>
          <a:ln w="99">
            <a:solidFill>
              <a:srgbClr val="10B981">
                <a:alpha val="50000"/>
              </a:srgbClr>
            </a:solidFill>
            <a:prstDash val="solid"/>
          </a:ln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116211"/>
            <a:ext cx="171450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1525" y="1087636"/>
            <a:ext cx="16016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Organizations</a:t>
            </a:r>
            <a:endParaRPr lang="en-US" sz="13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459111"/>
            <a:ext cx="114300" cy="1143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14375" y="1430536"/>
            <a:ext cx="25311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multi-layered security architecture</a:t>
            </a:r>
            <a:endParaRPr lang="en-US" sz="90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1716286"/>
            <a:ext cx="114300" cy="1143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14375" y="1687711"/>
            <a:ext cx="199179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 security awareness training</a:t>
            </a:r>
            <a:endParaRPr lang="en-US" sz="900" dirty="0"/>
          </a:p>
        </p:txBody>
      </p:sp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" y="1973461"/>
            <a:ext cx="114300" cy="11430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714375" y="1944886"/>
            <a:ext cx="236843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monitoring and threat hunting</a:t>
            </a:r>
            <a:endParaRPr lang="en-US" sz="900" dirty="0"/>
          </a:p>
        </p:txBody>
      </p:sp>
      <p:pic>
        <p:nvPicPr>
          <p:cNvPr id="1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2230636"/>
            <a:ext cx="114300" cy="11430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714375" y="2202061"/>
            <a:ext cx="217697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Incident response planning and testing</a:t>
            </a:r>
            <a:endParaRPr lang="en-US" sz="900" dirty="0"/>
          </a:p>
        </p:txBody>
      </p:sp>
      <p:sp>
        <p:nvSpPr>
          <p:cNvPr id="16" name="Shape 7"/>
          <p:cNvSpPr/>
          <p:nvPr/>
        </p:nvSpPr>
        <p:spPr>
          <a:xfrm>
            <a:off x="342900" y="2716411"/>
            <a:ext cx="4114800" cy="1643063"/>
          </a:xfrm>
          <a:prstGeom prst="rect">
            <a:avLst/>
          </a:prstGeom>
          <a:solidFill>
            <a:srgbClr val="1D4ED8"/>
          </a:solidFill>
          <a:ln w="99">
            <a:solidFill>
              <a:srgbClr val="3B82F6">
                <a:alpha val="50000"/>
              </a:srgbClr>
            </a:solidFill>
            <a:prstDash val="solid"/>
          </a:ln>
        </p:spPr>
      </p:sp>
      <p:pic>
        <p:nvPicPr>
          <p:cNvPr id="1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" y="2916436"/>
            <a:ext cx="150019" cy="171450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750094" y="2887861"/>
            <a:ext cx="13463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Individuals</a:t>
            </a:r>
            <a:endParaRPr lang="en-US" sz="1350" dirty="0"/>
          </a:p>
        </p:txBody>
      </p:sp>
      <p:pic>
        <p:nvPicPr>
          <p:cNvPr id="1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350" y="3259336"/>
            <a:ext cx="114300" cy="114300"/>
          </a:xfrm>
          <a:prstGeom prst="rect">
            <a:avLst/>
          </a:prstGeom>
        </p:spPr>
      </p:pic>
      <p:sp>
        <p:nvSpPr>
          <p:cNvPr id="20" name="Text 9"/>
          <p:cNvSpPr/>
          <p:nvPr/>
        </p:nvSpPr>
        <p:spPr>
          <a:xfrm>
            <a:off x="714375" y="3230761"/>
            <a:ext cx="267703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reputable antivirus with real-time protection</a:t>
            </a:r>
            <a:endParaRPr lang="en-US" sz="900" dirty="0"/>
          </a:p>
        </p:txBody>
      </p:sp>
      <p:pic>
        <p:nvPicPr>
          <p:cNvPr id="2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350" y="3516511"/>
            <a:ext cx="114300" cy="114300"/>
          </a:xfrm>
          <a:prstGeom prst="rect">
            <a:avLst/>
          </a:prstGeom>
        </p:spPr>
      </p:pic>
      <p:sp>
        <p:nvSpPr>
          <p:cNvPr id="22" name="Text 10"/>
          <p:cNvSpPr/>
          <p:nvPr/>
        </p:nvSpPr>
        <p:spPr>
          <a:xfrm>
            <a:off x="714375" y="3487936"/>
            <a:ext cx="182846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two-factor authentication</a:t>
            </a:r>
            <a:endParaRPr lang="en-US" sz="900" dirty="0"/>
          </a:p>
        </p:txBody>
      </p:sp>
      <p:pic>
        <p:nvPicPr>
          <p:cNvPr id="2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50" y="3773686"/>
            <a:ext cx="114300" cy="114300"/>
          </a:xfrm>
          <a:prstGeom prst="rect">
            <a:avLst/>
          </a:prstGeom>
        </p:spPr>
      </p:pic>
      <p:sp>
        <p:nvSpPr>
          <p:cNvPr id="24" name="Text 11"/>
          <p:cNvSpPr/>
          <p:nvPr/>
        </p:nvSpPr>
        <p:spPr>
          <a:xfrm>
            <a:off x="714375" y="3745111"/>
            <a:ext cx="283383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 cautious with downloads and email attachments</a:t>
            </a:r>
            <a:endParaRPr lang="en-US" sz="900" dirty="0"/>
          </a:p>
        </p:txBody>
      </p:sp>
      <p:pic>
        <p:nvPicPr>
          <p:cNvPr id="2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350" y="4030861"/>
            <a:ext cx="114300" cy="114300"/>
          </a:xfrm>
          <a:prstGeom prst="rect">
            <a:avLst/>
          </a:prstGeom>
        </p:spPr>
      </p:pic>
      <p:sp>
        <p:nvSpPr>
          <p:cNvPr id="26" name="Text 12"/>
          <p:cNvSpPr/>
          <p:nvPr/>
        </p:nvSpPr>
        <p:spPr>
          <a:xfrm>
            <a:off x="714375" y="4002286"/>
            <a:ext cx="20493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 system updates and patches</a:t>
            </a:r>
            <a:endParaRPr lang="en-US" sz="900" dirty="0"/>
          </a:p>
        </p:txBody>
      </p:sp>
      <p:sp>
        <p:nvSpPr>
          <p:cNvPr id="27" name="Shape 13"/>
          <p:cNvSpPr/>
          <p:nvPr/>
        </p:nvSpPr>
        <p:spPr>
          <a:xfrm>
            <a:off x="4686300" y="916186"/>
            <a:ext cx="4114800" cy="1643063"/>
          </a:xfrm>
          <a:prstGeom prst="rect">
            <a:avLst/>
          </a:prstGeom>
          <a:solidFill>
            <a:srgbClr val="6D28D9"/>
          </a:solidFill>
          <a:ln w="99">
            <a:solidFill>
              <a:srgbClr val="8B5CF6">
                <a:alpha val="50000"/>
              </a:srgbClr>
            </a:solidFill>
            <a:prstDash val="solid"/>
          </a:ln>
        </p:spPr>
      </p:sp>
      <p:pic>
        <p:nvPicPr>
          <p:cNvPr id="2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7750" y="1116211"/>
            <a:ext cx="214313" cy="171450"/>
          </a:xfrm>
          <a:prstGeom prst="rect">
            <a:avLst/>
          </a:prstGeom>
        </p:spPr>
      </p:pic>
      <p:sp>
        <p:nvSpPr>
          <p:cNvPr id="29" name="Text 14"/>
          <p:cNvSpPr/>
          <p:nvPr/>
        </p:nvSpPr>
        <p:spPr>
          <a:xfrm>
            <a:off x="5157788" y="1087636"/>
            <a:ext cx="14382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Researchers</a:t>
            </a:r>
            <a:endParaRPr lang="en-US" sz="1350" dirty="0"/>
          </a:p>
        </p:txBody>
      </p:sp>
      <p:pic>
        <p:nvPicPr>
          <p:cNvPr id="30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7750" y="1459111"/>
            <a:ext cx="114300" cy="114300"/>
          </a:xfrm>
          <a:prstGeom prst="rect">
            <a:avLst/>
          </a:prstGeom>
        </p:spPr>
      </p:pic>
      <p:sp>
        <p:nvSpPr>
          <p:cNvPr id="31" name="Text 15"/>
          <p:cNvSpPr/>
          <p:nvPr/>
        </p:nvSpPr>
        <p:spPr>
          <a:xfrm>
            <a:off x="5057775" y="1430536"/>
            <a:ext cx="167839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Always obtain explicit consent</a:t>
            </a:r>
            <a:endParaRPr lang="en-US" sz="900" dirty="0"/>
          </a:p>
        </p:txBody>
      </p:sp>
      <p:pic>
        <p:nvPicPr>
          <p:cNvPr id="32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57750" y="1716286"/>
            <a:ext cx="114300" cy="114300"/>
          </a:xfrm>
          <a:prstGeom prst="rect">
            <a:avLst/>
          </a:prstGeom>
        </p:spPr>
      </p:pic>
      <p:sp>
        <p:nvSpPr>
          <p:cNvPr id="33" name="Text 16"/>
          <p:cNvSpPr/>
          <p:nvPr/>
        </p:nvSpPr>
        <p:spPr>
          <a:xfrm>
            <a:off x="5057775" y="1687711"/>
            <a:ext cx="19038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isolated testing environments</a:t>
            </a:r>
            <a:endParaRPr lang="en-US" sz="900" dirty="0"/>
          </a:p>
        </p:txBody>
      </p:sp>
      <p:pic>
        <p:nvPicPr>
          <p:cNvPr id="34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57750" y="1973461"/>
            <a:ext cx="114300" cy="114300"/>
          </a:xfrm>
          <a:prstGeom prst="rect">
            <a:avLst/>
          </a:prstGeom>
        </p:spPr>
      </p:pic>
      <p:sp>
        <p:nvSpPr>
          <p:cNvPr id="35" name="Text 17"/>
          <p:cNvSpPr/>
          <p:nvPr/>
        </p:nvSpPr>
        <p:spPr>
          <a:xfrm>
            <a:off x="5057775" y="1944886"/>
            <a:ext cx="187623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Follow ethical research guidelines</a:t>
            </a:r>
            <a:endParaRPr lang="en-US" sz="900" dirty="0"/>
          </a:p>
        </p:txBody>
      </p:sp>
      <p:pic>
        <p:nvPicPr>
          <p:cNvPr id="36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57750" y="2230636"/>
            <a:ext cx="114300" cy="114300"/>
          </a:xfrm>
          <a:prstGeom prst="rect">
            <a:avLst/>
          </a:prstGeom>
        </p:spPr>
      </p:pic>
      <p:sp>
        <p:nvSpPr>
          <p:cNvPr id="37" name="Text 18"/>
          <p:cNvSpPr/>
          <p:nvPr/>
        </p:nvSpPr>
        <p:spPr>
          <a:xfrm>
            <a:off x="5057775" y="2202061"/>
            <a:ext cx="189568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Responsible disclosure of findings</a:t>
            </a:r>
            <a:endParaRPr lang="en-US" sz="900" dirty="0"/>
          </a:p>
        </p:txBody>
      </p:sp>
      <p:sp>
        <p:nvSpPr>
          <p:cNvPr id="38" name="Shape 19"/>
          <p:cNvSpPr/>
          <p:nvPr/>
        </p:nvSpPr>
        <p:spPr>
          <a:xfrm>
            <a:off x="4686300" y="2716411"/>
            <a:ext cx="4114800" cy="2071688"/>
          </a:xfrm>
          <a:prstGeom prst="rect">
            <a:avLst/>
          </a:prstGeom>
          <a:solidFill>
            <a:srgbClr val="111827">
              <a:alpha val="60000"/>
            </a:srgbClr>
          </a:solidFill>
          <a:ln w="99">
            <a:solidFill>
              <a:srgbClr val="4B5563"/>
            </a:solidFill>
            <a:prstDash val="solid"/>
          </a:ln>
        </p:spPr>
      </p:sp>
      <p:pic>
        <p:nvPicPr>
          <p:cNvPr id="3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57750" y="2916436"/>
            <a:ext cx="171450" cy="171450"/>
          </a:xfrm>
          <a:prstGeom prst="rect">
            <a:avLst/>
          </a:prstGeom>
        </p:spPr>
      </p:pic>
      <p:sp>
        <p:nvSpPr>
          <p:cNvPr id="40" name="Text 20"/>
          <p:cNvSpPr/>
          <p:nvPr/>
        </p:nvSpPr>
        <p:spPr>
          <a:xfrm>
            <a:off x="5114925" y="2887861"/>
            <a:ext cx="135870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Takeaways</a:t>
            </a:r>
            <a:endParaRPr lang="en-US" sz="1350" dirty="0"/>
          </a:p>
        </p:txBody>
      </p:sp>
      <p:sp>
        <p:nvSpPr>
          <p:cNvPr id="41" name="Shape 21"/>
          <p:cNvSpPr/>
          <p:nvPr/>
        </p:nvSpPr>
        <p:spPr>
          <a:xfrm>
            <a:off x="4857750" y="3230761"/>
            <a:ext cx="3771900" cy="4000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2" name="Shape 22"/>
          <p:cNvSpPr/>
          <p:nvPr/>
        </p:nvSpPr>
        <p:spPr>
          <a:xfrm>
            <a:off x="4943475" y="3316486"/>
            <a:ext cx="228600" cy="228600"/>
          </a:xfrm>
          <a:prstGeom prst="ellipse">
            <a:avLst/>
          </a:prstGeom>
          <a:solidFill>
            <a:srgbClr val="D97706"/>
          </a:solidFill>
          <a:ln/>
        </p:spPr>
      </p:sp>
      <p:sp>
        <p:nvSpPr>
          <p:cNvPr id="43" name="Text 23"/>
          <p:cNvSpPr/>
          <p:nvPr/>
        </p:nvSpPr>
        <p:spPr>
          <a:xfrm>
            <a:off x="5029144" y="3359348"/>
            <a:ext cx="1286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88" dirty="0"/>
          </a:p>
        </p:txBody>
      </p:sp>
      <p:sp>
        <p:nvSpPr>
          <p:cNvPr id="44" name="Text 24"/>
          <p:cNvSpPr/>
          <p:nvPr/>
        </p:nvSpPr>
        <p:spPr>
          <a:xfrm>
            <a:off x="5257800" y="3345061"/>
            <a:ext cx="27761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is dual-use: ethical application matters</a:t>
            </a:r>
            <a:endParaRPr lang="en-US" sz="900" dirty="0"/>
          </a:p>
        </p:txBody>
      </p:sp>
      <p:sp>
        <p:nvSpPr>
          <p:cNvPr id="45" name="Shape 25"/>
          <p:cNvSpPr/>
          <p:nvPr/>
        </p:nvSpPr>
        <p:spPr>
          <a:xfrm>
            <a:off x="4857750" y="3716536"/>
            <a:ext cx="3771900" cy="4000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6" name="Text 26"/>
          <p:cNvSpPr/>
          <p:nvPr/>
        </p:nvSpPr>
        <p:spPr>
          <a:xfrm>
            <a:off x="5029144" y="3845123"/>
            <a:ext cx="1286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88" dirty="0"/>
          </a:p>
        </p:txBody>
      </p:sp>
      <p:sp>
        <p:nvSpPr>
          <p:cNvPr id="47" name="Text 27"/>
          <p:cNvSpPr/>
          <p:nvPr/>
        </p:nvSpPr>
        <p:spPr>
          <a:xfrm>
            <a:off x="5257800" y="3830836"/>
            <a:ext cx="263908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single defense provides complete protection</a:t>
            </a:r>
            <a:endParaRPr lang="en-US" sz="900" dirty="0"/>
          </a:p>
        </p:txBody>
      </p:sp>
      <p:sp>
        <p:nvSpPr>
          <p:cNvPr id="48" name="Shape 28"/>
          <p:cNvSpPr/>
          <p:nvPr/>
        </p:nvSpPr>
        <p:spPr>
          <a:xfrm>
            <a:off x="4857750" y="4202311"/>
            <a:ext cx="3771900" cy="4000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9" name="Shape 29"/>
          <p:cNvSpPr/>
          <p:nvPr/>
        </p:nvSpPr>
        <p:spPr>
          <a:xfrm>
            <a:off x="4943475" y="4288036"/>
            <a:ext cx="228600" cy="228600"/>
          </a:xfrm>
          <a:prstGeom prst="ellipse">
            <a:avLst/>
          </a:prstGeom>
          <a:solidFill>
            <a:srgbClr val="DC2626"/>
          </a:solidFill>
          <a:ln/>
        </p:spPr>
      </p:sp>
      <p:sp>
        <p:nvSpPr>
          <p:cNvPr id="50" name="Text 30"/>
          <p:cNvSpPr/>
          <p:nvPr/>
        </p:nvSpPr>
        <p:spPr>
          <a:xfrm>
            <a:off x="5029144" y="4330898"/>
            <a:ext cx="1286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88" dirty="0"/>
          </a:p>
        </p:txBody>
      </p:sp>
      <p:sp>
        <p:nvSpPr>
          <p:cNvPr id="51" name="Text 31"/>
          <p:cNvSpPr/>
          <p:nvPr/>
        </p:nvSpPr>
        <p:spPr>
          <a:xfrm>
            <a:off x="5257800" y="4316611"/>
            <a:ext cx="217513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Human factor remains the weakest link</a:t>
            </a:r>
            <a:endParaRPr lang="en-US" sz="900" dirty="0"/>
          </a:p>
        </p:txBody>
      </p:sp>
      <p:sp>
        <p:nvSpPr>
          <p:cNvPr id="52" name="Shape 32"/>
          <p:cNvSpPr/>
          <p:nvPr/>
        </p:nvSpPr>
        <p:spPr>
          <a:xfrm>
            <a:off x="342900" y="5002411"/>
            <a:ext cx="8458200" cy="2114550"/>
          </a:xfrm>
          <a:prstGeom prst="rect">
            <a:avLst/>
          </a:prstGeom>
          <a:solidFill>
            <a:srgbClr val="4C1D95"/>
          </a:solidFill>
          <a:ln w="99">
            <a:solidFill>
              <a:srgbClr val="3B82F6"/>
            </a:solidFill>
            <a:prstDash val="solid"/>
          </a:ln>
        </p:spPr>
      </p:sp>
      <p:pic>
        <p:nvPicPr>
          <p:cNvPr id="53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26541" y="5252442"/>
            <a:ext cx="160734" cy="214313"/>
          </a:xfrm>
          <a:prstGeom prst="rect">
            <a:avLst/>
          </a:prstGeom>
        </p:spPr>
      </p:pic>
      <p:sp>
        <p:nvSpPr>
          <p:cNvPr id="54" name="Text 33"/>
          <p:cNvSpPr/>
          <p:nvPr/>
        </p:nvSpPr>
        <p:spPr>
          <a:xfrm>
            <a:off x="3873001" y="5213152"/>
            <a:ext cx="1715867" cy="29110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Final Thoughts</a:t>
            </a:r>
            <a:endParaRPr lang="en-US" sz="1688" dirty="0"/>
          </a:p>
        </p:txBody>
      </p:sp>
      <p:sp>
        <p:nvSpPr>
          <p:cNvPr id="55" name="Text 34"/>
          <p:cNvSpPr/>
          <p:nvPr/>
        </p:nvSpPr>
        <p:spPr>
          <a:xfrm>
            <a:off x="1371600" y="5602486"/>
            <a:ext cx="6472238" cy="9286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Understanding keylogger technology empowers cybersecurity professionals to build more robust defenses. </a:t>
            </a:r>
            <a:endParaRPr lang="en-US" sz="1125" dirty="0"/>
          </a:p>
          <a:p>
            <a:pPr algn="ctr" indent="0" marL="0">
              <a:buNone/>
            </a:pPr>
            <a:r>
              <a:rPr lang="en-US" sz="1125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Through ethical research, responsible disclosure, and comprehensive security strategies, we can harness </a:t>
            </a:r>
            <a:endParaRPr lang="en-US" sz="1125" dirty="0"/>
          </a:p>
          <a:p>
            <a:pPr algn="ctr" indent="0" marL="0">
              <a:buNone/>
            </a:pPr>
            <a:r>
              <a:rPr lang="en-US" sz="1125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this knowledge to protect against malicious actors while respecting privacy and legal boundaries.</a:t>
            </a:r>
            <a:endParaRPr lang="en-US" sz="1125" dirty="0"/>
          </a:p>
        </p:txBody>
      </p:sp>
      <p:pic>
        <p:nvPicPr>
          <p:cNvPr id="56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87011" y="6731198"/>
            <a:ext cx="142875" cy="114300"/>
          </a:xfrm>
          <a:prstGeom prst="rect">
            <a:avLst/>
          </a:prstGeom>
        </p:spPr>
      </p:pic>
      <p:sp>
        <p:nvSpPr>
          <p:cNvPr id="57" name="Text 35"/>
          <p:cNvSpPr/>
          <p:nvPr/>
        </p:nvSpPr>
        <p:spPr>
          <a:xfrm>
            <a:off x="2987036" y="6702623"/>
            <a:ext cx="65736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Ethical Use</a:t>
            </a:r>
            <a:endParaRPr lang="en-US" sz="900" dirty="0"/>
          </a:p>
        </p:txBody>
      </p:sp>
      <p:pic>
        <p:nvPicPr>
          <p:cNvPr id="58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01563" y="6731198"/>
            <a:ext cx="114300" cy="114300"/>
          </a:xfrm>
          <a:prstGeom prst="rect">
            <a:avLst/>
          </a:prstGeom>
        </p:spPr>
      </p:pic>
      <p:sp>
        <p:nvSpPr>
          <p:cNvPr id="59" name="Text 36"/>
          <p:cNvSpPr/>
          <p:nvPr/>
        </p:nvSpPr>
        <p:spPr>
          <a:xfrm>
            <a:off x="3973013" y="6702623"/>
            <a:ext cx="9017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Strong Defense</a:t>
            </a:r>
            <a:endParaRPr lang="en-US" sz="900" dirty="0"/>
          </a:p>
        </p:txBody>
      </p:sp>
      <p:pic>
        <p:nvPicPr>
          <p:cNvPr id="60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31907" y="6731198"/>
            <a:ext cx="142875" cy="114300"/>
          </a:xfrm>
          <a:prstGeom prst="rect">
            <a:avLst/>
          </a:prstGeom>
        </p:spPr>
      </p:pic>
      <p:sp>
        <p:nvSpPr>
          <p:cNvPr id="61" name="Text 37"/>
          <p:cNvSpPr/>
          <p:nvPr/>
        </p:nvSpPr>
        <p:spPr>
          <a:xfrm>
            <a:off x="5231932" y="6702623"/>
            <a:ext cx="11964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Learning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44686"/>
            <a:ext cx="385763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42900" y="280392"/>
            <a:ext cx="3409355" cy="8108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 Keyloggers Work</a:t>
            </a:r>
            <a:endParaRPr lang="en-US" sz="2700" dirty="0"/>
          </a:p>
        </p:txBody>
      </p:sp>
      <p:sp>
        <p:nvSpPr>
          <p:cNvPr id="5" name="Shape 1"/>
          <p:cNvSpPr/>
          <p:nvPr/>
        </p:nvSpPr>
        <p:spPr>
          <a:xfrm>
            <a:off x="342900" y="1259086"/>
            <a:ext cx="3886200" cy="1326952"/>
          </a:xfrm>
          <a:prstGeom prst="rect">
            <a:avLst/>
          </a:prstGeom>
          <a:solidFill>
            <a:srgbClr val="000000">
              <a:alpha val="40000"/>
            </a:srgbClr>
          </a:solidFill>
          <a:ln w="99">
            <a:solidFill>
              <a:srgbClr val="3B82F6">
                <a:alpha val="30000"/>
              </a:srgbClr>
            </a:solidFill>
            <a:prstDash val="solid"/>
          </a:ln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459111"/>
            <a:ext cx="171450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1525" y="1426964"/>
            <a:ext cx="1913688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93C5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Hardware Keyloggers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514350" y="1773436"/>
            <a:ext cx="3614738" cy="6268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Physical devices attached between keyboard and computer, capturing keystrokes </a:t>
            </a:r>
            <a:endParaRPr lang="en-US" sz="1013" dirty="0"/>
          </a:p>
          <a:p>
            <a:pPr indent="0" marL="0">
              <a:buNone/>
            </a:pPr>
            <a:r>
              <a:rPr lang="en-US" sz="1013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directly from the data cable. Undetectable by software-based security solutions.</a:t>
            </a:r>
            <a:endParaRPr lang="en-US" sz="1013" dirty="0"/>
          </a:p>
        </p:txBody>
      </p:sp>
      <p:sp>
        <p:nvSpPr>
          <p:cNvPr id="9" name="Shape 4"/>
          <p:cNvSpPr/>
          <p:nvPr/>
        </p:nvSpPr>
        <p:spPr>
          <a:xfrm>
            <a:off x="342900" y="2743200"/>
            <a:ext cx="3886200" cy="1326952"/>
          </a:xfrm>
          <a:prstGeom prst="rect">
            <a:avLst/>
          </a:prstGeom>
          <a:solidFill>
            <a:srgbClr val="000000">
              <a:alpha val="40000"/>
            </a:srgbClr>
          </a:solidFill>
          <a:ln w="99">
            <a:solidFill>
              <a:srgbClr val="8B5CF6">
                <a:alpha val="30000"/>
              </a:srgbClr>
            </a:solidFill>
            <a:prstDash val="solid"/>
          </a:ln>
        </p:spPr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943225"/>
            <a:ext cx="214313" cy="1714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14388" y="2911078"/>
            <a:ext cx="1836865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C4B5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Software Keyloggers</a:t>
            </a:r>
            <a:endParaRPr lang="en-US" sz="1350" dirty="0"/>
          </a:p>
        </p:txBody>
      </p:sp>
      <p:sp>
        <p:nvSpPr>
          <p:cNvPr id="12" name="Text 6"/>
          <p:cNvSpPr/>
          <p:nvPr/>
        </p:nvSpPr>
        <p:spPr>
          <a:xfrm>
            <a:off x="514350" y="3257550"/>
            <a:ext cx="3614738" cy="6268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Malicious programs installed on systems that hook into keyboard input APIs, </a:t>
            </a:r>
            <a:endParaRPr lang="en-US" sz="1013" dirty="0"/>
          </a:p>
          <a:p>
            <a:pPr indent="0" marL="0">
              <a:buNone/>
            </a:pPr>
            <a:r>
              <a:rPr lang="en-US" sz="1013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monitor system calls, and capture keystroke data in real-time.</a:t>
            </a:r>
            <a:endParaRPr lang="en-US" sz="1013" dirty="0"/>
          </a:p>
        </p:txBody>
      </p:sp>
      <p:sp>
        <p:nvSpPr>
          <p:cNvPr id="13" name="Shape 7"/>
          <p:cNvSpPr/>
          <p:nvPr/>
        </p:nvSpPr>
        <p:spPr>
          <a:xfrm>
            <a:off x="4914900" y="1278731"/>
            <a:ext cx="3886200" cy="2586038"/>
          </a:xfrm>
          <a:prstGeom prst="rect">
            <a:avLst/>
          </a:prstGeom>
          <a:solidFill>
            <a:srgbClr val="111827">
              <a:alpha val="60000"/>
            </a:srgbClr>
          </a:solidFill>
          <a:ln w="99">
            <a:solidFill>
              <a:srgbClr val="4B5563"/>
            </a:solidFill>
            <a:prstDash val="solid"/>
          </a:ln>
        </p:spPr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629" y="1543050"/>
            <a:ext cx="192881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204235" y="1510903"/>
            <a:ext cx="1657545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Flow Process</a:t>
            </a:r>
            <a:endParaRPr lang="en-US" sz="1350" dirty="0"/>
          </a:p>
        </p:txBody>
      </p:sp>
      <p:sp>
        <p:nvSpPr>
          <p:cNvPr id="16" name="Shape 9"/>
          <p:cNvSpPr/>
          <p:nvPr/>
        </p:nvSpPr>
        <p:spPr>
          <a:xfrm>
            <a:off x="5143500" y="1914525"/>
            <a:ext cx="342900" cy="342900"/>
          </a:xfrm>
          <a:prstGeom prst="ellipse">
            <a:avLst/>
          </a:prstGeom>
          <a:solidFill>
            <a:srgbClr val="2563EB"/>
          </a:solidFill>
          <a:ln/>
        </p:spPr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656" y="2028825"/>
            <a:ext cx="128588" cy="114300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600700" y="1928813"/>
            <a:ext cx="2828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Keystroke Input</a:t>
            </a:r>
            <a:endParaRPr lang="en-US" sz="900" dirty="0"/>
          </a:p>
        </p:txBody>
      </p:sp>
      <p:sp>
        <p:nvSpPr>
          <p:cNvPr id="19" name="Text 11"/>
          <p:cNvSpPr/>
          <p:nvPr/>
        </p:nvSpPr>
        <p:spPr>
          <a:xfrm>
            <a:off x="5600700" y="2100263"/>
            <a:ext cx="28289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types on keyboard</a:t>
            </a:r>
            <a:endParaRPr lang="en-US" sz="788" dirty="0"/>
          </a:p>
        </p:txBody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8472488" y="2028825"/>
            <a:ext cx="100013" cy="114300"/>
          </a:xfrm>
          <a:prstGeom prst="rect">
            <a:avLst/>
          </a:prstGeom>
        </p:spPr>
      </p:pic>
      <p:sp>
        <p:nvSpPr>
          <p:cNvPr id="21" name="Shape 12"/>
          <p:cNvSpPr/>
          <p:nvPr/>
        </p:nvSpPr>
        <p:spPr>
          <a:xfrm>
            <a:off x="5143500" y="2371725"/>
            <a:ext cx="342900" cy="342900"/>
          </a:xfrm>
          <a:prstGeom prst="ellipse">
            <a:avLst/>
          </a:prstGeom>
          <a:solidFill>
            <a:srgbClr val="7C3AED"/>
          </a:solidFill>
          <a:ln/>
        </p:spPr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0656" y="2486025"/>
            <a:ext cx="128588" cy="114300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5600700" y="2386013"/>
            <a:ext cx="2828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Capture &amp; Monitor</a:t>
            </a:r>
            <a:endParaRPr lang="en-US" sz="900" dirty="0"/>
          </a:p>
        </p:txBody>
      </p:sp>
      <p:sp>
        <p:nvSpPr>
          <p:cNvPr id="24" name="Text 14"/>
          <p:cNvSpPr/>
          <p:nvPr/>
        </p:nvSpPr>
        <p:spPr>
          <a:xfrm>
            <a:off x="5600700" y="2557463"/>
            <a:ext cx="28289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Keylogger intercepts data</a:t>
            </a:r>
            <a:endParaRPr lang="en-US" sz="788" dirty="0"/>
          </a:p>
        </p:txBody>
      </p:sp>
      <p:pic>
        <p:nvPicPr>
          <p:cNvPr id="25" name="Image 8" descr="preencoded.png">    </p:cNvPr>
          <p:cNvPicPr>
            <a:picLocks noChangeAspect="1"/>
          </p:cNvPicPr>
          <p:nvPr/>
        </p:nvPicPr>
        <p:blipFill>
          <a:blip r:embed="rId9">
            <a:alphaModFix amt="70000"/>
          </a:blip>
          <a:stretch>
            <a:fillRect/>
          </a:stretch>
        </p:blipFill>
        <p:spPr>
          <a:xfrm>
            <a:off x="8472488" y="2486025"/>
            <a:ext cx="100013" cy="114300"/>
          </a:xfrm>
          <a:prstGeom prst="rect">
            <a:avLst/>
          </a:prstGeom>
        </p:spPr>
      </p:pic>
      <p:sp>
        <p:nvSpPr>
          <p:cNvPr id="26" name="Shape 15"/>
          <p:cNvSpPr/>
          <p:nvPr/>
        </p:nvSpPr>
        <p:spPr>
          <a:xfrm>
            <a:off x="5143500" y="2828925"/>
            <a:ext cx="342900" cy="342900"/>
          </a:xfrm>
          <a:prstGeom prst="ellipse">
            <a:avLst/>
          </a:prstGeom>
          <a:solidFill>
            <a:srgbClr val="059669"/>
          </a:solidFill>
          <a:ln/>
        </p:spPr>
      </p:sp>
      <p:pic>
        <p:nvPicPr>
          <p:cNvPr id="27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4944" y="2943225"/>
            <a:ext cx="100013" cy="114300"/>
          </a:xfrm>
          <a:prstGeom prst="rect">
            <a:avLst/>
          </a:prstGeom>
        </p:spPr>
      </p:pic>
      <p:sp>
        <p:nvSpPr>
          <p:cNvPr id="28" name="Text 16"/>
          <p:cNvSpPr/>
          <p:nvPr/>
        </p:nvSpPr>
        <p:spPr>
          <a:xfrm>
            <a:off x="5600700" y="2843213"/>
            <a:ext cx="2828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Store Data</a:t>
            </a:r>
            <a:endParaRPr lang="en-US" sz="900" dirty="0"/>
          </a:p>
        </p:txBody>
      </p:sp>
      <p:sp>
        <p:nvSpPr>
          <p:cNvPr id="29" name="Text 17"/>
          <p:cNvSpPr/>
          <p:nvPr/>
        </p:nvSpPr>
        <p:spPr>
          <a:xfrm>
            <a:off x="5600700" y="3014663"/>
            <a:ext cx="28289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Log files or memory buffer</a:t>
            </a:r>
            <a:endParaRPr lang="en-US" sz="788" dirty="0"/>
          </a:p>
        </p:txBody>
      </p:sp>
      <p:pic>
        <p:nvPicPr>
          <p:cNvPr id="30" name="Image 10" descr="preencoded.png">    </p:cNvPr>
          <p:cNvPicPr>
            <a:picLocks noChangeAspect="1"/>
          </p:cNvPicPr>
          <p:nvPr/>
        </p:nvPicPr>
        <p:blipFill>
          <a:blip r:embed="rId11">
            <a:alphaModFix amt="70000"/>
          </a:blip>
          <a:stretch>
            <a:fillRect/>
          </a:stretch>
        </p:blipFill>
        <p:spPr>
          <a:xfrm>
            <a:off x="8472488" y="2943225"/>
            <a:ext cx="100013" cy="114300"/>
          </a:xfrm>
          <a:prstGeom prst="rect">
            <a:avLst/>
          </a:prstGeom>
        </p:spPr>
      </p:pic>
      <p:sp>
        <p:nvSpPr>
          <p:cNvPr id="31" name="Shape 18"/>
          <p:cNvSpPr/>
          <p:nvPr/>
        </p:nvSpPr>
        <p:spPr>
          <a:xfrm>
            <a:off x="5143500" y="3286125"/>
            <a:ext cx="342900" cy="342900"/>
          </a:xfrm>
          <a:prstGeom prst="ellipse">
            <a:avLst/>
          </a:prstGeom>
          <a:solidFill>
            <a:srgbClr val="DC2626"/>
          </a:solidFill>
          <a:ln/>
        </p:spPr>
      </p:sp>
      <p:pic>
        <p:nvPicPr>
          <p:cNvPr id="32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7800" y="3400425"/>
            <a:ext cx="114300" cy="114300"/>
          </a:xfrm>
          <a:prstGeom prst="rect">
            <a:avLst/>
          </a:prstGeom>
        </p:spPr>
      </p:pic>
      <p:sp>
        <p:nvSpPr>
          <p:cNvPr id="33" name="Text 19"/>
          <p:cNvSpPr/>
          <p:nvPr/>
        </p:nvSpPr>
        <p:spPr>
          <a:xfrm>
            <a:off x="5600700" y="3300413"/>
            <a:ext cx="30432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Transmit</a:t>
            </a:r>
            <a:endParaRPr lang="en-US" sz="900" dirty="0"/>
          </a:p>
        </p:txBody>
      </p:sp>
      <p:sp>
        <p:nvSpPr>
          <p:cNvPr id="34" name="Text 20"/>
          <p:cNvSpPr/>
          <p:nvPr/>
        </p:nvSpPr>
        <p:spPr>
          <a:xfrm>
            <a:off x="5600700" y="3471863"/>
            <a:ext cx="3043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Send to attacker or analyst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4" y="344686"/>
            <a:ext cx="342900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165924" y="280392"/>
            <a:ext cx="5340790" cy="4661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Legitimate Uses of Keyloggers</a:t>
            </a:r>
            <a:endParaRPr lang="en-US" sz="2700" dirty="0"/>
          </a:p>
        </p:txBody>
      </p:sp>
      <p:sp>
        <p:nvSpPr>
          <p:cNvPr id="5" name="Shape 1"/>
          <p:cNvSpPr/>
          <p:nvPr/>
        </p:nvSpPr>
        <p:spPr>
          <a:xfrm>
            <a:off x="342900" y="916186"/>
            <a:ext cx="4114800" cy="1555552"/>
          </a:xfrm>
          <a:prstGeom prst="rect">
            <a:avLst/>
          </a:prstGeom>
          <a:solidFill>
            <a:srgbClr val="1D4ED8"/>
          </a:solidFill>
          <a:ln w="99">
            <a:solidFill>
              <a:srgbClr val="3B82F6">
                <a:alpha val="50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514350" y="1087636"/>
            <a:ext cx="457200" cy="457200"/>
          </a:xfrm>
          <a:prstGeom prst="ellipse">
            <a:avLst/>
          </a:prstGeom>
          <a:solidFill>
            <a:srgbClr val="2563EB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4" y="1230511"/>
            <a:ext cx="214313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85850" y="1201936"/>
            <a:ext cx="190872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Employee Monitoring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514350" y="1675209"/>
            <a:ext cx="3529180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Organizations monitor employee productivity and ensure compliance with company policies.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514350" y="1884164"/>
            <a:ext cx="3765649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CD3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Requires explicit consent and transparency.</a:t>
            </a:r>
            <a:endParaRPr lang="en-US" sz="1013" dirty="0"/>
          </a:p>
        </p:txBody>
      </p:sp>
      <p:sp>
        <p:nvSpPr>
          <p:cNvPr id="11" name="Shape 6"/>
          <p:cNvSpPr/>
          <p:nvPr/>
        </p:nvSpPr>
        <p:spPr>
          <a:xfrm>
            <a:off x="342900" y="2628900"/>
            <a:ext cx="4114800" cy="1555552"/>
          </a:xfrm>
          <a:prstGeom prst="rect">
            <a:avLst/>
          </a:prstGeom>
          <a:solidFill>
            <a:srgbClr val="047857"/>
          </a:solidFill>
          <a:ln w="99">
            <a:solidFill>
              <a:srgbClr val="10B981">
                <a:alpha val="50000"/>
              </a:srgbClr>
            </a:solidFill>
            <a:prstDash val="solid"/>
          </a:ln>
        </p:spPr>
      </p:sp>
      <p:sp>
        <p:nvSpPr>
          <p:cNvPr id="12" name="Shape 7"/>
          <p:cNvSpPr/>
          <p:nvPr/>
        </p:nvSpPr>
        <p:spPr>
          <a:xfrm>
            <a:off x="514350" y="2800350"/>
            <a:ext cx="457200" cy="457200"/>
          </a:xfrm>
          <a:prstGeom prst="ellipse">
            <a:avLst/>
          </a:prstGeom>
          <a:solidFill>
            <a:srgbClr val="059669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41" y="2943225"/>
            <a:ext cx="150019" cy="171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85850" y="2914650"/>
            <a:ext cx="1481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Parental Control</a:t>
            </a:r>
            <a:endParaRPr lang="en-US" sz="1350" dirty="0"/>
          </a:p>
        </p:txBody>
      </p:sp>
      <p:sp>
        <p:nvSpPr>
          <p:cNvPr id="15" name="Text 9"/>
          <p:cNvSpPr/>
          <p:nvPr/>
        </p:nvSpPr>
        <p:spPr>
          <a:xfrm>
            <a:off x="514350" y="3371850"/>
            <a:ext cx="3843338" cy="6268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Parents monitor children's online activities to protect them from inappropriate content, </a:t>
            </a:r>
            <a:endParaRPr lang="en-US" sz="1013" dirty="0"/>
          </a:p>
          <a:p>
            <a:pPr indent="0" marL="0">
              <a:buNone/>
            </a:pPr>
            <a:r>
              <a:rPr lang="en-US" sz="1013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cyberbullying, and online predators.</a:t>
            </a:r>
            <a:endParaRPr lang="en-US" sz="1013" dirty="0"/>
          </a:p>
        </p:txBody>
      </p:sp>
      <p:sp>
        <p:nvSpPr>
          <p:cNvPr id="16" name="Shape 10"/>
          <p:cNvSpPr/>
          <p:nvPr/>
        </p:nvSpPr>
        <p:spPr>
          <a:xfrm>
            <a:off x="4686300" y="916186"/>
            <a:ext cx="4114800" cy="1555552"/>
          </a:xfrm>
          <a:prstGeom prst="rect">
            <a:avLst/>
          </a:prstGeom>
          <a:solidFill>
            <a:srgbClr val="6D28D9"/>
          </a:solidFill>
          <a:ln w="99">
            <a:solidFill>
              <a:srgbClr val="8B5CF6">
                <a:alpha val="50000"/>
              </a:srgbClr>
            </a:solidFill>
            <a:prstDash val="solid"/>
          </a:ln>
        </p:spPr>
      </p:sp>
      <p:sp>
        <p:nvSpPr>
          <p:cNvPr id="17" name="Shape 11"/>
          <p:cNvSpPr/>
          <p:nvPr/>
        </p:nvSpPr>
        <p:spPr>
          <a:xfrm>
            <a:off x="4857750" y="1087636"/>
            <a:ext cx="457200" cy="457200"/>
          </a:xfrm>
          <a:prstGeom prst="ellipse">
            <a:avLst/>
          </a:prstGeom>
          <a:solidFill>
            <a:srgbClr val="7C3AED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5" y="1230511"/>
            <a:ext cx="171450" cy="17145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429250" y="1201936"/>
            <a:ext cx="159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Support</a:t>
            </a:r>
            <a:endParaRPr lang="en-US" sz="1350" dirty="0"/>
          </a:p>
        </p:txBody>
      </p:sp>
      <p:sp>
        <p:nvSpPr>
          <p:cNvPr id="20" name="Text 13"/>
          <p:cNvSpPr/>
          <p:nvPr/>
        </p:nvSpPr>
        <p:spPr>
          <a:xfrm>
            <a:off x="4857750" y="1659136"/>
            <a:ext cx="3843338" cy="6268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 professionals use keyloggers to diagnose technical issues, troubleshoot software problems, </a:t>
            </a:r>
            <a:endParaRPr lang="en-US" sz="1013" dirty="0"/>
          </a:p>
          <a:p>
            <a:pPr indent="0" marL="0">
              <a:buNone/>
            </a:pPr>
            <a:r>
              <a:rPr lang="en-US" sz="1013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and understand user interaction patterns.</a:t>
            </a:r>
            <a:endParaRPr lang="en-US" sz="1013" dirty="0"/>
          </a:p>
        </p:txBody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338" y="2950369"/>
            <a:ext cx="214313" cy="17145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5436394" y="2921794"/>
            <a:ext cx="19232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&amp; Education</a:t>
            </a:r>
            <a:endParaRPr lang="en-US" sz="1350" dirty="0"/>
          </a:p>
        </p:txBody>
      </p:sp>
      <p:sp>
        <p:nvSpPr>
          <p:cNvPr id="23" name="Text 15"/>
          <p:cNvSpPr/>
          <p:nvPr/>
        </p:nvSpPr>
        <p:spPr>
          <a:xfrm>
            <a:off x="4864894" y="3378994"/>
            <a:ext cx="3829050" cy="6268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Cybersecurity researchers and educators use keyloggers to study attack patterns, </a:t>
            </a:r>
            <a:endParaRPr lang="en-US" sz="1013" dirty="0"/>
          </a:p>
          <a:p>
            <a:pPr indent="0" marL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develop defense mechanisms, and train security professionals.</a:t>
            </a:r>
            <a:endParaRPr lang="en-US" sz="1013" dirty="0"/>
          </a:p>
        </p:txBody>
      </p:sp>
      <p:sp>
        <p:nvSpPr>
          <p:cNvPr id="24" name="Shape 16"/>
          <p:cNvSpPr/>
          <p:nvPr/>
        </p:nvSpPr>
        <p:spPr>
          <a:xfrm>
            <a:off x="2286000" y="4329113"/>
            <a:ext cx="4572000" cy="585788"/>
          </a:xfrm>
          <a:prstGeom prst="rect">
            <a:avLst/>
          </a:prstGeom>
          <a:solidFill>
            <a:srgbClr val="D97706">
              <a:alpha val="20000"/>
            </a:srgbClr>
          </a:solidFill>
          <a:ln w="99">
            <a:solidFill>
              <a:srgbClr val="F59E0B"/>
            </a:solidFill>
            <a:prstDash val="solid"/>
          </a:ln>
        </p:spPr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7450" y="4557713"/>
            <a:ext cx="142875" cy="142875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2686050" y="4429125"/>
            <a:ext cx="40719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DE6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 legitimate uses require explicit consent and legal compliance</a:t>
            </a:r>
            <a:endParaRPr lang="en-US" sz="101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5432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907800" y="385763"/>
            <a:ext cx="225028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47128" y="342900"/>
            <a:ext cx="472118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Malicious Uses and Threats</a:t>
            </a:r>
            <a:endParaRPr lang="en-US" sz="270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011172" y="385763"/>
            <a:ext cx="225028" cy="257175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457200" y="914400"/>
            <a:ext cx="8229600" cy="1117997"/>
          </a:xfrm>
          <a:prstGeom prst="rect">
            <a:avLst/>
          </a:prstGeom>
          <a:solidFill>
            <a:srgbClr val="991B1B"/>
          </a:solidFill>
          <a:ln w="99">
            <a:solidFill>
              <a:srgbClr val="EF4444">
                <a:alpha val="50000"/>
              </a:srgbClr>
            </a:solidFill>
            <a:prstDash val="solid"/>
          </a:ln>
        </p:spPr>
      </p:sp>
      <p:sp>
        <p:nvSpPr>
          <p:cNvPr id="7" name="Shape 2"/>
          <p:cNvSpPr/>
          <p:nvPr/>
        </p:nvSpPr>
        <p:spPr>
          <a:xfrm>
            <a:off x="628650" y="1085850"/>
            <a:ext cx="571500" cy="571500"/>
          </a:xfrm>
          <a:prstGeom prst="ellipse">
            <a:avLst/>
          </a:prstGeom>
          <a:solidFill>
            <a:srgbClr val="DC2626"/>
          </a:solidFill>
          <a:ln/>
        </p:spPr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38" y="1264444"/>
            <a:ext cx="187523" cy="21431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371600" y="1085850"/>
            <a:ext cx="72151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Identity Theft &amp; Financial Fraud</a:t>
            </a:r>
            <a:endParaRPr lang="en-US" sz="1688" dirty="0"/>
          </a:p>
        </p:txBody>
      </p:sp>
      <p:sp>
        <p:nvSpPr>
          <p:cNvPr id="10" name="Text 4"/>
          <p:cNvSpPr/>
          <p:nvPr/>
        </p:nvSpPr>
        <p:spPr>
          <a:xfrm>
            <a:off x="1371600" y="1428750"/>
            <a:ext cx="7215188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Capturing login credentials, credit card numbers, social security numbers, and personal information </a:t>
            </a:r>
            <a:endParaRPr lang="en-US" sz="1013" dirty="0"/>
          </a:p>
          <a:p>
            <a:pPr indent="0" marL="0">
              <a:buNone/>
            </a:pPr>
            <a:r>
              <a:rPr lang="en-US" sz="1013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to commit identity theft, unauthorized financial transactions, and account takeovers.</a:t>
            </a:r>
            <a:endParaRPr lang="en-US" sz="1013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08" y="2546747"/>
            <a:ext cx="160734" cy="21431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400175" y="2368153"/>
            <a:ext cx="717946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Corporate Espionage</a:t>
            </a:r>
            <a:endParaRPr lang="en-US" sz="1688" dirty="0"/>
          </a:p>
        </p:txBody>
      </p:sp>
      <p:sp>
        <p:nvSpPr>
          <p:cNvPr id="13" name="Text 6"/>
          <p:cNvSpPr/>
          <p:nvPr/>
        </p:nvSpPr>
        <p:spPr>
          <a:xfrm>
            <a:off x="1400175" y="2711053"/>
            <a:ext cx="7179469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Stealing sensitive corporate information, trade secrets, intellectual property, and confidential </a:t>
            </a:r>
            <a:endParaRPr lang="en-US" sz="1013" dirty="0"/>
          </a:p>
          <a:p>
            <a:pPr indent="0" marL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business communications for competitive advantage or financial gain.</a:t>
            </a:r>
            <a:endParaRPr lang="en-US" sz="1013" dirty="0"/>
          </a:p>
        </p:txBody>
      </p:sp>
      <p:sp>
        <p:nvSpPr>
          <p:cNvPr id="14" name="Shape 7"/>
          <p:cNvSpPr/>
          <p:nvPr/>
        </p:nvSpPr>
        <p:spPr>
          <a:xfrm>
            <a:off x="457200" y="3479006"/>
            <a:ext cx="8229600" cy="1117997"/>
          </a:xfrm>
          <a:prstGeom prst="rect">
            <a:avLst/>
          </a:prstGeom>
          <a:solidFill>
            <a:srgbClr val="5B21B6"/>
          </a:solidFill>
          <a:ln w="99">
            <a:solidFill>
              <a:srgbClr val="8B5CF6">
                <a:alpha val="50000"/>
              </a:srgbClr>
            </a:solidFill>
            <a:prstDash val="solid"/>
          </a:ln>
        </p:spPr>
      </p:sp>
      <p:sp>
        <p:nvSpPr>
          <p:cNvPr id="15" name="Shape 8"/>
          <p:cNvSpPr/>
          <p:nvPr/>
        </p:nvSpPr>
        <p:spPr>
          <a:xfrm>
            <a:off x="628650" y="3650456"/>
            <a:ext cx="571500" cy="571500"/>
          </a:xfrm>
          <a:prstGeom prst="ellipse">
            <a:avLst/>
          </a:prstGeom>
          <a:solidFill>
            <a:srgbClr val="7C3AED"/>
          </a:solidFill>
          <a:ln/>
        </p:spPr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49" y="3829050"/>
            <a:ext cx="241102" cy="214313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371600" y="3650456"/>
            <a:ext cx="72151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Unauthorized Surveillance</a:t>
            </a:r>
            <a:endParaRPr lang="en-US" sz="1688" dirty="0"/>
          </a:p>
        </p:txBody>
      </p:sp>
      <p:sp>
        <p:nvSpPr>
          <p:cNvPr id="18" name="Text 10"/>
          <p:cNvSpPr/>
          <p:nvPr/>
        </p:nvSpPr>
        <p:spPr>
          <a:xfrm>
            <a:off x="1371600" y="3993356"/>
            <a:ext cx="7215188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 private communications, personal activities, and sensitive conversations without consent, </a:t>
            </a:r>
            <a:endParaRPr lang="en-US" sz="1013" dirty="0"/>
          </a:p>
          <a:p>
            <a:pPr indent="0" marL="0">
              <a:buNone/>
            </a:pPr>
            <a:r>
              <a:rPr lang="en-US" sz="1013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violating privacy rights and potentially enabling blackmail or harassment.</a:t>
            </a:r>
            <a:endParaRPr lang="en-US" sz="1013" dirty="0"/>
          </a:p>
        </p:txBody>
      </p:sp>
      <p:sp>
        <p:nvSpPr>
          <p:cNvPr id="19" name="Shape 11"/>
          <p:cNvSpPr/>
          <p:nvPr/>
        </p:nvSpPr>
        <p:spPr>
          <a:xfrm>
            <a:off x="1371600" y="4811316"/>
            <a:ext cx="6400800" cy="871538"/>
          </a:xfrm>
          <a:prstGeom prst="rect">
            <a:avLst/>
          </a:prstGeom>
          <a:solidFill>
            <a:srgbClr val="000000">
              <a:alpha val="50000"/>
            </a:srgbClr>
          </a:solidFill>
          <a:ln w="99">
            <a:solidFill>
              <a:srgbClr val="4B5563"/>
            </a:solidFill>
            <a:prstDash val="solid"/>
          </a:ln>
        </p:spPr>
      </p:sp>
      <p:sp>
        <p:nvSpPr>
          <p:cNvPr id="20" name="Text 12"/>
          <p:cNvSpPr/>
          <p:nvPr/>
        </p:nvSpPr>
        <p:spPr>
          <a:xfrm>
            <a:off x="1828940" y="4982766"/>
            <a:ext cx="142911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871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$4.45M</a:t>
            </a:r>
            <a:endParaRPr lang="en-US" sz="2025" dirty="0"/>
          </a:p>
        </p:txBody>
      </p:sp>
      <p:sp>
        <p:nvSpPr>
          <p:cNvPr id="21" name="Text 13"/>
          <p:cNvSpPr/>
          <p:nvPr/>
        </p:nvSpPr>
        <p:spPr>
          <a:xfrm>
            <a:off x="1828940" y="5325666"/>
            <a:ext cx="14291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Average data breach cost</a:t>
            </a:r>
            <a:endParaRPr lang="en-US" sz="900" dirty="0"/>
          </a:p>
        </p:txBody>
      </p:sp>
      <p:sp>
        <p:nvSpPr>
          <p:cNvPr id="22" name="Shape 14"/>
          <p:cNvSpPr/>
          <p:nvPr/>
        </p:nvSpPr>
        <p:spPr>
          <a:xfrm>
            <a:off x="3415215" y="5011341"/>
            <a:ext cx="7144" cy="457200"/>
          </a:xfrm>
          <a:prstGeom prst="rect">
            <a:avLst/>
          </a:prstGeom>
          <a:solidFill>
            <a:srgbClr val="4B5563"/>
          </a:solidFill>
          <a:ln/>
        </p:spPr>
      </p:sp>
      <p:sp>
        <p:nvSpPr>
          <p:cNvPr id="23" name="Text 15"/>
          <p:cNvSpPr/>
          <p:nvPr/>
        </p:nvSpPr>
        <p:spPr>
          <a:xfrm>
            <a:off x="3650959" y="4982766"/>
            <a:ext cx="1688102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277 days</a:t>
            </a:r>
            <a:endParaRPr lang="en-US" sz="2025" dirty="0"/>
          </a:p>
        </p:txBody>
      </p:sp>
      <p:sp>
        <p:nvSpPr>
          <p:cNvPr id="24" name="Text 16"/>
          <p:cNvSpPr/>
          <p:nvPr/>
        </p:nvSpPr>
        <p:spPr>
          <a:xfrm>
            <a:off x="3650959" y="5325666"/>
            <a:ext cx="168810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Average time to detect breach</a:t>
            </a:r>
            <a:endParaRPr lang="en-US" sz="900" dirty="0"/>
          </a:p>
        </p:txBody>
      </p:sp>
      <p:sp>
        <p:nvSpPr>
          <p:cNvPr id="25" name="Shape 17"/>
          <p:cNvSpPr/>
          <p:nvPr/>
        </p:nvSpPr>
        <p:spPr>
          <a:xfrm>
            <a:off x="5496223" y="5011341"/>
            <a:ext cx="7144" cy="457200"/>
          </a:xfrm>
          <a:prstGeom prst="rect">
            <a:avLst/>
          </a:prstGeom>
          <a:solidFill>
            <a:srgbClr val="4B5563"/>
          </a:solidFill>
          <a:ln/>
        </p:spPr>
      </p:sp>
      <p:sp>
        <p:nvSpPr>
          <p:cNvPr id="26" name="Text 18"/>
          <p:cNvSpPr/>
          <p:nvPr/>
        </p:nvSpPr>
        <p:spPr>
          <a:xfrm>
            <a:off x="5731966" y="4982766"/>
            <a:ext cx="165450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BBF2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95%</a:t>
            </a:r>
            <a:endParaRPr lang="en-US" sz="2025" dirty="0"/>
          </a:p>
        </p:txBody>
      </p:sp>
      <p:sp>
        <p:nvSpPr>
          <p:cNvPr id="27" name="Text 19"/>
          <p:cNvSpPr/>
          <p:nvPr/>
        </p:nvSpPr>
        <p:spPr>
          <a:xfrm>
            <a:off x="5731966" y="5325666"/>
            <a:ext cx="165450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Breaches due to human error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5961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344686"/>
            <a:ext cx="428625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014538" y="280392"/>
            <a:ext cx="5729288" cy="4661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Legal and Ethical Considerations</a:t>
            </a:r>
            <a:endParaRPr lang="en-US" sz="2700" dirty="0"/>
          </a:p>
        </p:txBody>
      </p:sp>
      <p:sp>
        <p:nvSpPr>
          <p:cNvPr id="5" name="Shape 1"/>
          <p:cNvSpPr/>
          <p:nvPr/>
        </p:nvSpPr>
        <p:spPr>
          <a:xfrm>
            <a:off x="342900" y="916186"/>
            <a:ext cx="4114800" cy="1385888"/>
          </a:xfrm>
          <a:prstGeom prst="rect">
            <a:avLst/>
          </a:prstGeom>
          <a:solidFill>
            <a:srgbClr val="1E40AF"/>
          </a:solidFill>
          <a:ln w="99">
            <a:solidFill>
              <a:srgbClr val="3B82F6">
                <a:alpha val="50000"/>
              </a:srgbClr>
            </a:solidFill>
            <a:prstDash val="solid"/>
          </a:ln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116211"/>
            <a:ext cx="214313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14388" y="1087636"/>
            <a:ext cx="202324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Consent Requirements</a:t>
            </a:r>
            <a:endParaRPr lang="en-US" sz="13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459111"/>
            <a:ext cx="114300" cy="1143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14375" y="1430536"/>
            <a:ext cx="195283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Explicit, informed consent required</a:t>
            </a:r>
            <a:endParaRPr lang="en-US" sz="90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1716286"/>
            <a:ext cx="114300" cy="1143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14375" y="1687711"/>
            <a:ext cx="19760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Clear purpose and scope disclosure</a:t>
            </a:r>
            <a:endParaRPr lang="en-US" sz="900" dirty="0"/>
          </a:p>
        </p:txBody>
      </p:sp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" y="1973461"/>
            <a:ext cx="114300" cy="11430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714375" y="1944886"/>
            <a:ext cx="14799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Right to withdraw consent</a:t>
            </a:r>
            <a:endParaRPr lang="en-US" sz="900" dirty="0"/>
          </a:p>
        </p:txBody>
      </p:sp>
      <p:sp>
        <p:nvSpPr>
          <p:cNvPr id="14" name="Shape 6"/>
          <p:cNvSpPr/>
          <p:nvPr/>
        </p:nvSpPr>
        <p:spPr>
          <a:xfrm>
            <a:off x="342900" y="2459236"/>
            <a:ext cx="4114800" cy="1385888"/>
          </a:xfrm>
          <a:prstGeom prst="rect">
            <a:avLst/>
          </a:prstGeom>
          <a:solidFill>
            <a:srgbClr val="991B1B"/>
          </a:solidFill>
          <a:ln w="99">
            <a:solidFill>
              <a:srgbClr val="EF4444">
                <a:alpha val="50000"/>
              </a:srgbClr>
            </a:solidFill>
            <a:prstDash val="solid"/>
          </a:ln>
        </p:spPr>
      </p:sp>
      <p:pic>
        <p:nvPicPr>
          <p:cNvPr id="1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2659261"/>
            <a:ext cx="171450" cy="17145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771525" y="2630686"/>
            <a:ext cx="13693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Legal Penalties</a:t>
            </a:r>
            <a:endParaRPr lang="en-US" sz="1350" dirty="0"/>
          </a:p>
        </p:txBody>
      </p:sp>
      <p:pic>
        <p:nvPicPr>
          <p:cNvPr id="1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" y="3002161"/>
            <a:ext cx="114300" cy="114300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714375" y="2973586"/>
            <a:ext cx="278550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 to 20 years imprisonment (federal wiretapping)</a:t>
            </a:r>
            <a:endParaRPr lang="en-US" sz="900" dirty="0"/>
          </a:p>
        </p:txBody>
      </p:sp>
      <p:pic>
        <p:nvPicPr>
          <p:cNvPr id="1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350" y="3259336"/>
            <a:ext cx="71438" cy="114300"/>
          </a:xfrm>
          <a:prstGeom prst="rect">
            <a:avLst/>
          </a:prstGeom>
        </p:spPr>
      </p:pic>
      <p:sp>
        <p:nvSpPr>
          <p:cNvPr id="20" name="Text 9"/>
          <p:cNvSpPr/>
          <p:nvPr/>
        </p:nvSpPr>
        <p:spPr>
          <a:xfrm>
            <a:off x="671513" y="3230761"/>
            <a:ext cx="156364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Millions in GDPR/CCPA fines</a:t>
            </a:r>
            <a:endParaRPr lang="en-US" sz="900" dirty="0"/>
          </a:p>
        </p:txBody>
      </p:sp>
      <p:pic>
        <p:nvPicPr>
          <p:cNvPr id="2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350" y="3516511"/>
            <a:ext cx="114300" cy="114300"/>
          </a:xfrm>
          <a:prstGeom prst="rect">
            <a:avLst/>
          </a:prstGeom>
        </p:spPr>
      </p:pic>
      <p:sp>
        <p:nvSpPr>
          <p:cNvPr id="22" name="Text 10"/>
          <p:cNvSpPr/>
          <p:nvPr/>
        </p:nvSpPr>
        <p:spPr>
          <a:xfrm>
            <a:off x="714375" y="3487936"/>
            <a:ext cx="15136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Civil lawsuits and damages</a:t>
            </a:r>
            <a:endParaRPr lang="en-US" sz="900" dirty="0"/>
          </a:p>
        </p:txBody>
      </p:sp>
      <p:sp>
        <p:nvSpPr>
          <p:cNvPr id="23" name="Shape 11"/>
          <p:cNvSpPr/>
          <p:nvPr/>
        </p:nvSpPr>
        <p:spPr>
          <a:xfrm>
            <a:off x="4686300" y="916186"/>
            <a:ext cx="4114800" cy="2386013"/>
          </a:xfrm>
          <a:prstGeom prst="rect">
            <a:avLst/>
          </a:prstGeom>
          <a:solidFill>
            <a:srgbClr val="065F46"/>
          </a:solidFill>
          <a:ln w="99">
            <a:solidFill>
              <a:srgbClr val="10B981">
                <a:alpha val="50000"/>
              </a:srgbClr>
            </a:solidFill>
            <a:prstDash val="solid"/>
          </a:ln>
        </p:spPr>
      </p:sp>
      <p:pic>
        <p:nvPicPr>
          <p:cNvPr id="2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1116211"/>
            <a:ext cx="171450" cy="171450"/>
          </a:xfrm>
          <a:prstGeom prst="rect">
            <a:avLst/>
          </a:prstGeom>
        </p:spPr>
      </p:pic>
      <p:sp>
        <p:nvSpPr>
          <p:cNvPr id="25" name="Text 12"/>
          <p:cNvSpPr/>
          <p:nvPr/>
        </p:nvSpPr>
        <p:spPr>
          <a:xfrm>
            <a:off x="5114925" y="1087636"/>
            <a:ext cx="21240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Regulatory Frameworks</a:t>
            </a:r>
            <a:endParaRPr lang="en-US" sz="1350" dirty="0"/>
          </a:p>
        </p:txBody>
      </p:sp>
      <p:sp>
        <p:nvSpPr>
          <p:cNvPr id="26" name="Shape 13"/>
          <p:cNvSpPr/>
          <p:nvPr/>
        </p:nvSpPr>
        <p:spPr>
          <a:xfrm>
            <a:off x="4857750" y="1430536"/>
            <a:ext cx="3771900" cy="485775"/>
          </a:xfrm>
          <a:prstGeom prst="rect">
            <a:avLst/>
          </a:prstGeom>
          <a:solidFill>
            <a:srgbClr val="065F46">
              <a:alpha val="50000"/>
            </a:srgbClr>
          </a:solidFill>
          <a:ln/>
        </p:spPr>
      </p:sp>
      <p:sp>
        <p:nvSpPr>
          <p:cNvPr id="27" name="Text 14"/>
          <p:cNvSpPr/>
          <p:nvPr/>
        </p:nvSpPr>
        <p:spPr>
          <a:xfrm>
            <a:off x="4943475" y="1516261"/>
            <a:ext cx="36718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6EE7B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GDPR (EU)</a:t>
            </a:r>
            <a:endParaRPr lang="en-US" sz="900" dirty="0"/>
          </a:p>
        </p:txBody>
      </p:sp>
      <p:sp>
        <p:nvSpPr>
          <p:cNvPr id="28" name="Text 15"/>
          <p:cNvSpPr/>
          <p:nvPr/>
        </p:nvSpPr>
        <p:spPr>
          <a:xfrm>
            <a:off x="4943475" y="1687711"/>
            <a:ext cx="3671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Strict consent and data protection requirements</a:t>
            </a:r>
            <a:endParaRPr lang="en-US" sz="788" dirty="0"/>
          </a:p>
        </p:txBody>
      </p:sp>
      <p:sp>
        <p:nvSpPr>
          <p:cNvPr id="29" name="Shape 16"/>
          <p:cNvSpPr/>
          <p:nvPr/>
        </p:nvSpPr>
        <p:spPr>
          <a:xfrm>
            <a:off x="4857750" y="2030611"/>
            <a:ext cx="3771900" cy="485775"/>
          </a:xfrm>
          <a:prstGeom prst="rect">
            <a:avLst/>
          </a:prstGeom>
          <a:solidFill>
            <a:srgbClr val="065F46">
              <a:alpha val="50000"/>
            </a:srgbClr>
          </a:solidFill>
          <a:ln/>
        </p:spPr>
      </p:sp>
      <p:sp>
        <p:nvSpPr>
          <p:cNvPr id="30" name="Text 17"/>
          <p:cNvSpPr/>
          <p:nvPr/>
        </p:nvSpPr>
        <p:spPr>
          <a:xfrm>
            <a:off x="4943475" y="2116336"/>
            <a:ext cx="36718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6EE7B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CCPA (California)</a:t>
            </a:r>
            <a:endParaRPr lang="en-US" sz="900" dirty="0"/>
          </a:p>
        </p:txBody>
      </p:sp>
      <p:sp>
        <p:nvSpPr>
          <p:cNvPr id="31" name="Text 18"/>
          <p:cNvSpPr/>
          <p:nvPr/>
        </p:nvSpPr>
        <p:spPr>
          <a:xfrm>
            <a:off x="4943475" y="2287786"/>
            <a:ext cx="3671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Consumer privacy rights and disclosure mandates</a:t>
            </a:r>
            <a:endParaRPr lang="en-US" sz="788" dirty="0"/>
          </a:p>
        </p:txBody>
      </p:sp>
      <p:sp>
        <p:nvSpPr>
          <p:cNvPr id="32" name="Shape 19"/>
          <p:cNvSpPr/>
          <p:nvPr/>
        </p:nvSpPr>
        <p:spPr>
          <a:xfrm>
            <a:off x="4857750" y="2630686"/>
            <a:ext cx="3771900" cy="485775"/>
          </a:xfrm>
          <a:prstGeom prst="rect">
            <a:avLst/>
          </a:prstGeom>
          <a:solidFill>
            <a:srgbClr val="065F46">
              <a:alpha val="50000"/>
            </a:srgbClr>
          </a:solidFill>
          <a:ln/>
        </p:spPr>
      </p:sp>
      <p:sp>
        <p:nvSpPr>
          <p:cNvPr id="33" name="Text 20"/>
          <p:cNvSpPr/>
          <p:nvPr/>
        </p:nvSpPr>
        <p:spPr>
          <a:xfrm>
            <a:off x="4943475" y="2716411"/>
            <a:ext cx="36718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6EE7B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HIPAA (Healthcare)</a:t>
            </a:r>
            <a:endParaRPr lang="en-US" sz="900" dirty="0"/>
          </a:p>
        </p:txBody>
      </p:sp>
      <p:sp>
        <p:nvSpPr>
          <p:cNvPr id="34" name="Text 21"/>
          <p:cNvSpPr/>
          <p:nvPr/>
        </p:nvSpPr>
        <p:spPr>
          <a:xfrm>
            <a:off x="4943475" y="2887861"/>
            <a:ext cx="3671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Protection of patient information and records</a:t>
            </a:r>
            <a:endParaRPr lang="en-US" sz="788" dirty="0"/>
          </a:p>
        </p:txBody>
      </p:sp>
      <p:sp>
        <p:nvSpPr>
          <p:cNvPr id="35" name="Shape 22"/>
          <p:cNvSpPr/>
          <p:nvPr/>
        </p:nvSpPr>
        <p:spPr>
          <a:xfrm>
            <a:off x="4686300" y="3459361"/>
            <a:ext cx="4114800" cy="1643063"/>
          </a:xfrm>
          <a:prstGeom prst="rect">
            <a:avLst/>
          </a:prstGeom>
          <a:solidFill>
            <a:srgbClr val="5B21B6"/>
          </a:solidFill>
          <a:ln w="99">
            <a:solidFill>
              <a:srgbClr val="8B5CF6">
                <a:alpha val="50000"/>
              </a:srgbClr>
            </a:solidFill>
            <a:prstDash val="solid"/>
          </a:ln>
        </p:spPr>
      </p:sp>
      <p:pic>
        <p:nvPicPr>
          <p:cNvPr id="36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7750" y="3659386"/>
            <a:ext cx="214313" cy="171450"/>
          </a:xfrm>
          <a:prstGeom prst="rect">
            <a:avLst/>
          </a:prstGeom>
        </p:spPr>
      </p:pic>
      <p:sp>
        <p:nvSpPr>
          <p:cNvPr id="37" name="Text 23"/>
          <p:cNvSpPr/>
          <p:nvPr/>
        </p:nvSpPr>
        <p:spPr>
          <a:xfrm>
            <a:off x="5157788" y="3630811"/>
            <a:ext cx="1598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Ethical Guidelines</a:t>
            </a:r>
            <a:endParaRPr lang="en-US" sz="1350" dirty="0"/>
          </a:p>
        </p:txBody>
      </p:sp>
      <p:pic>
        <p:nvPicPr>
          <p:cNvPr id="3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7750" y="4002286"/>
            <a:ext cx="128588" cy="114300"/>
          </a:xfrm>
          <a:prstGeom prst="rect">
            <a:avLst/>
          </a:prstGeom>
        </p:spPr>
      </p:pic>
      <p:sp>
        <p:nvSpPr>
          <p:cNvPr id="39" name="Text 24"/>
          <p:cNvSpPr/>
          <p:nvPr/>
        </p:nvSpPr>
        <p:spPr>
          <a:xfrm>
            <a:off x="5072063" y="3973711"/>
            <a:ext cx="173325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Transparency in data collection</a:t>
            </a:r>
            <a:endParaRPr lang="en-US" sz="900" dirty="0"/>
          </a:p>
        </p:txBody>
      </p:sp>
      <p:pic>
        <p:nvPicPr>
          <p:cNvPr id="40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7750" y="4259461"/>
            <a:ext cx="114300" cy="114300"/>
          </a:xfrm>
          <a:prstGeom prst="rect">
            <a:avLst/>
          </a:prstGeom>
        </p:spPr>
      </p:pic>
      <p:sp>
        <p:nvSpPr>
          <p:cNvPr id="41" name="Text 25"/>
          <p:cNvSpPr/>
          <p:nvPr/>
        </p:nvSpPr>
        <p:spPr>
          <a:xfrm>
            <a:off x="5057775" y="4230886"/>
            <a:ext cx="160603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minimization principles</a:t>
            </a:r>
            <a:endParaRPr lang="en-US" sz="900" dirty="0"/>
          </a:p>
        </p:txBody>
      </p:sp>
      <p:pic>
        <p:nvPicPr>
          <p:cNvPr id="42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57750" y="4516636"/>
            <a:ext cx="100013" cy="114300"/>
          </a:xfrm>
          <a:prstGeom prst="rect">
            <a:avLst/>
          </a:prstGeom>
        </p:spPr>
      </p:pic>
      <p:sp>
        <p:nvSpPr>
          <p:cNvPr id="43" name="Text 26"/>
          <p:cNvSpPr/>
          <p:nvPr/>
        </p:nvSpPr>
        <p:spPr>
          <a:xfrm>
            <a:off x="5043488" y="4488061"/>
            <a:ext cx="182754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 storage and transmission</a:t>
            </a:r>
            <a:endParaRPr lang="en-US" sz="900" dirty="0"/>
          </a:p>
        </p:txBody>
      </p:sp>
      <p:pic>
        <p:nvPicPr>
          <p:cNvPr id="44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57750" y="4773811"/>
            <a:ext cx="114300" cy="114300"/>
          </a:xfrm>
          <a:prstGeom prst="rect">
            <a:avLst/>
          </a:prstGeom>
        </p:spPr>
      </p:pic>
      <p:sp>
        <p:nvSpPr>
          <p:cNvPr id="45" name="Text 27"/>
          <p:cNvSpPr/>
          <p:nvPr/>
        </p:nvSpPr>
        <p:spPr>
          <a:xfrm>
            <a:off x="5057775" y="4745236"/>
            <a:ext cx="143458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Limited retention periods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5964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67" y="344686"/>
            <a:ext cx="342900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123967" y="280392"/>
            <a:ext cx="3424675" cy="4661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Detection Methods</a:t>
            </a:r>
            <a:endParaRPr lang="en-US" sz="2700" dirty="0"/>
          </a:p>
        </p:txBody>
      </p:sp>
      <p:sp>
        <p:nvSpPr>
          <p:cNvPr id="5" name="Shape 1"/>
          <p:cNvSpPr/>
          <p:nvPr/>
        </p:nvSpPr>
        <p:spPr>
          <a:xfrm>
            <a:off x="342900" y="916186"/>
            <a:ext cx="2705081" cy="1728788"/>
          </a:xfrm>
          <a:prstGeom prst="rect">
            <a:avLst/>
          </a:prstGeom>
          <a:solidFill>
            <a:srgbClr val="1D4ED8"/>
          </a:solidFill>
          <a:ln w="99">
            <a:solidFill>
              <a:srgbClr val="3B82F6">
                <a:alpha val="50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1466841" y="1087636"/>
            <a:ext cx="457200" cy="457200"/>
          </a:xfrm>
          <a:prstGeom prst="ellipse">
            <a:avLst/>
          </a:prstGeom>
          <a:solidFill>
            <a:srgbClr val="2563EB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16" y="1230511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4350" y="1630561"/>
            <a:ext cx="24336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Signature-Based</a:t>
            </a:r>
            <a:endParaRPr lang="en-US" sz="1125" dirty="0"/>
          </a:p>
        </p:txBody>
      </p:sp>
      <p:sp>
        <p:nvSpPr>
          <p:cNvPr id="9" name="Text 4"/>
          <p:cNvSpPr/>
          <p:nvPr/>
        </p:nvSpPr>
        <p:spPr>
          <a:xfrm>
            <a:off x="514350" y="1944886"/>
            <a:ext cx="243361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Matches known malware signatures in database. Effective against known threats but vulnerable to new variants.</a:t>
            </a:r>
            <a:endParaRPr lang="en-US" sz="900" dirty="0"/>
          </a:p>
        </p:txBody>
      </p:sp>
      <p:sp>
        <p:nvSpPr>
          <p:cNvPr id="10" name="Shape 5"/>
          <p:cNvSpPr/>
          <p:nvPr/>
        </p:nvSpPr>
        <p:spPr>
          <a:xfrm>
            <a:off x="3219431" y="916186"/>
            <a:ext cx="2705109" cy="1728788"/>
          </a:xfrm>
          <a:prstGeom prst="rect">
            <a:avLst/>
          </a:prstGeom>
          <a:solidFill>
            <a:srgbClr val="047857"/>
          </a:solidFill>
          <a:ln w="99">
            <a:solidFill>
              <a:srgbClr val="10B981">
                <a:alpha val="50000"/>
              </a:srgbClr>
            </a:solidFill>
            <a:prstDash val="solid"/>
          </a:ln>
        </p:spPr>
      </p:sp>
      <p:sp>
        <p:nvSpPr>
          <p:cNvPr id="11" name="Shape 6"/>
          <p:cNvSpPr/>
          <p:nvPr/>
        </p:nvSpPr>
        <p:spPr>
          <a:xfrm>
            <a:off x="4343372" y="1087636"/>
            <a:ext cx="457200" cy="457200"/>
          </a:xfrm>
          <a:prstGeom prst="ellipse">
            <a:avLst/>
          </a:prstGeom>
          <a:solidFill>
            <a:srgbClr val="059669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47" y="1230511"/>
            <a:ext cx="171450" cy="1714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390881" y="1630561"/>
            <a:ext cx="243364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Heuristic Analysis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3390881" y="1944886"/>
            <a:ext cx="2433647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Analyzes program behavior for suspicious activities like API hooking and keystroke monitoring.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095991" y="916186"/>
            <a:ext cx="2705081" cy="1714500"/>
          </a:xfrm>
          <a:prstGeom prst="rect">
            <a:avLst/>
          </a:prstGeom>
          <a:solidFill>
            <a:srgbClr val="6D28D9"/>
          </a:solidFill>
          <a:ln w="99">
            <a:solidFill>
              <a:srgbClr val="8B5CF6">
                <a:alpha val="50000"/>
              </a:srgbClr>
            </a:solidFill>
            <a:prstDash val="solid"/>
          </a:ln>
        </p:spPr>
      </p:sp>
      <p:sp>
        <p:nvSpPr>
          <p:cNvPr id="16" name="Shape 10"/>
          <p:cNvSpPr/>
          <p:nvPr/>
        </p:nvSpPr>
        <p:spPr>
          <a:xfrm>
            <a:off x="7219931" y="1087636"/>
            <a:ext cx="457200" cy="457200"/>
          </a:xfrm>
          <a:prstGeom prst="ellipse">
            <a:avLst/>
          </a:prstGeom>
          <a:solidFill>
            <a:srgbClr val="7C3AED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091" y="1230511"/>
            <a:ext cx="192881" cy="17145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267441" y="1630561"/>
            <a:ext cx="24336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Behavioral Monitoring</a:t>
            </a:r>
            <a:endParaRPr lang="en-US" sz="1125" dirty="0"/>
          </a:p>
        </p:txBody>
      </p:sp>
      <p:sp>
        <p:nvSpPr>
          <p:cNvPr id="19" name="Text 12"/>
          <p:cNvSpPr/>
          <p:nvPr/>
        </p:nvSpPr>
        <p:spPr>
          <a:xfrm>
            <a:off x="6267441" y="1944886"/>
            <a:ext cx="24336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Continuously observes running processes for malicious activities and API calls.</a:t>
            </a:r>
            <a:endParaRPr lang="en-US" sz="900" dirty="0"/>
          </a:p>
        </p:txBody>
      </p:sp>
      <p:sp>
        <p:nvSpPr>
          <p:cNvPr id="20" name="Shape 13"/>
          <p:cNvSpPr/>
          <p:nvPr/>
        </p:nvSpPr>
        <p:spPr>
          <a:xfrm>
            <a:off x="342900" y="2859286"/>
            <a:ext cx="4114800" cy="2543175"/>
          </a:xfrm>
          <a:prstGeom prst="rect">
            <a:avLst/>
          </a:prstGeom>
          <a:solidFill>
            <a:srgbClr val="111827">
              <a:alpha val="60000"/>
            </a:srgbClr>
          </a:solidFill>
          <a:ln w="99">
            <a:solidFill>
              <a:srgbClr val="4B5563"/>
            </a:solidFill>
            <a:prstDash val="solid"/>
          </a:ln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" y="3059311"/>
            <a:ext cx="171450" cy="17145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771525" y="3030736"/>
            <a:ext cx="179213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Detection</a:t>
            </a:r>
            <a:endParaRPr lang="en-US" sz="1350" dirty="0"/>
          </a:p>
        </p:txBody>
      </p:sp>
      <p:pic>
        <p:nvPicPr>
          <p:cNvPr id="2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5" y="3530798"/>
            <a:ext cx="114300" cy="114300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914400" y="3430786"/>
            <a:ext cx="143162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Sandbox Analysis</a:t>
            </a:r>
            <a:endParaRPr lang="en-US" sz="900" dirty="0"/>
          </a:p>
        </p:txBody>
      </p:sp>
      <p:sp>
        <p:nvSpPr>
          <p:cNvPr id="25" name="Text 16"/>
          <p:cNvSpPr/>
          <p:nvPr/>
        </p:nvSpPr>
        <p:spPr>
          <a:xfrm>
            <a:off x="914400" y="3602236"/>
            <a:ext cx="143162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Isolated environment testing</a:t>
            </a:r>
            <a:endParaRPr lang="en-US" sz="788" dirty="0"/>
          </a:p>
        </p:txBody>
      </p:sp>
      <p:sp>
        <p:nvSpPr>
          <p:cNvPr id="26" name="Shape 17"/>
          <p:cNvSpPr/>
          <p:nvPr/>
        </p:nvSpPr>
        <p:spPr>
          <a:xfrm>
            <a:off x="514350" y="3873698"/>
            <a:ext cx="285750" cy="285750"/>
          </a:xfrm>
          <a:prstGeom prst="ellipse">
            <a:avLst/>
          </a:prstGeom>
          <a:solidFill>
            <a:srgbClr val="DC2626"/>
          </a:solidFill>
          <a:ln/>
        </p:spPr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219" y="3959423"/>
            <a:ext cx="100013" cy="114300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914400" y="3859411"/>
            <a:ext cx="144211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Rootkit Detection</a:t>
            </a:r>
            <a:endParaRPr lang="en-US" sz="900" dirty="0"/>
          </a:p>
        </p:txBody>
      </p:sp>
      <p:sp>
        <p:nvSpPr>
          <p:cNvPr id="29" name="Text 19"/>
          <p:cNvSpPr/>
          <p:nvPr/>
        </p:nvSpPr>
        <p:spPr>
          <a:xfrm>
            <a:off x="914400" y="4030861"/>
            <a:ext cx="144211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Hidden process identification</a:t>
            </a:r>
            <a:endParaRPr lang="en-US" sz="788" dirty="0"/>
          </a:p>
        </p:txBody>
      </p:sp>
      <p:sp>
        <p:nvSpPr>
          <p:cNvPr id="30" name="Shape 20"/>
          <p:cNvSpPr/>
          <p:nvPr/>
        </p:nvSpPr>
        <p:spPr>
          <a:xfrm>
            <a:off x="514350" y="4302323"/>
            <a:ext cx="285750" cy="285750"/>
          </a:xfrm>
          <a:prstGeom prst="ellipse">
            <a:avLst/>
          </a:prstGeom>
          <a:solidFill>
            <a:srgbClr val="2563EB"/>
          </a:solidFill>
          <a:ln/>
        </p:spPr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88" y="4388048"/>
            <a:ext cx="142875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914400" y="4288036"/>
            <a:ext cx="128559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Intelligence</a:t>
            </a:r>
            <a:endParaRPr lang="en-US" sz="900" dirty="0"/>
          </a:p>
        </p:txBody>
      </p:sp>
      <p:sp>
        <p:nvSpPr>
          <p:cNvPr id="33" name="Text 22"/>
          <p:cNvSpPr/>
          <p:nvPr/>
        </p:nvSpPr>
        <p:spPr>
          <a:xfrm>
            <a:off x="914400" y="4459486"/>
            <a:ext cx="128559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threat database</a:t>
            </a:r>
            <a:endParaRPr lang="en-US" sz="788" dirty="0"/>
          </a:p>
        </p:txBody>
      </p:sp>
      <p:sp>
        <p:nvSpPr>
          <p:cNvPr id="34" name="Shape 23"/>
          <p:cNvSpPr/>
          <p:nvPr/>
        </p:nvSpPr>
        <p:spPr>
          <a:xfrm>
            <a:off x="4686300" y="2859286"/>
            <a:ext cx="4114800" cy="2543175"/>
          </a:xfrm>
          <a:prstGeom prst="rect">
            <a:avLst/>
          </a:prstGeom>
          <a:solidFill>
            <a:srgbClr val="111827">
              <a:alpha val="60000"/>
            </a:srgbClr>
          </a:solidFill>
          <a:ln w="99">
            <a:solidFill>
              <a:srgbClr val="4B5563"/>
            </a:solidFill>
            <a:prstDash val="solid"/>
          </a:ln>
        </p:spPr>
      </p:sp>
      <p:pic>
        <p:nvPicPr>
          <p:cNvPr id="3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7750" y="3059311"/>
            <a:ext cx="171450" cy="171450"/>
          </a:xfrm>
          <a:prstGeom prst="rect">
            <a:avLst/>
          </a:prstGeom>
        </p:spPr>
      </p:pic>
      <p:sp>
        <p:nvSpPr>
          <p:cNvPr id="36" name="Text 24"/>
          <p:cNvSpPr/>
          <p:nvPr/>
        </p:nvSpPr>
        <p:spPr>
          <a:xfrm>
            <a:off x="5114925" y="3030736"/>
            <a:ext cx="20817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Detection Effectiveness</a:t>
            </a:r>
            <a:endParaRPr lang="en-US" sz="1350" dirty="0"/>
          </a:p>
        </p:txBody>
      </p:sp>
      <p:pic>
        <p:nvPicPr>
          <p:cNvPr id="3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3430786"/>
            <a:ext cx="3757613" cy="1785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7399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30" y="344686"/>
            <a:ext cx="385763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175592" y="280392"/>
            <a:ext cx="3364316" cy="4661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Bypass Techniques</a:t>
            </a:r>
            <a:endParaRPr lang="en-US" sz="2700" dirty="0"/>
          </a:p>
        </p:txBody>
      </p:sp>
      <p:sp>
        <p:nvSpPr>
          <p:cNvPr id="5" name="Shape 1"/>
          <p:cNvSpPr/>
          <p:nvPr/>
        </p:nvSpPr>
        <p:spPr>
          <a:xfrm>
            <a:off x="342900" y="916186"/>
            <a:ext cx="4114800" cy="871538"/>
          </a:xfrm>
          <a:prstGeom prst="rect">
            <a:avLst/>
          </a:prstGeom>
          <a:solidFill>
            <a:srgbClr val="991B1B"/>
          </a:solidFill>
          <a:ln w="99">
            <a:solidFill>
              <a:srgbClr val="EF4444">
                <a:alpha val="50000"/>
              </a:srgbClr>
            </a:solidFill>
            <a:prstDash val="solid"/>
          </a:ln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087636"/>
            <a:ext cx="178594" cy="14287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50094" y="1059061"/>
            <a:ext cx="133490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Obfuscation</a:t>
            </a:r>
            <a:endParaRPr lang="en-US" sz="1125" dirty="0"/>
          </a:p>
        </p:txBody>
      </p:sp>
      <p:sp>
        <p:nvSpPr>
          <p:cNvPr id="8" name="Text 3"/>
          <p:cNvSpPr/>
          <p:nvPr/>
        </p:nvSpPr>
        <p:spPr>
          <a:xfrm>
            <a:off x="485775" y="1344811"/>
            <a:ext cx="39004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Altering code structure while maintaining functionality to evade signature detection.</a:t>
            </a:r>
            <a:endParaRPr lang="en-US" sz="788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066330"/>
            <a:ext cx="125016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25091" y="2037755"/>
            <a:ext cx="15906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Encryption &amp; Packing</a:t>
            </a:r>
            <a:endParaRPr lang="en-US" sz="1125" dirty="0"/>
          </a:p>
        </p:txBody>
      </p:sp>
      <p:sp>
        <p:nvSpPr>
          <p:cNvPr id="11" name="Text 5"/>
          <p:cNvSpPr/>
          <p:nvPr/>
        </p:nvSpPr>
        <p:spPr>
          <a:xfrm>
            <a:off x="514350" y="2323505"/>
            <a:ext cx="386476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Encrypting malicious code and decrypting only at runtime to hide from static analysis.</a:t>
            </a:r>
            <a:endParaRPr lang="en-US" sz="788" dirty="0"/>
          </a:p>
        </p:txBody>
      </p:sp>
      <p:sp>
        <p:nvSpPr>
          <p:cNvPr id="12" name="Shape 6"/>
          <p:cNvSpPr/>
          <p:nvPr/>
        </p:nvSpPr>
        <p:spPr>
          <a:xfrm>
            <a:off x="342900" y="2873573"/>
            <a:ext cx="4114800" cy="871538"/>
          </a:xfrm>
          <a:prstGeom prst="rect">
            <a:avLst/>
          </a:prstGeom>
          <a:solidFill>
            <a:srgbClr val="92400E"/>
          </a:solidFill>
          <a:ln w="99">
            <a:solidFill>
              <a:srgbClr val="F59E0B">
                <a:alpha val="50000"/>
              </a:srgbClr>
            </a:solidFill>
            <a:prstDash val="solid"/>
          </a:ln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" y="3045023"/>
            <a:ext cx="142875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14375" y="3016448"/>
            <a:ext cx="1287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 Injection</a:t>
            </a:r>
            <a:endParaRPr lang="en-US" sz="1125" dirty="0"/>
          </a:p>
        </p:txBody>
      </p:sp>
      <p:sp>
        <p:nvSpPr>
          <p:cNvPr id="15" name="Text 8"/>
          <p:cNvSpPr/>
          <p:nvPr/>
        </p:nvSpPr>
        <p:spPr>
          <a:xfrm>
            <a:off x="485775" y="3302198"/>
            <a:ext cx="39004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EF3C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Injecting malicious code into legitimate processes to masquerade as trusted applications.</a:t>
            </a:r>
            <a:endParaRPr lang="en-US" sz="788" dirty="0"/>
          </a:p>
        </p:txBody>
      </p:sp>
      <p:sp>
        <p:nvSpPr>
          <p:cNvPr id="16" name="Shape 9"/>
          <p:cNvSpPr/>
          <p:nvPr/>
        </p:nvSpPr>
        <p:spPr>
          <a:xfrm>
            <a:off x="342900" y="3845123"/>
            <a:ext cx="4114800" cy="728663"/>
          </a:xfrm>
          <a:prstGeom prst="rect">
            <a:avLst/>
          </a:prstGeom>
          <a:solidFill>
            <a:srgbClr val="065F46"/>
          </a:solidFill>
          <a:ln w="99">
            <a:solidFill>
              <a:srgbClr val="10B981">
                <a:alpha val="50000"/>
              </a:srgbClr>
            </a:solidFill>
            <a:prstDash val="solid"/>
          </a:ln>
        </p:spPr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" y="4016573"/>
            <a:ext cx="142875" cy="142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714375" y="3987998"/>
            <a:ext cx="143762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Rootkit Techniques</a:t>
            </a:r>
            <a:endParaRPr lang="en-US" sz="1125" dirty="0"/>
          </a:p>
        </p:txBody>
      </p:sp>
      <p:sp>
        <p:nvSpPr>
          <p:cNvPr id="19" name="Text 11"/>
          <p:cNvSpPr/>
          <p:nvPr/>
        </p:nvSpPr>
        <p:spPr>
          <a:xfrm>
            <a:off x="485775" y="4273748"/>
            <a:ext cx="39004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Hiding processes, files, and registry entries from basic antivirus scans.</a:t>
            </a:r>
            <a:endParaRPr lang="en-US" sz="788" dirty="0"/>
          </a:p>
        </p:txBody>
      </p:sp>
      <p:sp>
        <p:nvSpPr>
          <p:cNvPr id="20" name="Shape 12"/>
          <p:cNvSpPr/>
          <p:nvPr/>
        </p:nvSpPr>
        <p:spPr>
          <a:xfrm>
            <a:off x="4686300" y="916186"/>
            <a:ext cx="4114800" cy="728663"/>
          </a:xfrm>
          <a:prstGeom prst="rect">
            <a:avLst/>
          </a:prstGeom>
          <a:solidFill>
            <a:srgbClr val="1E40AF"/>
          </a:solidFill>
          <a:ln w="99">
            <a:solidFill>
              <a:srgbClr val="3B82F6">
                <a:alpha val="50000"/>
              </a:srgbClr>
            </a:solidFill>
            <a:prstDash val="solid"/>
          </a:ln>
        </p:spPr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087636"/>
            <a:ext cx="142875" cy="14287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5057775" y="1059061"/>
            <a:ext cx="130716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Zero-Day Exploits</a:t>
            </a:r>
            <a:endParaRPr lang="en-US" sz="1125" dirty="0"/>
          </a:p>
        </p:txBody>
      </p:sp>
      <p:sp>
        <p:nvSpPr>
          <p:cNvPr id="23" name="Text 14"/>
          <p:cNvSpPr/>
          <p:nvPr/>
        </p:nvSpPr>
        <p:spPr>
          <a:xfrm>
            <a:off x="4829175" y="1344811"/>
            <a:ext cx="39004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Exploiting unknown vulnerabilities to install keyloggers without triggering alerts.</a:t>
            </a:r>
            <a:endParaRPr lang="en-US" sz="788" dirty="0"/>
          </a:p>
        </p:txBody>
      </p:sp>
      <p:sp>
        <p:nvSpPr>
          <p:cNvPr id="24" name="Shape 15"/>
          <p:cNvSpPr/>
          <p:nvPr/>
        </p:nvSpPr>
        <p:spPr>
          <a:xfrm>
            <a:off x="4686300" y="1744861"/>
            <a:ext cx="4114800" cy="871538"/>
          </a:xfrm>
          <a:prstGeom prst="rect">
            <a:avLst/>
          </a:prstGeom>
          <a:solidFill>
            <a:srgbClr val="5B21B6"/>
          </a:solidFill>
          <a:ln w="99">
            <a:solidFill>
              <a:srgbClr val="8B5CF6">
                <a:alpha val="50000"/>
              </a:srgbClr>
            </a:solidFill>
            <a:prstDash val="solid"/>
          </a:ln>
        </p:spPr>
      </p:sp>
      <p:pic>
        <p:nvPicPr>
          <p:cNvPr id="2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916311"/>
            <a:ext cx="178594" cy="142875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5093494" y="1887736"/>
            <a:ext cx="138605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Social Engineering</a:t>
            </a:r>
            <a:endParaRPr lang="en-US" sz="1125" dirty="0"/>
          </a:p>
        </p:txBody>
      </p:sp>
      <p:sp>
        <p:nvSpPr>
          <p:cNvPr id="27" name="Text 17"/>
          <p:cNvSpPr/>
          <p:nvPr/>
        </p:nvSpPr>
        <p:spPr>
          <a:xfrm>
            <a:off x="4829175" y="2173486"/>
            <a:ext cx="39004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Tricking users into willingly installing keyloggers through phishing and deception.</a:t>
            </a:r>
            <a:endParaRPr lang="en-US" sz="788" dirty="0"/>
          </a:p>
        </p:txBody>
      </p:sp>
      <p:sp>
        <p:nvSpPr>
          <p:cNvPr id="28" name="Shape 18"/>
          <p:cNvSpPr/>
          <p:nvPr/>
        </p:nvSpPr>
        <p:spPr>
          <a:xfrm>
            <a:off x="4686300" y="2716411"/>
            <a:ext cx="4114800" cy="728663"/>
          </a:xfrm>
          <a:prstGeom prst="rect">
            <a:avLst/>
          </a:prstGeom>
          <a:solidFill>
            <a:srgbClr val="9D174D"/>
          </a:solidFill>
          <a:ln w="99">
            <a:solidFill>
              <a:srgbClr val="EC4899">
                <a:alpha val="50000"/>
              </a:srgbClr>
            </a:solidFill>
            <a:prstDash val="solid"/>
          </a:ln>
        </p:spPr>
      </p:sp>
      <p:pic>
        <p:nvPicPr>
          <p:cNvPr id="2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887861"/>
            <a:ext cx="142875" cy="142875"/>
          </a:xfrm>
          <a:prstGeom prst="rect">
            <a:avLst/>
          </a:prstGeom>
        </p:spPr>
      </p:pic>
      <p:sp>
        <p:nvSpPr>
          <p:cNvPr id="30" name="Text 19"/>
          <p:cNvSpPr/>
          <p:nvPr/>
        </p:nvSpPr>
        <p:spPr>
          <a:xfrm>
            <a:off x="5057775" y="2859286"/>
            <a:ext cx="16026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Hardware Keyloggers</a:t>
            </a:r>
            <a:endParaRPr lang="en-US" sz="1125" dirty="0"/>
          </a:p>
        </p:txBody>
      </p:sp>
      <p:sp>
        <p:nvSpPr>
          <p:cNvPr id="31" name="Text 20"/>
          <p:cNvSpPr/>
          <p:nvPr/>
        </p:nvSpPr>
        <p:spPr>
          <a:xfrm>
            <a:off x="4829175" y="3145036"/>
            <a:ext cx="39004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CE7F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Physical devices undetectable by software-based security solutions.</a:t>
            </a:r>
            <a:endParaRPr lang="en-US" sz="788" dirty="0"/>
          </a:p>
        </p:txBody>
      </p:sp>
      <p:sp>
        <p:nvSpPr>
          <p:cNvPr id="32" name="Shape 21"/>
          <p:cNvSpPr/>
          <p:nvPr/>
        </p:nvSpPr>
        <p:spPr>
          <a:xfrm>
            <a:off x="4686300" y="3545086"/>
            <a:ext cx="4114800" cy="871538"/>
          </a:xfrm>
          <a:prstGeom prst="rect">
            <a:avLst/>
          </a:prstGeom>
          <a:solidFill>
            <a:srgbClr val="3730A3"/>
          </a:solidFill>
          <a:ln w="99">
            <a:solidFill>
              <a:srgbClr val="6366F1">
                <a:alpha val="50000"/>
              </a:srgbClr>
            </a:solidFill>
            <a:prstDash val="solid"/>
          </a:ln>
        </p:spPr>
      </p:sp>
      <p:pic>
        <p:nvPicPr>
          <p:cNvPr id="3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716536"/>
            <a:ext cx="142875" cy="142875"/>
          </a:xfrm>
          <a:prstGeom prst="rect">
            <a:avLst/>
          </a:prstGeom>
        </p:spPr>
      </p:pic>
      <p:sp>
        <p:nvSpPr>
          <p:cNvPr id="34" name="Text 22"/>
          <p:cNvSpPr/>
          <p:nvPr/>
        </p:nvSpPr>
        <p:spPr>
          <a:xfrm>
            <a:off x="5057775" y="3687961"/>
            <a:ext cx="216670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Legitimate Software Disguise</a:t>
            </a:r>
            <a:endParaRPr lang="en-US" sz="1125" dirty="0"/>
          </a:p>
        </p:txBody>
      </p:sp>
      <p:sp>
        <p:nvSpPr>
          <p:cNvPr id="35" name="Text 23"/>
          <p:cNvSpPr/>
          <p:nvPr/>
        </p:nvSpPr>
        <p:spPr>
          <a:xfrm>
            <a:off x="4829175" y="3973711"/>
            <a:ext cx="39004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E0E7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Bundling keyloggers with seemingly harmless applications or legitimate software.</a:t>
            </a:r>
            <a:endParaRPr lang="en-US" sz="788" dirty="0"/>
          </a:p>
        </p:txBody>
      </p:sp>
      <p:sp>
        <p:nvSpPr>
          <p:cNvPr id="36" name="Shape 24"/>
          <p:cNvSpPr/>
          <p:nvPr/>
        </p:nvSpPr>
        <p:spPr>
          <a:xfrm>
            <a:off x="342900" y="4788098"/>
            <a:ext cx="8458200" cy="1100138"/>
          </a:xfrm>
          <a:prstGeom prst="rect">
            <a:avLst/>
          </a:prstGeom>
          <a:solidFill>
            <a:srgbClr val="7F1D1D">
              <a:alpha val="40000"/>
            </a:srgbClr>
          </a:solidFill>
          <a:ln w="99">
            <a:solidFill>
              <a:srgbClr val="EF4444"/>
            </a:solidFill>
            <a:prstDash val="solid"/>
          </a:ln>
        </p:spPr>
      </p:sp>
      <p:pic>
        <p:nvPicPr>
          <p:cNvPr id="3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9228" y="4966692"/>
            <a:ext cx="214313" cy="214313"/>
          </a:xfrm>
          <a:prstGeom prst="rect">
            <a:avLst/>
          </a:prstGeom>
        </p:spPr>
      </p:pic>
      <p:sp>
        <p:nvSpPr>
          <p:cNvPr id="38" name="Text 25"/>
          <p:cNvSpPr/>
          <p:nvPr/>
        </p:nvSpPr>
        <p:spPr>
          <a:xfrm>
            <a:off x="3837840" y="4959548"/>
            <a:ext cx="153975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Defense Strategy</a:t>
            </a:r>
            <a:endParaRPr lang="en-US" sz="1350" dirty="0"/>
          </a:p>
        </p:txBody>
      </p:sp>
      <p:pic>
        <p:nvPicPr>
          <p:cNvPr id="3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0460" y="4966692"/>
            <a:ext cx="214313" cy="214313"/>
          </a:xfrm>
          <a:prstGeom prst="rect">
            <a:avLst/>
          </a:prstGeom>
        </p:spPr>
      </p:pic>
      <p:sp>
        <p:nvSpPr>
          <p:cNvPr id="40" name="Text 26"/>
          <p:cNvSpPr/>
          <p:nvPr/>
        </p:nvSpPr>
        <p:spPr>
          <a:xfrm>
            <a:off x="514350" y="5302448"/>
            <a:ext cx="26622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FECA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Multi-Layered Security</a:t>
            </a:r>
            <a:endParaRPr lang="en-US" sz="1013" dirty="0"/>
          </a:p>
        </p:txBody>
      </p:sp>
      <p:sp>
        <p:nvSpPr>
          <p:cNvPr id="41" name="Text 27"/>
          <p:cNvSpPr/>
          <p:nvPr/>
        </p:nvSpPr>
        <p:spPr>
          <a:xfrm>
            <a:off x="514350" y="5559623"/>
            <a:ext cx="26622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CA5A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Combine multiple detection methods</a:t>
            </a:r>
            <a:endParaRPr lang="en-US" sz="788" dirty="0"/>
          </a:p>
        </p:txBody>
      </p:sp>
      <p:sp>
        <p:nvSpPr>
          <p:cNvPr id="42" name="Text 28"/>
          <p:cNvSpPr/>
          <p:nvPr/>
        </p:nvSpPr>
        <p:spPr>
          <a:xfrm>
            <a:off x="3276581" y="5302448"/>
            <a:ext cx="266224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FECA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 Updates</a:t>
            </a:r>
            <a:endParaRPr lang="en-US" sz="1013" dirty="0"/>
          </a:p>
        </p:txBody>
      </p:sp>
      <p:sp>
        <p:nvSpPr>
          <p:cNvPr id="43" name="Text 29"/>
          <p:cNvSpPr/>
          <p:nvPr/>
        </p:nvSpPr>
        <p:spPr>
          <a:xfrm>
            <a:off x="3276581" y="5559623"/>
            <a:ext cx="26622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CA5A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Keep security software current</a:t>
            </a:r>
            <a:endParaRPr lang="en-US" sz="788" dirty="0"/>
          </a:p>
        </p:txBody>
      </p:sp>
      <p:sp>
        <p:nvSpPr>
          <p:cNvPr id="44" name="Text 30"/>
          <p:cNvSpPr/>
          <p:nvPr/>
        </p:nvSpPr>
        <p:spPr>
          <a:xfrm>
            <a:off x="6038841" y="5302448"/>
            <a:ext cx="26622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FECA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Education</a:t>
            </a:r>
            <a:endParaRPr lang="en-US" sz="1013" dirty="0"/>
          </a:p>
        </p:txBody>
      </p:sp>
      <p:sp>
        <p:nvSpPr>
          <p:cNvPr id="45" name="Text 31"/>
          <p:cNvSpPr/>
          <p:nvPr/>
        </p:nvSpPr>
        <p:spPr>
          <a:xfrm>
            <a:off x="6038841" y="5559623"/>
            <a:ext cx="26622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CA5A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Train against social engineering</a:t>
            </a: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8828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31" y="344686"/>
            <a:ext cx="342900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146431" y="280392"/>
            <a:ext cx="3379747" cy="4661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Defense Strategies</a:t>
            </a:r>
            <a:endParaRPr lang="en-US" sz="2700" dirty="0"/>
          </a:p>
        </p:txBody>
      </p:sp>
      <p:sp>
        <p:nvSpPr>
          <p:cNvPr id="5" name="Shape 1"/>
          <p:cNvSpPr/>
          <p:nvPr/>
        </p:nvSpPr>
        <p:spPr>
          <a:xfrm>
            <a:off x="342900" y="916186"/>
            <a:ext cx="2705081" cy="1757363"/>
          </a:xfrm>
          <a:prstGeom prst="rect">
            <a:avLst/>
          </a:prstGeom>
          <a:solidFill>
            <a:srgbClr val="1D4ED8"/>
          </a:solidFill>
          <a:ln w="99">
            <a:solidFill>
              <a:srgbClr val="3B82F6">
                <a:alpha val="50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1466841" y="1087636"/>
            <a:ext cx="457200" cy="457200"/>
          </a:xfrm>
          <a:prstGeom prst="ellipse">
            <a:avLst/>
          </a:prstGeom>
          <a:solidFill>
            <a:srgbClr val="2563EB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84" y="1230511"/>
            <a:ext cx="214313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4350" y="1630561"/>
            <a:ext cx="24336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Anti-Malware</a:t>
            </a:r>
            <a:endParaRPr lang="en-US" sz="1125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966317"/>
            <a:ext cx="100013" cy="10001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71513" y="1944886"/>
            <a:ext cx="9667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scanning</a:t>
            </a:r>
            <a:endParaRPr lang="en-US" sz="788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2166342"/>
            <a:ext cx="100013" cy="10001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71513" y="2144911"/>
            <a:ext cx="96756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Behavioral analysis</a:t>
            </a:r>
            <a:endParaRPr lang="en-US" sz="788" dirty="0"/>
          </a:p>
        </p:txBody>
      </p:sp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" y="2366367"/>
            <a:ext cx="100013" cy="100013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71513" y="2344936"/>
            <a:ext cx="91194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intelligence</a:t>
            </a:r>
            <a:endParaRPr lang="en-US" sz="788" dirty="0"/>
          </a:p>
        </p:txBody>
      </p:sp>
      <p:sp>
        <p:nvSpPr>
          <p:cNvPr id="15" name="Shape 7"/>
          <p:cNvSpPr/>
          <p:nvPr/>
        </p:nvSpPr>
        <p:spPr>
          <a:xfrm>
            <a:off x="3219431" y="916186"/>
            <a:ext cx="2705109" cy="1757363"/>
          </a:xfrm>
          <a:prstGeom prst="rect">
            <a:avLst/>
          </a:prstGeom>
          <a:solidFill>
            <a:srgbClr val="047857"/>
          </a:solidFill>
          <a:ln w="99">
            <a:solidFill>
              <a:srgbClr val="10B981">
                <a:alpha val="50000"/>
              </a:srgbClr>
            </a:solidFill>
            <a:prstDash val="solid"/>
          </a:ln>
        </p:spPr>
      </p:sp>
      <p:sp>
        <p:nvSpPr>
          <p:cNvPr id="16" name="Shape 8"/>
          <p:cNvSpPr/>
          <p:nvPr/>
        </p:nvSpPr>
        <p:spPr>
          <a:xfrm>
            <a:off x="4343372" y="1087636"/>
            <a:ext cx="457200" cy="457200"/>
          </a:xfrm>
          <a:prstGeom prst="ellipse">
            <a:avLst/>
          </a:prstGeom>
          <a:solidFill>
            <a:srgbClr val="059669"/>
          </a:solidFill>
          <a:ln/>
        </p:spPr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816" y="1230511"/>
            <a:ext cx="214313" cy="17145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3390881" y="1630561"/>
            <a:ext cx="243364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Network Monitoring</a:t>
            </a:r>
            <a:endParaRPr lang="en-US" sz="1125" dirty="0"/>
          </a:p>
        </p:txBody>
      </p:sp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881" y="1966317"/>
            <a:ext cx="100013" cy="100013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3548044" y="1944886"/>
            <a:ext cx="75854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Traffic analysis</a:t>
            </a:r>
            <a:endParaRPr lang="en-US" sz="788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0881" y="2166342"/>
            <a:ext cx="100013" cy="100013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3548044" y="2144911"/>
            <a:ext cx="9527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Anomaly detection</a:t>
            </a:r>
            <a:endParaRPr lang="en-US" sz="788" dirty="0"/>
          </a:p>
        </p:txBody>
      </p:sp>
      <p:pic>
        <p:nvPicPr>
          <p:cNvPr id="2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881" y="2366367"/>
            <a:ext cx="100013" cy="100013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3548044" y="2344936"/>
            <a:ext cx="11174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exfiltration alerts</a:t>
            </a:r>
            <a:endParaRPr lang="en-US" sz="788" dirty="0"/>
          </a:p>
        </p:txBody>
      </p:sp>
      <p:sp>
        <p:nvSpPr>
          <p:cNvPr id="25" name="Shape 13"/>
          <p:cNvSpPr/>
          <p:nvPr/>
        </p:nvSpPr>
        <p:spPr>
          <a:xfrm>
            <a:off x="6095991" y="916186"/>
            <a:ext cx="2705081" cy="1757363"/>
          </a:xfrm>
          <a:prstGeom prst="rect">
            <a:avLst/>
          </a:prstGeom>
          <a:solidFill>
            <a:srgbClr val="6D28D9"/>
          </a:solidFill>
          <a:ln w="99">
            <a:solidFill>
              <a:srgbClr val="8B5CF6">
                <a:alpha val="50000"/>
              </a:srgbClr>
            </a:solidFill>
            <a:prstDash val="solid"/>
          </a:ln>
        </p:spPr>
      </p:sp>
      <p:sp>
        <p:nvSpPr>
          <p:cNvPr id="26" name="Shape 14"/>
          <p:cNvSpPr/>
          <p:nvPr/>
        </p:nvSpPr>
        <p:spPr>
          <a:xfrm>
            <a:off x="7219931" y="1087636"/>
            <a:ext cx="457200" cy="457200"/>
          </a:xfrm>
          <a:prstGeom prst="ellipse">
            <a:avLst/>
          </a:prstGeom>
          <a:solidFill>
            <a:srgbClr val="7C3AED"/>
          </a:solidFill>
          <a:ln/>
        </p:spPr>
      </p:sp>
      <p:pic>
        <p:nvPicPr>
          <p:cNvPr id="2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1375" y="1230511"/>
            <a:ext cx="214313" cy="171450"/>
          </a:xfrm>
          <a:prstGeom prst="rect">
            <a:avLst/>
          </a:prstGeom>
        </p:spPr>
      </p:pic>
      <p:sp>
        <p:nvSpPr>
          <p:cNvPr id="28" name="Text 15"/>
          <p:cNvSpPr/>
          <p:nvPr/>
        </p:nvSpPr>
        <p:spPr>
          <a:xfrm>
            <a:off x="6267441" y="1630561"/>
            <a:ext cx="24336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Education</a:t>
            </a:r>
            <a:endParaRPr lang="en-US" sz="1125" dirty="0"/>
          </a:p>
        </p:txBody>
      </p:sp>
      <p:pic>
        <p:nvPicPr>
          <p:cNvPr id="2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7441" y="1966317"/>
            <a:ext cx="100013" cy="100013"/>
          </a:xfrm>
          <a:prstGeom prst="rect">
            <a:avLst/>
          </a:prstGeom>
        </p:spPr>
      </p:pic>
      <p:sp>
        <p:nvSpPr>
          <p:cNvPr id="30" name="Text 16"/>
          <p:cNvSpPr/>
          <p:nvPr/>
        </p:nvSpPr>
        <p:spPr>
          <a:xfrm>
            <a:off x="6424603" y="1944886"/>
            <a:ext cx="10049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Phishing awareness</a:t>
            </a:r>
            <a:endParaRPr lang="en-US" sz="788" dirty="0"/>
          </a:p>
        </p:txBody>
      </p:sp>
      <p:pic>
        <p:nvPicPr>
          <p:cNvPr id="31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7441" y="2166342"/>
            <a:ext cx="100013" cy="100013"/>
          </a:xfrm>
          <a:prstGeom prst="rect">
            <a:avLst/>
          </a:prstGeom>
        </p:spPr>
      </p:pic>
      <p:sp>
        <p:nvSpPr>
          <p:cNvPr id="32" name="Text 17"/>
          <p:cNvSpPr/>
          <p:nvPr/>
        </p:nvSpPr>
        <p:spPr>
          <a:xfrm>
            <a:off x="6424603" y="2144911"/>
            <a:ext cx="104946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Safe browsing habits</a:t>
            </a:r>
            <a:endParaRPr lang="en-US" sz="788" dirty="0"/>
          </a:p>
        </p:txBody>
      </p:sp>
      <p:pic>
        <p:nvPicPr>
          <p:cNvPr id="33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67441" y="2366367"/>
            <a:ext cx="100013" cy="100013"/>
          </a:xfrm>
          <a:prstGeom prst="rect">
            <a:avLst/>
          </a:prstGeom>
        </p:spPr>
      </p:pic>
      <p:sp>
        <p:nvSpPr>
          <p:cNvPr id="34" name="Text 18"/>
          <p:cNvSpPr/>
          <p:nvPr/>
        </p:nvSpPr>
        <p:spPr>
          <a:xfrm>
            <a:off x="6424603" y="2344936"/>
            <a:ext cx="111989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best practices</a:t>
            </a:r>
            <a:endParaRPr lang="en-US" sz="788" dirty="0"/>
          </a:p>
        </p:txBody>
      </p:sp>
      <p:sp>
        <p:nvSpPr>
          <p:cNvPr id="35" name="Shape 19"/>
          <p:cNvSpPr/>
          <p:nvPr/>
        </p:nvSpPr>
        <p:spPr>
          <a:xfrm>
            <a:off x="342900" y="2887861"/>
            <a:ext cx="4114800" cy="3043238"/>
          </a:xfrm>
          <a:prstGeom prst="rect">
            <a:avLst/>
          </a:prstGeom>
          <a:solidFill>
            <a:srgbClr val="111827">
              <a:alpha val="60000"/>
            </a:srgbClr>
          </a:solidFill>
          <a:ln w="99">
            <a:solidFill>
              <a:srgbClr val="4B5563"/>
            </a:solidFill>
            <a:prstDash val="solid"/>
          </a:ln>
        </p:spPr>
      </p:sp>
      <p:pic>
        <p:nvPicPr>
          <p:cNvPr id="3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4350" y="3087886"/>
            <a:ext cx="171450" cy="171450"/>
          </a:xfrm>
          <a:prstGeom prst="rect">
            <a:avLst/>
          </a:prstGeom>
        </p:spPr>
      </p:pic>
      <p:sp>
        <p:nvSpPr>
          <p:cNvPr id="37" name="Text 20"/>
          <p:cNvSpPr/>
          <p:nvPr/>
        </p:nvSpPr>
        <p:spPr>
          <a:xfrm>
            <a:off x="771525" y="3059311"/>
            <a:ext cx="20031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Multi-Layered Defense</a:t>
            </a:r>
            <a:endParaRPr lang="en-US" sz="1350" dirty="0"/>
          </a:p>
        </p:txBody>
      </p:sp>
      <p:sp>
        <p:nvSpPr>
          <p:cNvPr id="38" name="Shape 21"/>
          <p:cNvSpPr/>
          <p:nvPr/>
        </p:nvSpPr>
        <p:spPr>
          <a:xfrm>
            <a:off x="514350" y="3459361"/>
            <a:ext cx="3771900" cy="485775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39" name="Shape 22"/>
          <p:cNvSpPr/>
          <p:nvPr/>
        </p:nvSpPr>
        <p:spPr>
          <a:xfrm>
            <a:off x="600075" y="3587948"/>
            <a:ext cx="228600" cy="228600"/>
          </a:xfrm>
          <a:prstGeom prst="ellipse">
            <a:avLst/>
          </a:prstGeom>
          <a:solidFill>
            <a:srgbClr val="DC2626"/>
          </a:solidFill>
          <a:ln/>
        </p:spPr>
      </p:sp>
      <p:sp>
        <p:nvSpPr>
          <p:cNvPr id="40" name="Text 23"/>
          <p:cNvSpPr/>
          <p:nvPr/>
        </p:nvSpPr>
        <p:spPr>
          <a:xfrm>
            <a:off x="685744" y="3630811"/>
            <a:ext cx="1286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88" dirty="0"/>
          </a:p>
        </p:txBody>
      </p:sp>
      <p:sp>
        <p:nvSpPr>
          <p:cNvPr id="41" name="Text 24"/>
          <p:cNvSpPr/>
          <p:nvPr/>
        </p:nvSpPr>
        <p:spPr>
          <a:xfrm>
            <a:off x="942975" y="3545086"/>
            <a:ext cx="154603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Endpoint Protection</a:t>
            </a:r>
            <a:endParaRPr lang="en-US" sz="900" dirty="0"/>
          </a:p>
        </p:txBody>
      </p:sp>
      <p:sp>
        <p:nvSpPr>
          <p:cNvPr id="42" name="Text 25"/>
          <p:cNvSpPr/>
          <p:nvPr/>
        </p:nvSpPr>
        <p:spPr>
          <a:xfrm>
            <a:off x="942975" y="3716536"/>
            <a:ext cx="154603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EDR solutions and advanced AV</a:t>
            </a:r>
            <a:endParaRPr lang="en-US" sz="788" dirty="0"/>
          </a:p>
        </p:txBody>
      </p:sp>
      <p:sp>
        <p:nvSpPr>
          <p:cNvPr id="43" name="Shape 26"/>
          <p:cNvSpPr/>
          <p:nvPr/>
        </p:nvSpPr>
        <p:spPr>
          <a:xfrm>
            <a:off x="514350" y="4059436"/>
            <a:ext cx="3771900" cy="485775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4" name="Text 27"/>
          <p:cNvSpPr/>
          <p:nvPr/>
        </p:nvSpPr>
        <p:spPr>
          <a:xfrm>
            <a:off x="685744" y="4230886"/>
            <a:ext cx="1286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88" dirty="0"/>
          </a:p>
        </p:txBody>
      </p:sp>
      <p:sp>
        <p:nvSpPr>
          <p:cNvPr id="45" name="Text 28"/>
          <p:cNvSpPr/>
          <p:nvPr/>
        </p:nvSpPr>
        <p:spPr>
          <a:xfrm>
            <a:off x="942975" y="4145161"/>
            <a:ext cx="167694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 Whitelisting</a:t>
            </a:r>
            <a:endParaRPr lang="en-US" sz="900" dirty="0"/>
          </a:p>
        </p:txBody>
      </p:sp>
      <p:sp>
        <p:nvSpPr>
          <p:cNvPr id="46" name="Text 29"/>
          <p:cNvSpPr/>
          <p:nvPr/>
        </p:nvSpPr>
        <p:spPr>
          <a:xfrm>
            <a:off x="942975" y="4316611"/>
            <a:ext cx="167694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Only approved software execution</a:t>
            </a:r>
            <a:endParaRPr lang="en-US" sz="788" dirty="0"/>
          </a:p>
        </p:txBody>
      </p:sp>
      <p:sp>
        <p:nvSpPr>
          <p:cNvPr id="47" name="Shape 30"/>
          <p:cNvSpPr/>
          <p:nvPr/>
        </p:nvSpPr>
        <p:spPr>
          <a:xfrm>
            <a:off x="514350" y="4659511"/>
            <a:ext cx="3771900" cy="485775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8" name="Shape 31"/>
          <p:cNvSpPr/>
          <p:nvPr/>
        </p:nvSpPr>
        <p:spPr>
          <a:xfrm>
            <a:off x="600075" y="4788098"/>
            <a:ext cx="228600" cy="228600"/>
          </a:xfrm>
          <a:prstGeom prst="ellipse">
            <a:avLst/>
          </a:prstGeom>
          <a:solidFill>
            <a:srgbClr val="D97706"/>
          </a:solidFill>
          <a:ln/>
        </p:spPr>
      </p:sp>
      <p:sp>
        <p:nvSpPr>
          <p:cNvPr id="49" name="Text 32"/>
          <p:cNvSpPr/>
          <p:nvPr/>
        </p:nvSpPr>
        <p:spPr>
          <a:xfrm>
            <a:off x="685744" y="4830961"/>
            <a:ext cx="1286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88" dirty="0"/>
          </a:p>
        </p:txBody>
      </p:sp>
      <p:sp>
        <p:nvSpPr>
          <p:cNvPr id="50" name="Text 33"/>
          <p:cNvSpPr/>
          <p:nvPr/>
        </p:nvSpPr>
        <p:spPr>
          <a:xfrm>
            <a:off x="942975" y="4745236"/>
            <a:ext cx="133560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Privilege Management</a:t>
            </a:r>
            <a:endParaRPr lang="en-US" sz="900" dirty="0"/>
          </a:p>
        </p:txBody>
      </p:sp>
      <p:sp>
        <p:nvSpPr>
          <p:cNvPr id="51" name="Text 34"/>
          <p:cNvSpPr/>
          <p:nvPr/>
        </p:nvSpPr>
        <p:spPr>
          <a:xfrm>
            <a:off x="942975" y="4916686"/>
            <a:ext cx="133560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Least privilege principle</a:t>
            </a:r>
            <a:endParaRPr lang="en-US" sz="788" dirty="0"/>
          </a:p>
        </p:txBody>
      </p:sp>
      <p:sp>
        <p:nvSpPr>
          <p:cNvPr id="52" name="Shape 35"/>
          <p:cNvSpPr/>
          <p:nvPr/>
        </p:nvSpPr>
        <p:spPr>
          <a:xfrm>
            <a:off x="514350" y="5259586"/>
            <a:ext cx="3771900" cy="485775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53" name="Shape 36"/>
          <p:cNvSpPr/>
          <p:nvPr/>
        </p:nvSpPr>
        <p:spPr>
          <a:xfrm>
            <a:off x="600075" y="5388173"/>
            <a:ext cx="228600" cy="228600"/>
          </a:xfrm>
          <a:prstGeom prst="ellipse">
            <a:avLst/>
          </a:prstGeom>
          <a:solidFill>
            <a:srgbClr val="059669"/>
          </a:solidFill>
          <a:ln/>
        </p:spPr>
      </p:sp>
      <p:sp>
        <p:nvSpPr>
          <p:cNvPr id="54" name="Text 37"/>
          <p:cNvSpPr/>
          <p:nvPr/>
        </p:nvSpPr>
        <p:spPr>
          <a:xfrm>
            <a:off x="685744" y="5431036"/>
            <a:ext cx="1286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88" dirty="0"/>
          </a:p>
        </p:txBody>
      </p:sp>
      <p:sp>
        <p:nvSpPr>
          <p:cNvPr id="55" name="Text 38"/>
          <p:cNvSpPr/>
          <p:nvPr/>
        </p:nvSpPr>
        <p:spPr>
          <a:xfrm>
            <a:off x="942975" y="5345311"/>
            <a:ext cx="160603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 Updates</a:t>
            </a:r>
            <a:endParaRPr lang="en-US" sz="900" dirty="0"/>
          </a:p>
        </p:txBody>
      </p:sp>
      <p:sp>
        <p:nvSpPr>
          <p:cNvPr id="56" name="Text 39"/>
          <p:cNvSpPr/>
          <p:nvPr/>
        </p:nvSpPr>
        <p:spPr>
          <a:xfrm>
            <a:off x="942975" y="5516761"/>
            <a:ext cx="160603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Patch management and updates</a:t>
            </a:r>
            <a:endParaRPr lang="en-US" sz="788" dirty="0"/>
          </a:p>
        </p:txBody>
      </p:sp>
      <p:sp>
        <p:nvSpPr>
          <p:cNvPr id="57" name="Shape 40"/>
          <p:cNvSpPr/>
          <p:nvPr/>
        </p:nvSpPr>
        <p:spPr>
          <a:xfrm>
            <a:off x="4686300" y="2887861"/>
            <a:ext cx="4114800" cy="3028950"/>
          </a:xfrm>
          <a:prstGeom prst="rect">
            <a:avLst/>
          </a:prstGeom>
          <a:solidFill>
            <a:srgbClr val="111827">
              <a:alpha val="60000"/>
            </a:srgbClr>
          </a:solidFill>
          <a:ln w="99">
            <a:solidFill>
              <a:srgbClr val="4B5563"/>
            </a:solidFill>
            <a:prstDash val="solid"/>
          </a:ln>
        </p:spPr>
      </p:sp>
      <p:pic>
        <p:nvPicPr>
          <p:cNvPr id="58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57750" y="3087886"/>
            <a:ext cx="171450" cy="171450"/>
          </a:xfrm>
          <a:prstGeom prst="rect">
            <a:avLst/>
          </a:prstGeom>
        </p:spPr>
      </p:pic>
      <p:sp>
        <p:nvSpPr>
          <p:cNvPr id="59" name="Text 41"/>
          <p:cNvSpPr/>
          <p:nvPr/>
        </p:nvSpPr>
        <p:spPr>
          <a:xfrm>
            <a:off x="5114925" y="3059311"/>
            <a:ext cx="244053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Countermeasures</a:t>
            </a:r>
            <a:endParaRPr lang="en-US" sz="1350" dirty="0"/>
          </a:p>
        </p:txBody>
      </p:sp>
      <p:sp>
        <p:nvSpPr>
          <p:cNvPr id="60" name="Shape 42"/>
          <p:cNvSpPr/>
          <p:nvPr/>
        </p:nvSpPr>
        <p:spPr>
          <a:xfrm>
            <a:off x="4857750" y="3459361"/>
            <a:ext cx="1828800" cy="714375"/>
          </a:xfrm>
          <a:prstGeom prst="rect">
            <a:avLst/>
          </a:prstGeom>
          <a:solidFill>
            <a:srgbClr val="1E40AF">
              <a:alpha val="50000"/>
            </a:srgbClr>
          </a:solidFill>
          <a:ln/>
        </p:spPr>
      </p:sp>
      <p:pic>
        <p:nvPicPr>
          <p:cNvPr id="61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97141" y="3573661"/>
            <a:ext cx="150019" cy="171450"/>
          </a:xfrm>
          <a:prstGeom prst="rect">
            <a:avLst/>
          </a:prstGeom>
        </p:spPr>
      </p:pic>
      <p:sp>
        <p:nvSpPr>
          <p:cNvPr id="62" name="Text 43"/>
          <p:cNvSpPr/>
          <p:nvPr/>
        </p:nvSpPr>
        <p:spPr>
          <a:xfrm>
            <a:off x="4972050" y="3802261"/>
            <a:ext cx="1671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Encryption</a:t>
            </a:r>
            <a:endParaRPr lang="en-US" sz="788" dirty="0"/>
          </a:p>
        </p:txBody>
      </p:sp>
      <p:sp>
        <p:nvSpPr>
          <p:cNvPr id="63" name="Text 44"/>
          <p:cNvSpPr/>
          <p:nvPr/>
        </p:nvSpPr>
        <p:spPr>
          <a:xfrm>
            <a:off x="4972050" y="3945136"/>
            <a:ext cx="16716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BFDB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protection</a:t>
            </a:r>
            <a:endParaRPr lang="en-US" sz="675" dirty="0"/>
          </a:p>
        </p:txBody>
      </p:sp>
      <p:sp>
        <p:nvSpPr>
          <p:cNvPr id="64" name="Shape 45"/>
          <p:cNvSpPr/>
          <p:nvPr/>
        </p:nvSpPr>
        <p:spPr>
          <a:xfrm>
            <a:off x="6800850" y="3459361"/>
            <a:ext cx="1828800" cy="714375"/>
          </a:xfrm>
          <a:prstGeom prst="rect">
            <a:avLst/>
          </a:prstGeom>
          <a:solidFill>
            <a:srgbClr val="065F46">
              <a:alpha val="50000"/>
            </a:srgbClr>
          </a:solidFill>
          <a:ln/>
        </p:spPr>
      </p:sp>
      <p:pic>
        <p:nvPicPr>
          <p:cNvPr id="65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8809" y="3573661"/>
            <a:ext cx="192881" cy="171450"/>
          </a:xfrm>
          <a:prstGeom prst="rect">
            <a:avLst/>
          </a:prstGeom>
        </p:spPr>
      </p:pic>
      <p:sp>
        <p:nvSpPr>
          <p:cNvPr id="66" name="Text 46"/>
          <p:cNvSpPr/>
          <p:nvPr/>
        </p:nvSpPr>
        <p:spPr>
          <a:xfrm>
            <a:off x="6915150" y="3802261"/>
            <a:ext cx="1671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Virtual Keyboards</a:t>
            </a:r>
            <a:endParaRPr lang="en-US" sz="788" dirty="0"/>
          </a:p>
        </p:txBody>
      </p:sp>
      <p:sp>
        <p:nvSpPr>
          <p:cNvPr id="67" name="Text 47"/>
          <p:cNvSpPr/>
          <p:nvPr/>
        </p:nvSpPr>
        <p:spPr>
          <a:xfrm>
            <a:off x="6915150" y="3945136"/>
            <a:ext cx="16716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A7F3D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Bypass keyloggers</a:t>
            </a:r>
            <a:endParaRPr lang="en-US" sz="675" dirty="0"/>
          </a:p>
        </p:txBody>
      </p:sp>
      <p:sp>
        <p:nvSpPr>
          <p:cNvPr id="68" name="Shape 48"/>
          <p:cNvSpPr/>
          <p:nvPr/>
        </p:nvSpPr>
        <p:spPr>
          <a:xfrm>
            <a:off x="4857750" y="4288036"/>
            <a:ext cx="1828800" cy="714375"/>
          </a:xfrm>
          <a:prstGeom prst="rect">
            <a:avLst/>
          </a:prstGeom>
          <a:solidFill>
            <a:srgbClr val="5B21B6">
              <a:alpha val="50000"/>
            </a:srgbClr>
          </a:solidFill>
          <a:ln/>
        </p:spPr>
      </p:sp>
      <p:pic>
        <p:nvPicPr>
          <p:cNvPr id="69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86425" y="4402336"/>
            <a:ext cx="171450" cy="171450"/>
          </a:xfrm>
          <a:prstGeom prst="rect">
            <a:avLst/>
          </a:prstGeom>
        </p:spPr>
      </p:pic>
      <p:sp>
        <p:nvSpPr>
          <p:cNvPr id="70" name="Text 49"/>
          <p:cNvSpPr/>
          <p:nvPr/>
        </p:nvSpPr>
        <p:spPr>
          <a:xfrm>
            <a:off x="4972050" y="4630936"/>
            <a:ext cx="1671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2FA/MFA</a:t>
            </a:r>
            <a:endParaRPr lang="en-US" sz="788" dirty="0"/>
          </a:p>
        </p:txBody>
      </p:sp>
      <p:sp>
        <p:nvSpPr>
          <p:cNvPr id="71" name="Text 50"/>
          <p:cNvSpPr/>
          <p:nvPr/>
        </p:nvSpPr>
        <p:spPr>
          <a:xfrm>
            <a:off x="4972050" y="4773811"/>
            <a:ext cx="16716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Additional security</a:t>
            </a:r>
            <a:endParaRPr lang="en-US" sz="675" dirty="0"/>
          </a:p>
        </p:txBody>
      </p:sp>
      <p:pic>
        <p:nvPicPr>
          <p:cNvPr id="72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18809" y="4402336"/>
            <a:ext cx="192881" cy="171450"/>
          </a:xfrm>
          <a:prstGeom prst="rect">
            <a:avLst/>
          </a:prstGeom>
        </p:spPr>
      </p:pic>
      <p:sp>
        <p:nvSpPr>
          <p:cNvPr id="73" name="Text 51"/>
          <p:cNvSpPr/>
          <p:nvPr/>
        </p:nvSpPr>
        <p:spPr>
          <a:xfrm>
            <a:off x="6915150" y="4630936"/>
            <a:ext cx="1671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</a:t>
            </a:r>
            <a:endParaRPr lang="en-US" sz="788" dirty="0"/>
          </a:p>
        </p:txBody>
      </p:sp>
      <p:sp>
        <p:nvSpPr>
          <p:cNvPr id="74" name="Text 52"/>
          <p:cNvSpPr/>
          <p:nvPr/>
        </p:nvSpPr>
        <p:spPr>
          <a:xfrm>
            <a:off x="6915150" y="4773811"/>
            <a:ext cx="16716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oversight</a:t>
            </a:r>
            <a:endParaRPr lang="en-US" sz="675" dirty="0"/>
          </a:p>
        </p:txBody>
      </p:sp>
      <p:sp>
        <p:nvSpPr>
          <p:cNvPr id="75" name="Shape 53"/>
          <p:cNvSpPr/>
          <p:nvPr/>
        </p:nvSpPr>
        <p:spPr>
          <a:xfrm>
            <a:off x="4857750" y="5173861"/>
            <a:ext cx="3771900" cy="557213"/>
          </a:xfrm>
          <a:prstGeom prst="rect">
            <a:avLst/>
          </a:prstGeom>
          <a:solidFill>
            <a:srgbClr val="991B1B">
              <a:alpha val="30000"/>
            </a:srgbClr>
          </a:solidFill>
          <a:ln w="99">
            <a:solidFill>
              <a:srgbClr val="EF4444"/>
            </a:solidFill>
            <a:prstDash val="solid"/>
          </a:ln>
        </p:spPr>
      </p:sp>
      <p:pic>
        <p:nvPicPr>
          <p:cNvPr id="76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72050" y="5373886"/>
            <a:ext cx="142875" cy="142875"/>
          </a:xfrm>
          <a:prstGeom prst="rect">
            <a:avLst/>
          </a:prstGeom>
        </p:spPr>
      </p:pic>
      <p:sp>
        <p:nvSpPr>
          <p:cNvPr id="77" name="Text 54"/>
          <p:cNvSpPr/>
          <p:nvPr/>
        </p:nvSpPr>
        <p:spPr>
          <a:xfrm>
            <a:off x="5200650" y="5288161"/>
            <a:ext cx="232353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ECA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 Reminder</a:t>
            </a:r>
            <a:endParaRPr lang="en-US" sz="900" dirty="0"/>
          </a:p>
        </p:txBody>
      </p:sp>
      <p:sp>
        <p:nvSpPr>
          <p:cNvPr id="78" name="Text 55"/>
          <p:cNvSpPr/>
          <p:nvPr/>
        </p:nvSpPr>
        <p:spPr>
          <a:xfrm>
            <a:off x="5200650" y="5459611"/>
            <a:ext cx="232353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CA5A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single solution provides complete protection</a:t>
            </a:r>
            <a:endParaRPr lang="en-US" sz="78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1684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74" y="344686"/>
            <a:ext cx="342900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705974" y="280392"/>
            <a:ext cx="4260661" cy="4661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Real-World Case Studies</a:t>
            </a:r>
            <a:endParaRPr lang="en-US" sz="2700" dirty="0"/>
          </a:p>
        </p:txBody>
      </p:sp>
      <p:sp>
        <p:nvSpPr>
          <p:cNvPr id="5" name="Shape 1"/>
          <p:cNvSpPr/>
          <p:nvPr/>
        </p:nvSpPr>
        <p:spPr>
          <a:xfrm>
            <a:off x="342900" y="916186"/>
            <a:ext cx="4114800" cy="1614488"/>
          </a:xfrm>
          <a:prstGeom prst="rect">
            <a:avLst/>
          </a:prstGeom>
          <a:solidFill>
            <a:srgbClr val="991B1B"/>
          </a:solidFill>
          <a:ln w="99">
            <a:solidFill>
              <a:srgbClr val="EF4444">
                <a:alpha val="50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514350" y="1087636"/>
            <a:ext cx="457200" cy="457200"/>
          </a:xfrm>
          <a:prstGeom prst="ellipse">
            <a:avLst/>
          </a:prstGeom>
          <a:solidFill>
            <a:srgbClr val="DC2626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230511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85850" y="1130498"/>
            <a:ext cx="189242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Marriott Data Breach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1085850" y="1359098"/>
            <a:ext cx="189242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CA5A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2018 | Hospitality Industry</a:t>
            </a:r>
            <a:endParaRPr lang="en-US" sz="788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687711"/>
            <a:ext cx="142875" cy="1143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2950" y="1659136"/>
            <a:ext cx="151561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500 million guests affected</a:t>
            </a:r>
            <a:endParaRPr lang="en-US" sz="90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1944886"/>
            <a:ext cx="128588" cy="1143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28663" y="1916311"/>
            <a:ext cx="184652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Keyloggers in reservation system</a:t>
            </a:r>
            <a:endParaRPr lang="en-US" sz="900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" y="2202061"/>
            <a:ext cx="128588" cy="11430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28663" y="2173486"/>
            <a:ext cx="19076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&amp; personal data exposed</a:t>
            </a:r>
            <a:endParaRPr lang="en-US" sz="900" dirty="0"/>
          </a:p>
        </p:txBody>
      </p:sp>
      <p:sp>
        <p:nvSpPr>
          <p:cNvPr id="16" name="Shape 8"/>
          <p:cNvSpPr/>
          <p:nvPr/>
        </p:nvSpPr>
        <p:spPr>
          <a:xfrm>
            <a:off x="4686300" y="916186"/>
            <a:ext cx="4114800" cy="1614488"/>
          </a:xfrm>
          <a:prstGeom prst="rect">
            <a:avLst/>
          </a:prstGeom>
          <a:solidFill>
            <a:srgbClr val="1E40AF"/>
          </a:solidFill>
          <a:ln w="99">
            <a:solidFill>
              <a:srgbClr val="3B82F6">
                <a:alpha val="50000"/>
              </a:srgbClr>
            </a:solidFill>
            <a:prstDash val="solid"/>
          </a:ln>
        </p:spPr>
      </p:sp>
      <p:sp>
        <p:nvSpPr>
          <p:cNvPr id="17" name="Shape 9"/>
          <p:cNvSpPr/>
          <p:nvPr/>
        </p:nvSpPr>
        <p:spPr>
          <a:xfrm>
            <a:off x="4857750" y="1087636"/>
            <a:ext cx="457200" cy="457200"/>
          </a:xfrm>
          <a:prstGeom prst="ellipse">
            <a:avLst/>
          </a:prstGeom>
          <a:solidFill>
            <a:srgbClr val="2563EB"/>
          </a:solidFill>
          <a:ln/>
        </p:spPr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625" y="1230511"/>
            <a:ext cx="171450" cy="171450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5429250" y="1130498"/>
            <a:ext cx="124398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Uber Greyball</a:t>
            </a:r>
            <a:endParaRPr lang="en-US" sz="1350" dirty="0"/>
          </a:p>
        </p:txBody>
      </p:sp>
      <p:sp>
        <p:nvSpPr>
          <p:cNvPr id="20" name="Text 11"/>
          <p:cNvSpPr/>
          <p:nvPr/>
        </p:nvSpPr>
        <p:spPr>
          <a:xfrm>
            <a:off x="5429250" y="1359098"/>
            <a:ext cx="124398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93C5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2017 | Transportation</a:t>
            </a:r>
            <a:endParaRPr lang="en-US" sz="788" dirty="0"/>
          </a:p>
        </p:txBody>
      </p:sp>
      <p:pic>
        <p:nvPicPr>
          <p:cNvPr id="2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0" y="1687711"/>
            <a:ext cx="128588" cy="114300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5072063" y="1659136"/>
            <a:ext cx="222977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Keylogging for law enforcement evasion</a:t>
            </a:r>
            <a:endParaRPr lang="en-US" sz="900" dirty="0"/>
          </a:p>
        </p:txBody>
      </p:sp>
      <p:pic>
        <p:nvPicPr>
          <p:cNvPr id="2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1944886"/>
            <a:ext cx="114300" cy="114300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5057775" y="1916311"/>
            <a:ext cx="1452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Regulatory circumvention</a:t>
            </a:r>
            <a:endParaRPr lang="en-US" sz="900" dirty="0"/>
          </a:p>
        </p:txBody>
      </p:sp>
      <p:pic>
        <p:nvPicPr>
          <p:cNvPr id="2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7750" y="2202061"/>
            <a:ext cx="114300" cy="114300"/>
          </a:xfrm>
          <a:prstGeom prst="rect">
            <a:avLst/>
          </a:prstGeom>
        </p:spPr>
      </p:pic>
      <p:sp>
        <p:nvSpPr>
          <p:cNvPr id="26" name="Text 14"/>
          <p:cNvSpPr/>
          <p:nvPr/>
        </p:nvSpPr>
        <p:spPr>
          <a:xfrm>
            <a:off x="5057775" y="2173486"/>
            <a:ext cx="177508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Widely condemned as unethical</a:t>
            </a:r>
            <a:endParaRPr lang="en-US" sz="900" dirty="0"/>
          </a:p>
        </p:txBody>
      </p:sp>
      <p:pic>
        <p:nvPicPr>
          <p:cNvPr id="2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653" y="3066455"/>
            <a:ext cx="192881" cy="171450"/>
          </a:xfrm>
          <a:prstGeom prst="rect">
            <a:avLst/>
          </a:prstGeom>
        </p:spPr>
      </p:pic>
      <p:sp>
        <p:nvSpPr>
          <p:cNvPr id="28" name="Text 15"/>
          <p:cNvSpPr/>
          <p:nvPr/>
        </p:nvSpPr>
        <p:spPr>
          <a:xfrm>
            <a:off x="1092994" y="2966442"/>
            <a:ext cx="16820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Office Depot Fraud</a:t>
            </a:r>
            <a:endParaRPr lang="en-US" sz="1350" dirty="0"/>
          </a:p>
        </p:txBody>
      </p:sp>
      <p:sp>
        <p:nvSpPr>
          <p:cNvPr id="29" name="Text 16"/>
          <p:cNvSpPr/>
          <p:nvPr/>
        </p:nvSpPr>
        <p:spPr>
          <a:xfrm>
            <a:off x="1092994" y="3195042"/>
            <a:ext cx="168204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2019 | Retail Technology</a:t>
            </a:r>
            <a:endParaRPr lang="en-US" sz="788" dirty="0"/>
          </a:p>
        </p:txBody>
      </p:sp>
      <p:pic>
        <p:nvPicPr>
          <p:cNvPr id="30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494" y="3523655"/>
            <a:ext cx="71438" cy="114300"/>
          </a:xfrm>
          <a:prstGeom prst="rect">
            <a:avLst/>
          </a:prstGeom>
        </p:spPr>
      </p:pic>
      <p:sp>
        <p:nvSpPr>
          <p:cNvPr id="31" name="Text 17"/>
          <p:cNvSpPr/>
          <p:nvPr/>
        </p:nvSpPr>
        <p:spPr>
          <a:xfrm>
            <a:off x="678656" y="3495080"/>
            <a:ext cx="12024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$35M FTC settlement</a:t>
            </a:r>
            <a:endParaRPr lang="en-US" sz="900" dirty="0"/>
          </a:p>
        </p:txBody>
      </p:sp>
      <p:pic>
        <p:nvPicPr>
          <p:cNvPr id="32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494" y="3780830"/>
            <a:ext cx="114300" cy="114300"/>
          </a:xfrm>
          <a:prstGeom prst="rect">
            <a:avLst/>
          </a:prstGeom>
        </p:spPr>
      </p:pic>
      <p:sp>
        <p:nvSpPr>
          <p:cNvPr id="33" name="Text 18"/>
          <p:cNvSpPr/>
          <p:nvPr/>
        </p:nvSpPr>
        <p:spPr>
          <a:xfrm>
            <a:off x="721519" y="3752255"/>
            <a:ext cx="13839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Fake repair service scam</a:t>
            </a:r>
            <a:endParaRPr lang="en-US" sz="900" dirty="0"/>
          </a:p>
        </p:txBody>
      </p:sp>
      <p:pic>
        <p:nvPicPr>
          <p:cNvPr id="34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494" y="4038005"/>
            <a:ext cx="100013" cy="114300"/>
          </a:xfrm>
          <a:prstGeom prst="rect">
            <a:avLst/>
          </a:prstGeom>
        </p:spPr>
      </p:pic>
      <p:sp>
        <p:nvSpPr>
          <p:cNvPr id="35" name="Text 19"/>
          <p:cNvSpPr/>
          <p:nvPr/>
        </p:nvSpPr>
        <p:spPr>
          <a:xfrm>
            <a:off x="707231" y="4009430"/>
            <a:ext cx="161872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Unauthorized data collection</a:t>
            </a:r>
            <a:endParaRPr lang="en-US" sz="900" dirty="0"/>
          </a:p>
        </p:txBody>
      </p:sp>
      <p:sp>
        <p:nvSpPr>
          <p:cNvPr id="36" name="Shape 20"/>
          <p:cNvSpPr/>
          <p:nvPr/>
        </p:nvSpPr>
        <p:spPr>
          <a:xfrm>
            <a:off x="4686300" y="2744986"/>
            <a:ext cx="4114800" cy="3114675"/>
          </a:xfrm>
          <a:prstGeom prst="rect">
            <a:avLst/>
          </a:prstGeom>
          <a:solidFill>
            <a:srgbClr val="111827">
              <a:alpha val="60000"/>
            </a:srgbClr>
          </a:solidFill>
          <a:ln w="99">
            <a:solidFill>
              <a:srgbClr val="4B5563"/>
            </a:solidFill>
            <a:prstDash val="solid"/>
          </a:ln>
        </p:spPr>
      </p:sp>
      <p:pic>
        <p:nvPicPr>
          <p:cNvPr id="37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73502" y="2945011"/>
            <a:ext cx="171450" cy="171450"/>
          </a:xfrm>
          <a:prstGeom prst="rect">
            <a:avLst/>
          </a:prstGeom>
        </p:spPr>
      </p:pic>
      <p:sp>
        <p:nvSpPr>
          <p:cNvPr id="38" name="Text 21"/>
          <p:cNvSpPr/>
          <p:nvPr/>
        </p:nvSpPr>
        <p:spPr>
          <a:xfrm>
            <a:off x="6130677" y="2912864"/>
            <a:ext cx="1554659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 Statistics</a:t>
            </a:r>
            <a:endParaRPr lang="en-US" sz="1350" dirty="0"/>
          </a:p>
        </p:txBody>
      </p:sp>
      <p:sp>
        <p:nvSpPr>
          <p:cNvPr id="39" name="Text 22"/>
          <p:cNvSpPr/>
          <p:nvPr/>
        </p:nvSpPr>
        <p:spPr>
          <a:xfrm>
            <a:off x="4857750" y="3316486"/>
            <a:ext cx="19002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F871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$4.45M</a:t>
            </a:r>
            <a:endParaRPr lang="en-US" sz="2250" dirty="0"/>
          </a:p>
        </p:txBody>
      </p:sp>
      <p:sp>
        <p:nvSpPr>
          <p:cNvPr id="40" name="Text 23"/>
          <p:cNvSpPr/>
          <p:nvPr/>
        </p:nvSpPr>
        <p:spPr>
          <a:xfrm>
            <a:off x="4857750" y="3745111"/>
            <a:ext cx="1900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Average breach cost</a:t>
            </a:r>
            <a:endParaRPr lang="en-US" sz="788" dirty="0"/>
          </a:p>
        </p:txBody>
      </p:sp>
      <p:sp>
        <p:nvSpPr>
          <p:cNvPr id="41" name="Text 24"/>
          <p:cNvSpPr/>
          <p:nvPr/>
        </p:nvSpPr>
        <p:spPr>
          <a:xfrm>
            <a:off x="6800850" y="3316486"/>
            <a:ext cx="19002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277</a:t>
            </a:r>
            <a:endParaRPr lang="en-US" sz="2250" dirty="0"/>
          </a:p>
        </p:txBody>
      </p:sp>
      <p:sp>
        <p:nvSpPr>
          <p:cNvPr id="42" name="Text 25"/>
          <p:cNvSpPr/>
          <p:nvPr/>
        </p:nvSpPr>
        <p:spPr>
          <a:xfrm>
            <a:off x="6800850" y="3745111"/>
            <a:ext cx="1900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Days to detect</a:t>
            </a:r>
            <a:endParaRPr lang="en-US" sz="788" dirty="0"/>
          </a:p>
        </p:txBody>
      </p:sp>
      <p:sp>
        <p:nvSpPr>
          <p:cNvPr id="43" name="Text 26"/>
          <p:cNvSpPr/>
          <p:nvPr/>
        </p:nvSpPr>
        <p:spPr>
          <a:xfrm>
            <a:off x="4857750" y="4002286"/>
            <a:ext cx="19002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FBBF2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95%</a:t>
            </a:r>
            <a:endParaRPr lang="en-US" sz="2250" dirty="0"/>
          </a:p>
        </p:txBody>
      </p:sp>
      <p:sp>
        <p:nvSpPr>
          <p:cNvPr id="44" name="Text 27"/>
          <p:cNvSpPr/>
          <p:nvPr/>
        </p:nvSpPr>
        <p:spPr>
          <a:xfrm>
            <a:off x="4857750" y="4430911"/>
            <a:ext cx="1900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Human error factor</a:t>
            </a:r>
            <a:endParaRPr lang="en-US" sz="788" dirty="0"/>
          </a:p>
        </p:txBody>
      </p:sp>
      <p:sp>
        <p:nvSpPr>
          <p:cNvPr id="45" name="Text 28"/>
          <p:cNvSpPr/>
          <p:nvPr/>
        </p:nvSpPr>
        <p:spPr>
          <a:xfrm>
            <a:off x="6800850" y="4002286"/>
            <a:ext cx="19002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83%</a:t>
            </a:r>
            <a:endParaRPr lang="en-US" sz="2250" dirty="0"/>
          </a:p>
        </p:txBody>
      </p:sp>
      <p:sp>
        <p:nvSpPr>
          <p:cNvPr id="46" name="Text 29"/>
          <p:cNvSpPr/>
          <p:nvPr/>
        </p:nvSpPr>
        <p:spPr>
          <a:xfrm>
            <a:off x="6800850" y="4430911"/>
            <a:ext cx="1900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Preventable attacks</a:t>
            </a:r>
            <a:endParaRPr lang="en-US" sz="788" dirty="0"/>
          </a:p>
        </p:txBody>
      </p:sp>
      <p:sp>
        <p:nvSpPr>
          <p:cNvPr id="47" name="Shape 30"/>
          <p:cNvSpPr/>
          <p:nvPr/>
        </p:nvSpPr>
        <p:spPr>
          <a:xfrm>
            <a:off x="4857750" y="4745236"/>
            <a:ext cx="3771900" cy="928688"/>
          </a:xfrm>
          <a:prstGeom prst="rect">
            <a:avLst/>
          </a:prstGeom>
          <a:solidFill>
            <a:srgbClr val="1E40AF">
              <a:alpha val="30000"/>
            </a:srgbClr>
          </a:solidFill>
          <a:ln w="99">
            <a:solidFill>
              <a:srgbClr val="3B82F6"/>
            </a:solidFill>
            <a:prstDash val="solid"/>
          </a:ln>
        </p:spPr>
      </p:sp>
      <p:pic>
        <p:nvPicPr>
          <p:cNvPr id="48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79406" y="4859536"/>
            <a:ext cx="128588" cy="171450"/>
          </a:xfrm>
          <a:prstGeom prst="rect">
            <a:avLst/>
          </a:prstGeom>
        </p:spPr>
      </p:pic>
      <p:sp>
        <p:nvSpPr>
          <p:cNvPr id="49" name="Text 31"/>
          <p:cNvSpPr/>
          <p:nvPr/>
        </p:nvSpPr>
        <p:spPr>
          <a:xfrm>
            <a:off x="4972050" y="5088136"/>
            <a:ext cx="36147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BFDB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Lesson</a:t>
            </a:r>
            <a:endParaRPr lang="en-US" sz="900" dirty="0"/>
          </a:p>
        </p:txBody>
      </p:sp>
      <p:sp>
        <p:nvSpPr>
          <p:cNvPr id="50" name="Text 32"/>
          <p:cNvSpPr/>
          <p:nvPr/>
        </p:nvSpPr>
        <p:spPr>
          <a:xfrm>
            <a:off x="4972050" y="5259586"/>
            <a:ext cx="36147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93C5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Most keylogger incidents are preventable with proper security measures and user awareness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2025-06-09T19:59:06Z</dcterms:created>
  <dcterms:modified xsi:type="dcterms:W3CDTF">2025-06-09T19:59:06Z</dcterms:modified>
</cp:coreProperties>
</file>