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Nunito Sans ExtraBold"/>
      <p:bold r:id="rId26"/>
      <p:boldItalic r:id="rId27"/>
    </p:embeddedFont>
    <p:embeddedFont>
      <p:font typeface="Nunito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SansExtraBold-bold.fntdata"/><Relationship Id="rId25" Type="http://schemas.openxmlformats.org/officeDocument/2006/relationships/font" Target="fonts/Nunito-boldItalic.fntdata"/><Relationship Id="rId28" Type="http://schemas.openxmlformats.org/officeDocument/2006/relationships/font" Target="fonts/NunitoSans-regular.fntdata"/><Relationship Id="rId27" Type="http://schemas.openxmlformats.org/officeDocument/2006/relationships/font" Target="fonts/NunitoSans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Sans-boldItalic.fntdata"/><Relationship Id="rId30" Type="http://schemas.openxmlformats.org/officeDocument/2006/relationships/font" Target="fonts/Nunito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ffd89096c_0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ffd89096c_0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ffd89096c_0_1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ffd89096c_0_1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ffd89096c_0_1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ffd89096c_0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ffd89096c_0_1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ffd89096c_0_1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ffd89096c_0_1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ffd89096c_0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2270fd1a7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2270fd1a7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ffd89096c_0_1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ffd89096c_0_1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ffd89096c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4ffd89096c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ffd89096c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ffd89096c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ffd89096c_0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ffd89096c_0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ffd89096c_0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ffd89096c_0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ffd89096c_0_10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ffd89096c_0_1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ffd89096c_0_1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ffd89096c_0_1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ffd89096c_0_1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ffd89096c_0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ffd89096c_0_1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ffd89096c_0_1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hyperlink" Target="https://drive.google.com/file/d/1HaDQAkG8UEqvXzixLDh2FU1FJ4MsfLhd/view?usp=shar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3.jpg"/><Relationship Id="rId5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6.jpg"/><Relationship Id="rId5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hyperlink" Target="https://pymongo.readthedocs.io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1350" y="3947625"/>
            <a:ext cx="8604900" cy="7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80">
                <a:solidFill>
                  <a:schemeClr val="lt1"/>
                </a:solidFill>
              </a:rPr>
              <a:t>     </a:t>
            </a:r>
            <a:r>
              <a:rPr b="1" lang="en" sz="408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Python Mongo Connectivity</a:t>
            </a:r>
            <a:r>
              <a:rPr b="1" lang="en" sz="428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</a:t>
            </a:r>
            <a:endParaRPr b="1" sz="428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 Sans"/>
              <a:buChar char="➔"/>
            </a:pPr>
            <a:r>
              <a:rPr b="1" lang="en" sz="15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Python Notebook</a:t>
            </a:r>
            <a:endParaRPr b="1" sz="15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 u="sng">
                <a:solidFill>
                  <a:srgbClr val="0000FF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https://drive.google.com/file/d/1HaDQAkG8UEqvXzixLDh2FU1FJ4MsfLhd/view?usp=sharing</a:t>
            </a:r>
            <a:endParaRPr b="1" sz="2200">
              <a:solidFill>
                <a:srgbClr val="0000FF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1148400" y="391075"/>
            <a:ext cx="6397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rPr>
              <a:t>Lets move to practical part</a:t>
            </a:r>
            <a:r>
              <a:rPr lang="en" sz="272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rPr>
              <a:t> </a:t>
            </a:r>
            <a:endParaRPr sz="1900">
              <a:solidFill>
                <a:schemeClr val="lt1"/>
              </a:solidFill>
              <a:latin typeface="Nunito Sans ExtraBold"/>
              <a:ea typeface="Nunito Sans ExtraBold"/>
              <a:cs typeface="Nunito Sans ExtraBold"/>
              <a:sym typeface="Nunito Sans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/>
        </p:nvSpPr>
        <p:spPr>
          <a:xfrm>
            <a:off x="1148400" y="391075"/>
            <a:ext cx="6397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rPr>
              <a:t>Collection created</a:t>
            </a:r>
            <a:endParaRPr sz="1900">
              <a:solidFill>
                <a:schemeClr val="lt1"/>
              </a:solidFill>
              <a:latin typeface="Nunito Sans ExtraBold"/>
              <a:ea typeface="Nunito Sans ExtraBold"/>
              <a:cs typeface="Nunito Sans ExtraBold"/>
              <a:sym typeface="Nunito Sans ExtraBold"/>
            </a:endParaRPr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9875" y="1033575"/>
            <a:ext cx="4880975" cy="37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865950" y="357500"/>
            <a:ext cx="754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441"/>
              <a:buFont typeface="Arial"/>
              <a:buNone/>
            </a:pPr>
            <a:r>
              <a:rPr lang="en" sz="272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rPr>
              <a:t>Insert  Operation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930200"/>
            <a:ext cx="36741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FF0000"/>
                </a:highlight>
                <a:latin typeface="Nunito Sans ExtraBold"/>
                <a:ea typeface="Nunito Sans ExtraBold"/>
                <a:cs typeface="Nunito Sans ExtraBold"/>
                <a:sym typeface="Nunito Sans ExtraBold"/>
              </a:rPr>
              <a:t>insert_one(data)</a:t>
            </a:r>
            <a:endParaRPr>
              <a:solidFill>
                <a:schemeClr val="lt1"/>
              </a:solidFill>
              <a:highlight>
                <a:srgbClr val="FF0000"/>
              </a:highlight>
              <a:latin typeface="Nunito Sans ExtraBold"/>
              <a:ea typeface="Nunito Sans ExtraBold"/>
              <a:cs typeface="Nunito Sans ExtraBold"/>
              <a:sym typeface="Nunito Sans Extra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 Sans ExtraBold"/>
              <a:ea typeface="Nunito Sans ExtraBold"/>
              <a:cs typeface="Nunito Sans ExtraBold"/>
              <a:sym typeface="Nunito Sans ExtraBold"/>
            </a:endParaRPr>
          </a:p>
        </p:txBody>
      </p:sp>
      <p:sp>
        <p:nvSpPr>
          <p:cNvPr id="124" name="Google Shape;124;p24"/>
          <p:cNvSpPr txBox="1"/>
          <p:nvPr>
            <p:ph idx="2" type="body"/>
          </p:nvPr>
        </p:nvSpPr>
        <p:spPr>
          <a:xfrm>
            <a:off x="4269500" y="930200"/>
            <a:ext cx="4514100" cy="39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FF0000"/>
                </a:highlight>
                <a:latin typeface="Nunito Sans ExtraBold"/>
                <a:ea typeface="Nunito Sans ExtraBold"/>
                <a:cs typeface="Nunito Sans ExtraBold"/>
                <a:sym typeface="Nunito Sans ExtraBold"/>
              </a:rPr>
              <a:t>insert_many([data1,data2,...])</a:t>
            </a:r>
            <a:endParaRPr>
              <a:solidFill>
                <a:schemeClr val="lt1"/>
              </a:solidFill>
              <a:highlight>
                <a:srgbClr val="FF0000"/>
              </a:highlight>
              <a:latin typeface="Nunito Sans ExtraBold"/>
              <a:ea typeface="Nunito Sans ExtraBold"/>
              <a:cs typeface="Nunito Sans ExtraBold"/>
              <a:sym typeface="Nunito Sans ExtraBold"/>
            </a:endParaRPr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725" y="1324500"/>
            <a:ext cx="3344725" cy="30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29250" y="1324500"/>
            <a:ext cx="4154350" cy="347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865950" y="357500"/>
            <a:ext cx="754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rPr>
              <a:t>Update</a:t>
            </a:r>
            <a:r>
              <a:rPr lang="en" sz="272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rPr>
              <a:t> Operation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930200"/>
            <a:ext cx="36741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FF0000"/>
                </a:highlight>
                <a:latin typeface="Nunito Sans ExtraBold"/>
                <a:ea typeface="Nunito Sans ExtraBold"/>
                <a:cs typeface="Nunito Sans ExtraBold"/>
                <a:sym typeface="Nunito Sans ExtraBold"/>
              </a:rPr>
              <a:t>update</a:t>
            </a:r>
            <a:r>
              <a:rPr lang="en">
                <a:solidFill>
                  <a:schemeClr val="lt1"/>
                </a:solidFill>
                <a:highlight>
                  <a:srgbClr val="FF0000"/>
                </a:highlight>
                <a:latin typeface="Nunito Sans ExtraBold"/>
                <a:ea typeface="Nunito Sans ExtraBold"/>
                <a:cs typeface="Nunito Sans ExtraBold"/>
                <a:sym typeface="Nunito Sans ExtraBold"/>
              </a:rPr>
              <a:t>_one(filter,update)</a:t>
            </a:r>
            <a:endParaRPr>
              <a:solidFill>
                <a:schemeClr val="lt1"/>
              </a:solidFill>
              <a:highlight>
                <a:srgbClr val="FF0000"/>
              </a:highlight>
              <a:latin typeface="Nunito Sans ExtraBold"/>
              <a:ea typeface="Nunito Sans ExtraBold"/>
              <a:cs typeface="Nunito Sans ExtraBold"/>
              <a:sym typeface="Nunito Sans Extra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 Sans ExtraBold"/>
              <a:ea typeface="Nunito Sans ExtraBold"/>
              <a:cs typeface="Nunito Sans ExtraBold"/>
              <a:sym typeface="Nunito Sans ExtraBold"/>
            </a:endParaRPr>
          </a:p>
        </p:txBody>
      </p:sp>
      <p:sp>
        <p:nvSpPr>
          <p:cNvPr id="133" name="Google Shape;133;p25"/>
          <p:cNvSpPr txBox="1"/>
          <p:nvPr>
            <p:ph idx="2" type="body"/>
          </p:nvPr>
        </p:nvSpPr>
        <p:spPr>
          <a:xfrm>
            <a:off x="4269500" y="930200"/>
            <a:ext cx="4514100" cy="39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FF0000"/>
                </a:highlight>
                <a:latin typeface="Nunito Sans ExtraBold"/>
                <a:ea typeface="Nunito Sans ExtraBold"/>
                <a:cs typeface="Nunito Sans ExtraBold"/>
                <a:sym typeface="Nunito Sans ExtraBold"/>
              </a:rPr>
              <a:t>upda</a:t>
            </a:r>
            <a:r>
              <a:rPr lang="en">
                <a:solidFill>
                  <a:schemeClr val="lt1"/>
                </a:solidFill>
                <a:highlight>
                  <a:srgbClr val="FF0000"/>
                </a:highlight>
                <a:latin typeface="Nunito Sans ExtraBold"/>
                <a:ea typeface="Nunito Sans ExtraBold"/>
                <a:cs typeface="Nunito Sans ExtraBold"/>
                <a:sym typeface="Nunito Sans ExtraBold"/>
              </a:rPr>
              <a:t>te_many(filter,update)</a:t>
            </a:r>
            <a:endParaRPr>
              <a:solidFill>
                <a:schemeClr val="lt1"/>
              </a:solidFill>
              <a:highlight>
                <a:srgbClr val="FF0000"/>
              </a:highlight>
              <a:latin typeface="Nunito Sans ExtraBold"/>
              <a:ea typeface="Nunito Sans ExtraBold"/>
              <a:cs typeface="Nunito Sans ExtraBold"/>
              <a:sym typeface="Nunito Sans ExtraBold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575" y="1348050"/>
            <a:ext cx="3179425" cy="30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7000" y="1313800"/>
            <a:ext cx="4237050" cy="349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/>
        </p:nvSpPr>
        <p:spPr>
          <a:xfrm>
            <a:off x="1148400" y="264675"/>
            <a:ext cx="6397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rPr>
              <a:t>Deleting</a:t>
            </a:r>
            <a:r>
              <a:rPr lang="en" sz="272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rPr>
              <a:t> document</a:t>
            </a:r>
            <a:endParaRPr sz="1900">
              <a:solidFill>
                <a:schemeClr val="lt1"/>
              </a:solidFill>
              <a:latin typeface="Nunito Sans ExtraBold"/>
              <a:ea typeface="Nunito Sans ExtraBold"/>
              <a:cs typeface="Nunito Sans ExtraBold"/>
              <a:sym typeface="Nunito Sans ExtraBold"/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9825" y="896675"/>
            <a:ext cx="6164425" cy="39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/>
        </p:nvSpPr>
        <p:spPr>
          <a:xfrm>
            <a:off x="1148400" y="264675"/>
            <a:ext cx="6397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rPr>
              <a:t>Pymongo Document</a:t>
            </a:r>
            <a:endParaRPr sz="1900">
              <a:solidFill>
                <a:schemeClr val="lt1"/>
              </a:solidFill>
              <a:latin typeface="Nunito Sans ExtraBold"/>
              <a:ea typeface="Nunito Sans ExtraBold"/>
              <a:cs typeface="Nunito Sans ExtraBold"/>
              <a:sym typeface="Nunito Sans ExtraBold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1877675" y="2348100"/>
            <a:ext cx="51726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0000FF"/>
                </a:solidFill>
                <a:highlight>
                  <a:schemeClr val="lt1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https://pymongo.readthedocs.io/</a:t>
            </a:r>
            <a:endParaRPr sz="2400">
              <a:solidFill>
                <a:srgbClr val="0000FF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/>
          <p:nvPr/>
        </p:nvSpPr>
        <p:spPr>
          <a:xfrm>
            <a:off x="1819275" y="2134213"/>
            <a:ext cx="4599000" cy="8750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Thank You</a:t>
            </a:r>
          </a:p>
        </p:txBody>
      </p:sp>
      <p:sp>
        <p:nvSpPr>
          <p:cNvPr id="153" name="Google Shape;153;p28"/>
          <p:cNvSpPr txBox="1"/>
          <p:nvPr/>
        </p:nvSpPr>
        <p:spPr>
          <a:xfrm>
            <a:off x="5339325" y="3289750"/>
            <a:ext cx="30156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rPr>
              <a:t>Group ;-  G3</a:t>
            </a:r>
            <a:endParaRPr>
              <a:solidFill>
                <a:schemeClr val="lt1"/>
              </a:solidFill>
              <a:latin typeface="Nunito Sans ExtraBold"/>
              <a:ea typeface="Nunito Sans ExtraBold"/>
              <a:cs typeface="Nunito Sans ExtraBold"/>
              <a:sym typeface="Nunito Sa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rPr>
              <a:t>Anuja Chavan                239509</a:t>
            </a:r>
            <a:endParaRPr>
              <a:solidFill>
                <a:schemeClr val="lt1"/>
              </a:solidFill>
              <a:latin typeface="Nunito Sans ExtraBold"/>
              <a:ea typeface="Nunito Sans ExtraBold"/>
              <a:cs typeface="Nunito Sans ExtraBold"/>
              <a:sym typeface="Nunito Sa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rPr>
              <a:t>Arnavi Nimbalkar          239510</a:t>
            </a:r>
            <a:endParaRPr>
              <a:solidFill>
                <a:schemeClr val="lt1"/>
              </a:solidFill>
              <a:latin typeface="Nunito Sans ExtraBold"/>
              <a:ea typeface="Nunito Sans ExtraBold"/>
              <a:cs typeface="Nunito Sans ExtraBold"/>
              <a:sym typeface="Nunito Sa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rPr>
              <a:t>Ashlesh Chinchkhede   239511</a:t>
            </a:r>
            <a:endParaRPr>
              <a:solidFill>
                <a:schemeClr val="lt1"/>
              </a:solidFill>
              <a:latin typeface="Nunito Sans ExtraBold"/>
              <a:ea typeface="Nunito Sans ExtraBold"/>
              <a:cs typeface="Nunito Sans ExtraBold"/>
              <a:sym typeface="Nunito Sa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rPr>
              <a:t>Atharv Bajare                239512</a:t>
            </a:r>
            <a:endParaRPr>
              <a:solidFill>
                <a:schemeClr val="lt1"/>
              </a:solidFill>
              <a:latin typeface="Nunito Sans ExtraBold"/>
              <a:ea typeface="Nunito Sans ExtraBold"/>
              <a:cs typeface="Nunito Sans ExtraBold"/>
              <a:sym typeface="Nunito Sa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 Sans ExtraBold"/>
              <a:ea typeface="Nunito Sans ExtraBold"/>
              <a:cs typeface="Nunito Sans ExtraBold"/>
              <a:sym typeface="Nunito Sans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288600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Designed by :- </a:t>
            </a:r>
            <a:r>
              <a:rPr b="1" lang="en">
                <a:solidFill>
                  <a:srgbClr val="FF0000"/>
                </a:solidFill>
              </a:rPr>
              <a:t>Guido van Rossum</a:t>
            </a:r>
            <a:r>
              <a:rPr b="1" lang="en">
                <a:solidFill>
                  <a:schemeClr val="lt1"/>
                </a:solidFill>
              </a:rPr>
              <a:t> </a:t>
            </a:r>
            <a:endParaRPr b="1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Python is a high-level, general-purpose programming language.</a:t>
            </a:r>
            <a:endParaRPr b="1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Its design philosophy emphasizes code readability with the use of significant indentation.</a:t>
            </a:r>
            <a:endParaRPr b="1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It supports multiple programming paradigms, including structured (particularly procedural), object-oriented and functional programming.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175" y="118825"/>
            <a:ext cx="936425" cy="9364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1815450" y="267775"/>
            <a:ext cx="5513100" cy="884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rPr>
              <a:t>Introduction to Python</a:t>
            </a:r>
            <a:endParaRPr sz="2500">
              <a:latin typeface="Nunito Sans ExtraBold"/>
              <a:ea typeface="Nunito Sans ExtraBold"/>
              <a:cs typeface="Nunito Sans ExtraBold"/>
              <a:sym typeface="Nunito Sans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50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rPr>
              <a:t> Why python is a popular choice for Database Connectivit</a:t>
            </a:r>
            <a:r>
              <a:rPr lang="en" sz="242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rPr>
              <a:t>y</a:t>
            </a:r>
            <a:endParaRPr sz="2420">
              <a:solidFill>
                <a:schemeClr val="lt1"/>
              </a:solidFill>
              <a:latin typeface="Nunito Sans ExtraBold"/>
              <a:ea typeface="Nunito Sans ExtraBold"/>
              <a:cs typeface="Nunito Sans ExtraBold"/>
              <a:sym typeface="Nunito Sans ExtraBold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249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Char char="➔"/>
            </a:pPr>
            <a:r>
              <a:rPr b="1" lang="en" sz="6800">
                <a:solidFill>
                  <a:schemeClr val="lt1"/>
                </a:solidFill>
                <a:highlight>
                  <a:srgbClr val="FF0000"/>
                </a:highlight>
                <a:latin typeface="Nunito"/>
                <a:ea typeface="Nunito"/>
                <a:cs typeface="Nunito"/>
                <a:sym typeface="Nunito"/>
              </a:rPr>
              <a:t>Cross Platform Compatibility : </a:t>
            </a:r>
            <a:endParaRPr b="1" sz="6800">
              <a:solidFill>
                <a:schemeClr val="lt1"/>
              </a:solidFill>
              <a:highlight>
                <a:srgbClr val="FF0000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Python is a cross-platform language and this makes it a versatile choice for connecting to databases on different platforms</a:t>
            </a:r>
            <a:endParaRPr b="1" sz="6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Char char="➔"/>
            </a:pPr>
            <a:r>
              <a:rPr b="1" lang="en" sz="6800">
                <a:solidFill>
                  <a:schemeClr val="lt1"/>
                </a:solidFill>
                <a:highlight>
                  <a:srgbClr val="FF0000"/>
                </a:highlight>
                <a:latin typeface="Nunito"/>
                <a:ea typeface="Nunito"/>
                <a:cs typeface="Nunito"/>
                <a:sym typeface="Nunito"/>
              </a:rPr>
              <a:t>Great Community Support:</a:t>
            </a:r>
            <a:endParaRPr b="1" sz="6800">
              <a:solidFill>
                <a:schemeClr val="lt1"/>
              </a:solidFill>
              <a:highlight>
                <a:srgbClr val="FF0000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Python has a large and active community of developers. This community support can be of very good help when one will encounter issues</a:t>
            </a:r>
            <a:endParaRPr b="1" sz="6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Char char="➔"/>
            </a:pPr>
            <a:r>
              <a:rPr b="1" lang="en" sz="6800">
                <a:solidFill>
                  <a:schemeClr val="lt1"/>
                </a:solidFill>
                <a:highlight>
                  <a:srgbClr val="FF0000"/>
                </a:highlight>
                <a:latin typeface="Nunito"/>
                <a:ea typeface="Nunito"/>
                <a:cs typeface="Nunito"/>
                <a:sym typeface="Nunito"/>
              </a:rPr>
              <a:t>Abundance of Libraries:</a:t>
            </a:r>
            <a:endParaRPr b="1" sz="6800">
              <a:solidFill>
                <a:schemeClr val="lt1"/>
              </a:solidFill>
              <a:highlight>
                <a:srgbClr val="FF0000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Python has a rich ecosystem of libraries and frameworks that simplify database connectivity.</a:t>
            </a:r>
            <a:endParaRPr b="1" sz="6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75" y="293850"/>
            <a:ext cx="719474" cy="71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50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rPr>
              <a:t> Why python is a popular choice for Database Connectivit</a:t>
            </a:r>
            <a:r>
              <a:rPr lang="en" sz="242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rPr>
              <a:t>y</a:t>
            </a:r>
            <a:endParaRPr sz="2420">
              <a:solidFill>
                <a:schemeClr val="lt1"/>
              </a:solidFill>
              <a:latin typeface="Nunito Sans ExtraBold"/>
              <a:ea typeface="Nunito Sans ExtraBold"/>
              <a:cs typeface="Nunito Sans ExtraBold"/>
              <a:sym typeface="Nunito Sans ExtraBold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249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867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Char char="➔"/>
            </a:pPr>
            <a:r>
              <a:rPr b="1" lang="en" sz="2200">
                <a:solidFill>
                  <a:schemeClr val="lt1"/>
                </a:solidFill>
                <a:highlight>
                  <a:srgbClr val="FF0000"/>
                </a:highlight>
                <a:latin typeface="Nunito"/>
                <a:ea typeface="Nunito"/>
                <a:cs typeface="Nunito"/>
                <a:sym typeface="Nunito"/>
              </a:rPr>
              <a:t>Scalability:</a:t>
            </a:r>
            <a:endParaRPr b="1" sz="2200">
              <a:solidFill>
                <a:schemeClr val="lt1"/>
              </a:solidFill>
              <a:highlight>
                <a:srgbClr val="FF0000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Python is suitable for both small-scale and large-scale applications</a:t>
            </a:r>
            <a:endParaRPr b="1"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867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Char char="➔"/>
            </a:pPr>
            <a:r>
              <a:rPr b="1" lang="en" sz="2200">
                <a:solidFill>
                  <a:schemeClr val="lt1"/>
                </a:solidFill>
                <a:highlight>
                  <a:srgbClr val="FF0000"/>
                </a:highlight>
                <a:latin typeface="Nunito"/>
                <a:ea typeface="Nunito"/>
                <a:cs typeface="Nunito"/>
                <a:sym typeface="Nunito"/>
              </a:rPr>
              <a:t>Data Analysis and Machine Learning: </a:t>
            </a:r>
            <a:endParaRPr b="1" sz="2200">
              <a:solidFill>
                <a:schemeClr val="lt1"/>
              </a:solidFill>
              <a:highlight>
                <a:srgbClr val="FF0000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Python is widely and extensively used in data analysis and machine learning</a:t>
            </a:r>
            <a:endParaRPr b="1"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75" y="293850"/>
            <a:ext cx="719474" cy="71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616700"/>
            <a:ext cx="8520600" cy="4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65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 Sans"/>
              <a:buChar char="➔"/>
            </a:pPr>
            <a:r>
              <a:rPr b="1" lang="en" sz="17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MongoDB :</a:t>
            </a:r>
            <a:endParaRPr b="1" sz="17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 Sans"/>
              <a:buChar char="-"/>
            </a:pPr>
            <a:r>
              <a:rPr b="1" lang="en" sz="17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Most popular NoSQl database</a:t>
            </a:r>
            <a:endParaRPr b="1" sz="17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 Sans"/>
              <a:buChar char="-"/>
            </a:pPr>
            <a:r>
              <a:rPr b="1" lang="en" sz="17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Open source document oriented DB</a:t>
            </a:r>
            <a:endParaRPr b="1" sz="17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 Sans"/>
              <a:buChar char="-"/>
            </a:pPr>
            <a:r>
              <a:rPr b="1" lang="en" sz="17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Indexing - efficient searching</a:t>
            </a:r>
            <a:endParaRPr b="1" sz="17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 Sans"/>
              <a:buChar char="-"/>
            </a:pPr>
            <a:r>
              <a:rPr b="1" lang="en" sz="17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Scales horizontally using sharding.</a:t>
            </a:r>
            <a:endParaRPr b="1" sz="17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 Sans"/>
              <a:buChar char="-"/>
            </a:pPr>
            <a:r>
              <a:rPr b="1" lang="en" sz="17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Replication and high availability</a:t>
            </a:r>
            <a:endParaRPr b="1" sz="17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 Sans"/>
              <a:buChar char="-"/>
            </a:pPr>
            <a:r>
              <a:rPr b="1" lang="en" sz="17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It provides aggregation</a:t>
            </a:r>
            <a:endParaRPr b="1" sz="17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773350" y="516525"/>
            <a:ext cx="6397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72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rPr>
              <a:t>Introduction to Mongodb</a:t>
            </a:r>
            <a:endParaRPr sz="1900">
              <a:solidFill>
                <a:schemeClr val="lt1"/>
              </a:solidFill>
              <a:latin typeface="Nunito Sans ExtraBold"/>
              <a:ea typeface="Nunito Sans ExtraBold"/>
              <a:cs typeface="Nunito Sans ExtraBold"/>
              <a:sym typeface="Nunito Sans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232300"/>
            <a:ext cx="8520600" cy="3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 Sans"/>
              <a:buChar char="➔"/>
            </a:pPr>
            <a:r>
              <a:rPr b="1" lang="en" sz="1700">
                <a:solidFill>
                  <a:schemeClr val="lt1"/>
                </a:solidFill>
                <a:highlight>
                  <a:srgbClr val="FF0000"/>
                </a:highlight>
                <a:latin typeface="Nunito Sans"/>
                <a:ea typeface="Nunito Sans"/>
                <a:cs typeface="Nunito Sans"/>
                <a:sym typeface="Nunito Sans"/>
              </a:rPr>
              <a:t>JSON-Like Documents:</a:t>
            </a:r>
            <a:endParaRPr b="1" sz="15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Sans"/>
              <a:buChar char="-"/>
            </a:pPr>
            <a:r>
              <a:rPr b="1" lang="en" sz="16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S</a:t>
            </a:r>
            <a:r>
              <a:rPr b="1" lang="en" sz="16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tores data in BSON format which is similar to Python native data structures</a:t>
            </a:r>
            <a:endParaRPr b="1" sz="16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Sans"/>
              <a:buChar char="-"/>
            </a:pPr>
            <a:r>
              <a:rPr b="1" lang="en" sz="16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such as dictionaries and lists</a:t>
            </a:r>
            <a:endParaRPr b="1" sz="16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 Sans"/>
              <a:buChar char="➔"/>
            </a:pPr>
            <a:r>
              <a:rPr b="1" lang="en" sz="1700">
                <a:solidFill>
                  <a:schemeClr val="lt1"/>
                </a:solidFill>
                <a:highlight>
                  <a:srgbClr val="FF0000"/>
                </a:highlight>
                <a:latin typeface="Nunito Sans"/>
                <a:ea typeface="Nunito Sans"/>
                <a:cs typeface="Nunito Sans"/>
                <a:sym typeface="Nunito Sans"/>
              </a:rPr>
              <a:t>Scalability: </a:t>
            </a:r>
            <a:endParaRPr b="1" sz="1700">
              <a:solidFill>
                <a:schemeClr val="lt1"/>
              </a:solidFill>
              <a:highlight>
                <a:srgbClr val="FF0000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Sans"/>
              <a:buChar char="-"/>
            </a:pPr>
            <a:r>
              <a:rPr b="1" lang="en" sz="16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Can handle large datasets and high-throughput workloads.</a:t>
            </a:r>
            <a:endParaRPr b="1" sz="16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Sans"/>
              <a:buChar char="-"/>
            </a:pPr>
            <a:r>
              <a:rPr b="1" lang="en" sz="16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Scales horizontally using sharding</a:t>
            </a:r>
            <a:endParaRPr b="1" sz="16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 Sans"/>
              <a:buChar char="➔"/>
            </a:pPr>
            <a:r>
              <a:rPr b="1" lang="en" sz="1700">
                <a:solidFill>
                  <a:schemeClr val="lt1"/>
                </a:solidFill>
                <a:highlight>
                  <a:srgbClr val="FF0000"/>
                </a:highlight>
                <a:latin typeface="Nunito Sans"/>
                <a:ea typeface="Nunito Sans"/>
                <a:cs typeface="Nunito Sans"/>
                <a:sym typeface="Nunito Sans"/>
              </a:rPr>
              <a:t>Real-Time Data: </a:t>
            </a:r>
            <a:endParaRPr b="1" sz="17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 Sans"/>
              <a:buChar char="-"/>
            </a:pPr>
            <a:r>
              <a:rPr b="1" lang="en" sz="16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Ability to handle real-time data makes it a suitable choice when combined with Python.</a:t>
            </a:r>
            <a:endParaRPr b="1" sz="16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1148400" y="391075"/>
            <a:ext cx="6397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rPr>
              <a:t>Why we use </a:t>
            </a:r>
            <a:r>
              <a:rPr lang="en" sz="272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rPr>
              <a:t>Mongodb with python ??</a:t>
            </a:r>
            <a:endParaRPr sz="1900">
              <a:solidFill>
                <a:schemeClr val="lt1"/>
              </a:solidFill>
              <a:latin typeface="Nunito Sans ExtraBold"/>
              <a:ea typeface="Nunito Sans ExtraBold"/>
              <a:cs typeface="Nunito Sans ExtraBold"/>
              <a:sym typeface="Nunito Sans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 Sans"/>
              <a:buChar char="➔"/>
            </a:pPr>
            <a:r>
              <a:rPr b="1" lang="en" sz="1500">
                <a:solidFill>
                  <a:srgbClr val="FFFFFF"/>
                </a:solidFill>
                <a:highlight>
                  <a:srgbClr val="FF0000"/>
                </a:highlight>
                <a:latin typeface="Nunito Sans"/>
                <a:ea typeface="Nunito Sans"/>
                <a:cs typeface="Nunito Sans"/>
                <a:sym typeface="Nunito Sans"/>
              </a:rPr>
              <a:t>Geospatial Data: </a:t>
            </a:r>
            <a:endParaRPr b="1" sz="1500">
              <a:solidFill>
                <a:srgbClr val="FFFFFF"/>
              </a:solidFill>
              <a:highlight>
                <a:srgbClr val="FF0000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 Sans"/>
              <a:buChar char="-"/>
            </a:pPr>
            <a:r>
              <a:rPr b="1" lang="en" sz="15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Python application involves geospatial data and location-based services</a:t>
            </a:r>
            <a:endParaRPr b="1" sz="15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 Sans"/>
              <a:buChar char="-"/>
            </a:pPr>
            <a:r>
              <a:rPr b="1" lang="en" sz="15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MongoDB's built-in geospatial indexing and querying capabilities are highly valuable.</a:t>
            </a:r>
            <a:endParaRPr b="1" sz="15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Ex. Mapping</a:t>
            </a:r>
            <a:endParaRPr b="1" sz="15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 Sans"/>
              <a:buChar char="➔"/>
            </a:pPr>
            <a:r>
              <a:rPr b="1" lang="en" sz="1500">
                <a:solidFill>
                  <a:srgbClr val="FFFFFF"/>
                </a:solidFill>
                <a:highlight>
                  <a:srgbClr val="FF0000"/>
                </a:highlight>
                <a:latin typeface="Nunito Sans"/>
                <a:ea typeface="Nunito Sans"/>
                <a:cs typeface="Nunito Sans"/>
                <a:sym typeface="Nunito Sans"/>
              </a:rPr>
              <a:t>NoSQL Flexibility: </a:t>
            </a:r>
            <a:endParaRPr b="1" sz="1500">
              <a:solidFill>
                <a:srgbClr val="FFFFFF"/>
              </a:solidFill>
              <a:highlight>
                <a:srgbClr val="FF0000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Sans"/>
              <a:buChar char="-"/>
            </a:pPr>
            <a:r>
              <a:rPr b="1" lang="en" sz="15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Python is a dynamically-typed language</a:t>
            </a:r>
            <a:endParaRPr b="1" sz="15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Sans"/>
              <a:buChar char="-"/>
            </a:pPr>
            <a:r>
              <a:rPr b="1" lang="en" sz="15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MongoDB's schema-less design complements this flexibility. </a:t>
            </a:r>
            <a:endParaRPr b="1" sz="15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Sans"/>
              <a:buChar char="-"/>
            </a:pPr>
            <a:r>
              <a:rPr b="1" lang="en" sz="15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well-suited for projects with evolving data requirements.</a:t>
            </a:r>
            <a:endParaRPr b="1" sz="15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 Sans"/>
              <a:buChar char="➔"/>
            </a:pPr>
            <a:r>
              <a:rPr b="1" lang="en" sz="1500">
                <a:solidFill>
                  <a:srgbClr val="FFFFFF"/>
                </a:solidFill>
                <a:highlight>
                  <a:srgbClr val="FF0000"/>
                </a:highlight>
                <a:latin typeface="Nunito Sans"/>
                <a:ea typeface="Nunito Sans"/>
                <a:cs typeface="Nunito Sans"/>
                <a:sym typeface="Nunito Sans"/>
              </a:rPr>
              <a:t>Easy Integration</a:t>
            </a:r>
            <a:r>
              <a:rPr b="1" lang="en" sz="1500">
                <a:solidFill>
                  <a:srgbClr val="FFFFFF"/>
                </a:solidFill>
                <a:highlight>
                  <a:srgbClr val="FF0000"/>
                </a:highlight>
                <a:latin typeface="Nunito Sans"/>
                <a:ea typeface="Nunito Sans"/>
                <a:cs typeface="Nunito Sans"/>
                <a:sym typeface="Nunito Sans"/>
              </a:rPr>
              <a:t>:</a:t>
            </a:r>
            <a:endParaRPr b="1" sz="1500">
              <a:solidFill>
                <a:srgbClr val="FFFFFF"/>
              </a:solidFill>
              <a:highlight>
                <a:srgbClr val="FF0000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 Sans"/>
              <a:buChar char="-"/>
            </a:pPr>
            <a:r>
              <a:rPr b="1" lang="en" sz="15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Provides an official Python driver called PyMongo.</a:t>
            </a:r>
            <a:endParaRPr b="1" sz="15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1148400" y="391075"/>
            <a:ext cx="6397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rPr>
              <a:t>Why we use  Mongodb with python</a:t>
            </a:r>
            <a:endParaRPr sz="1900">
              <a:solidFill>
                <a:schemeClr val="lt1"/>
              </a:solidFill>
              <a:latin typeface="Nunito Sans ExtraBold"/>
              <a:ea typeface="Nunito Sans ExtraBold"/>
              <a:cs typeface="Nunito Sans ExtraBold"/>
              <a:sym typeface="Nunito Sans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 Sans"/>
              <a:buChar char="➔"/>
            </a:pPr>
            <a:r>
              <a:rPr b="1" lang="en" sz="15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PyMongo</a:t>
            </a:r>
            <a:endParaRPr b="1" sz="15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23850" lvl="0" marL="914400" rtl="0" algn="just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 Sans"/>
              <a:buChar char="❏"/>
            </a:pPr>
            <a:r>
              <a:rPr b="1" lang="en" sz="15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Pymongo is the official Python driver for MongoDB .</a:t>
            </a:r>
            <a:endParaRPr b="1" sz="15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18288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23850" lvl="0" marL="914400" rtl="0" algn="just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 Sans"/>
              <a:buChar char="❏"/>
            </a:pPr>
            <a:r>
              <a:rPr b="1" lang="en" sz="15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To use PyMongo, you need to install it using </a:t>
            </a:r>
            <a:r>
              <a:rPr b="1" lang="en" sz="1500">
                <a:solidFill>
                  <a:srgbClr val="FFFFFF"/>
                </a:solidFill>
                <a:highlight>
                  <a:srgbClr val="FF0000"/>
                </a:highlight>
                <a:latin typeface="Nunito Sans"/>
                <a:ea typeface="Nunito Sans"/>
                <a:cs typeface="Nunito Sans"/>
                <a:sym typeface="Nunito Sans"/>
              </a:rPr>
              <a:t> pip </a:t>
            </a:r>
            <a:r>
              <a:rPr b="1" lang="en" sz="15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(the Python package manager)</a:t>
            </a:r>
            <a:endParaRPr b="1" sz="15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18288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23850" lvl="0" marL="914400" rtl="0" algn="just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 Sans"/>
              <a:buChar char="❏"/>
            </a:pPr>
            <a:r>
              <a:rPr b="1" lang="en" sz="1500">
                <a:solidFill>
                  <a:srgbClr val="FFFFFF"/>
                </a:solidFill>
                <a:highlight>
                  <a:srgbClr val="FF0000"/>
                </a:highlight>
                <a:latin typeface="Nunito Sans"/>
                <a:ea typeface="Nunito Sans"/>
                <a:cs typeface="Nunito Sans"/>
                <a:sym typeface="Nunito Sans"/>
              </a:rPr>
              <a:t>import </a:t>
            </a:r>
            <a:r>
              <a:rPr b="1" lang="en" sz="15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the library into your Python script. </a:t>
            </a:r>
            <a:endParaRPr b="1" sz="15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1148400" y="391075"/>
            <a:ext cx="6397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rPr>
              <a:t>Connecting Mongodb with python </a:t>
            </a:r>
            <a:endParaRPr sz="1900">
              <a:solidFill>
                <a:schemeClr val="lt1"/>
              </a:solidFill>
              <a:latin typeface="Nunito Sans ExtraBold"/>
              <a:ea typeface="Nunito Sans ExtraBold"/>
              <a:cs typeface="Nunito Sans ExtraBold"/>
              <a:sym typeface="Nunito Sans Extra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 Sans"/>
              <a:buChar char="➔"/>
            </a:pPr>
            <a:r>
              <a:rPr b="1" lang="en" sz="15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MongoClient</a:t>
            </a:r>
            <a:endParaRPr b="1" sz="15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23850" lvl="0" marL="914400" rtl="0" algn="just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 Sans"/>
              <a:buChar char="❏"/>
            </a:pPr>
            <a:r>
              <a:rPr b="1" lang="en" sz="15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MongoClient is class of pymongo library</a:t>
            </a:r>
            <a:endParaRPr b="1" sz="15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18288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23850" lvl="0" marL="914400" rtl="0" algn="just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 Sans"/>
              <a:buChar char="❏"/>
            </a:pPr>
            <a:r>
              <a:rPr b="1" lang="en" sz="15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The client object created here represents your connection to the MongoDB server, and you can use it to access databases and perform various database operations.</a:t>
            </a:r>
            <a:endParaRPr b="1" sz="15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18288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23850" lvl="0" marL="914400" rtl="0" algn="just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unito Sans"/>
              <a:buChar char="❏"/>
            </a:pPr>
            <a:r>
              <a:rPr b="1" lang="en" sz="15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When you create an instance of MongoClient, you provide it with the connection details, such as the server's URI or hostname, and optionally, the port number. </a:t>
            </a:r>
            <a:endParaRPr b="1" sz="17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1148400" y="391075"/>
            <a:ext cx="6397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rPr>
              <a:t>Connecting Mongodb with python </a:t>
            </a:r>
            <a:endParaRPr sz="1900">
              <a:solidFill>
                <a:schemeClr val="lt1"/>
              </a:solidFill>
              <a:latin typeface="Nunito Sans ExtraBold"/>
              <a:ea typeface="Nunito Sans ExtraBold"/>
              <a:cs typeface="Nunito Sans ExtraBold"/>
              <a:sym typeface="Nunito Sans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