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22A64B-5CB4-4407-B199-AFB20621CA09}" type="datetimeFigureOut">
              <a:rPr lang="en-US" smtClean="0"/>
              <a:t>4/11/2021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238427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22A64B-5CB4-4407-B199-AFB20621CA09}"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2356699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22A64B-5CB4-4407-B199-AFB20621CA09}"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1425395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22A64B-5CB4-4407-B199-AFB20621CA09}"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3143264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22A64B-5CB4-4407-B199-AFB20621CA09}"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2089039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22A64B-5CB4-4407-B199-AFB20621CA09}"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4153617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22A64B-5CB4-4407-B199-AFB20621CA09}"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3075377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22A64B-5CB4-4407-B199-AFB20621CA09}"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181748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22A64B-5CB4-4407-B199-AFB20621CA09}"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139342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22A64B-5CB4-4407-B199-AFB20621CA09}"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123038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22A64B-5CB4-4407-B199-AFB20621CA09}"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303507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22A64B-5CB4-4407-B199-AFB20621CA09}"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287633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22A64B-5CB4-4407-B199-AFB20621CA09}" type="datetimeFigureOut">
              <a:rPr lang="en-US" smtClean="0"/>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360585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22A64B-5CB4-4407-B199-AFB20621CA09}" type="datetimeFigureOut">
              <a:rPr lang="en-US" smtClean="0"/>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381816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2A64B-5CB4-4407-B199-AFB20621CA09}" type="datetimeFigureOut">
              <a:rPr lang="en-US" smtClean="0"/>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230875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22A64B-5CB4-4407-B199-AFB20621CA09}"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101495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22A64B-5CB4-4407-B199-AFB20621CA09}"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2B191-6A00-452B-98FA-CAA2BF230633}" type="slidenum">
              <a:rPr lang="en-US" smtClean="0"/>
              <a:t>‹#›</a:t>
            </a:fld>
            <a:endParaRPr lang="en-US"/>
          </a:p>
        </p:txBody>
      </p:sp>
    </p:spTree>
    <p:extLst>
      <p:ext uri="{BB962C8B-B14F-4D97-AF65-F5344CB8AC3E}">
        <p14:creationId xmlns:p14="http://schemas.microsoft.com/office/powerpoint/2010/main" val="55578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22A64B-5CB4-4407-B199-AFB20621CA09}" type="datetimeFigureOut">
              <a:rPr lang="en-US" smtClean="0"/>
              <a:t>4/11/2021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C2B191-6A00-452B-98FA-CAA2BF230633}" type="slidenum">
              <a:rPr lang="en-US" smtClean="0"/>
              <a:t>‹#›</a:t>
            </a:fld>
            <a:endParaRPr lang="en-US"/>
          </a:p>
        </p:txBody>
      </p:sp>
    </p:spTree>
    <p:extLst>
      <p:ext uri="{BB962C8B-B14F-4D97-AF65-F5344CB8AC3E}">
        <p14:creationId xmlns:p14="http://schemas.microsoft.com/office/powerpoint/2010/main" val="414959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5263" y="320842"/>
            <a:ext cx="9609222" cy="6370975"/>
          </a:xfrm>
          <a:prstGeom prst="rect">
            <a:avLst/>
          </a:prstGeom>
          <a:noFill/>
        </p:spPr>
        <p:txBody>
          <a:bodyPr wrap="square" rtlCol="0">
            <a:spAutoFit/>
          </a:bodyPr>
          <a:lstStyle/>
          <a:p>
            <a:pPr algn="ctr"/>
            <a:r>
              <a:rPr lang="en-US" sz="3600" b="1" dirty="0" smtClean="0"/>
              <a:t> Customer pain Thoughts</a:t>
            </a:r>
          </a:p>
          <a:p>
            <a:pPr algn="ctr"/>
            <a:r>
              <a:rPr lang="en-US" sz="3600" b="1" dirty="0" smtClean="0"/>
              <a:t> </a:t>
            </a:r>
            <a:r>
              <a:rPr lang="en-US" sz="2800" b="1" dirty="0" smtClean="0"/>
              <a:t>The category which is matched most with customer pain includes Awareness, Considerations, and Checkouts. If a customer is aware that there's an outlet of </a:t>
            </a:r>
            <a:r>
              <a:rPr lang="en-US" sz="2800" b="1" dirty="0" err="1" smtClean="0"/>
              <a:t>CoffeeCo</a:t>
            </a:r>
            <a:r>
              <a:rPr lang="en-US" sz="2800" b="1" dirty="0" smtClean="0"/>
              <a:t> nearby, he would frequently visit them as it's easily accessible and hence we can increase the customer engagement. Now we come to the next step, that is whether we should consider it or not. If a customer wants to buy a cup of coffee and he's in a hurry, it doesn't make sense to stand in a long queue. Checkout enhancement is a great way to reduce the churn rate of the customer and hence reduce the attrition rate.</a:t>
            </a:r>
          </a:p>
          <a:p>
            <a:pPr algn="ctr"/>
            <a:endParaRPr lang="en-US" sz="2800" b="1" dirty="0"/>
          </a:p>
          <a:p>
            <a:pPr algn="ctr"/>
            <a:endParaRPr lang="en-US" sz="2800" b="1" dirty="0" smtClean="0"/>
          </a:p>
          <a:p>
            <a:r>
              <a:rPr lang="en-US" sz="2800" dirty="0" smtClean="0"/>
              <a:t>-By Atharv Shah </a:t>
            </a:r>
            <a:endParaRPr lang="en-US" sz="2400" dirty="0"/>
          </a:p>
        </p:txBody>
      </p:sp>
    </p:spTree>
    <p:extLst>
      <p:ext uri="{BB962C8B-B14F-4D97-AF65-F5344CB8AC3E}">
        <p14:creationId xmlns:p14="http://schemas.microsoft.com/office/powerpoint/2010/main" val="4169357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71532" y="-104843"/>
            <a:ext cx="5352684" cy="1200329"/>
          </a:xfrm>
          <a:prstGeom prst="rect">
            <a:avLst/>
          </a:prstGeom>
          <a:noFill/>
        </p:spPr>
        <p:txBody>
          <a:bodyPr wrap="none" lIns="91440" tIns="45720" rIns="91440" bIns="45720">
            <a:spAutoFit/>
          </a:bodyPr>
          <a:lstStyle/>
          <a:p>
            <a:pPr algn="ctr"/>
            <a:r>
              <a:rPr lang="en-US" sz="7200" b="1" cap="none" spc="0" dirty="0" smtClean="0">
                <a:ln w="0"/>
                <a:solidFill>
                  <a:schemeClr val="accent1"/>
                </a:solidFill>
                <a:effectLst>
                  <a:outerShdw blurRad="38100" dist="25400" dir="5400000" algn="ctr" rotWithShape="0">
                    <a:srgbClr val="6E747A">
                      <a:alpha val="43000"/>
                    </a:srgbClr>
                  </a:outerShdw>
                </a:effectLst>
              </a:rPr>
              <a:t>Key Features</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9" name="Left Arrow 8"/>
          <p:cNvSpPr/>
          <p:nvPr/>
        </p:nvSpPr>
        <p:spPr>
          <a:xfrm rot="17850072">
            <a:off x="2932912" y="1366593"/>
            <a:ext cx="1904770" cy="10106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rot="16200000">
            <a:off x="5273579" y="1430538"/>
            <a:ext cx="1748590" cy="10106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rot="14803550">
            <a:off x="7419798" y="1372757"/>
            <a:ext cx="1748590" cy="9983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234502" y="2648350"/>
            <a:ext cx="2438400" cy="3785652"/>
          </a:xfrm>
          <a:prstGeom prst="rect">
            <a:avLst/>
          </a:prstGeom>
          <a:noFill/>
        </p:spPr>
        <p:txBody>
          <a:bodyPr wrap="square" rtlCol="0">
            <a:spAutoFit/>
          </a:bodyPr>
          <a:lstStyle/>
          <a:p>
            <a:r>
              <a:rPr lang="en-US" sz="2000" b="1" dirty="0" smtClean="0"/>
              <a:t>    Engagement:</a:t>
            </a:r>
          </a:p>
          <a:p>
            <a:pPr marL="342900" indent="-342900">
              <a:buFont typeface="Wingdings" panose="05000000000000000000" pitchFamily="2" charset="2"/>
              <a:buChar char="à"/>
            </a:pPr>
            <a:r>
              <a:rPr lang="en-US" sz="2000" dirty="0" smtClean="0">
                <a:sym typeface="Wingdings" panose="05000000000000000000" pitchFamily="2" charset="2"/>
              </a:rPr>
              <a:t>Points on referring app to a friend</a:t>
            </a:r>
            <a:r>
              <a:rPr lang="en-US" sz="2000" b="1" dirty="0">
                <a:sym typeface="Wingdings" panose="05000000000000000000" pitchFamily="2" charset="2"/>
              </a:rPr>
              <a:t> </a:t>
            </a:r>
            <a:r>
              <a:rPr lang="en-US" sz="2000" dirty="0" smtClean="0">
                <a:sym typeface="Wingdings" panose="05000000000000000000" pitchFamily="2" charset="2"/>
              </a:rPr>
              <a:t>to increase active accounts. </a:t>
            </a:r>
          </a:p>
          <a:p>
            <a:pPr marL="342900" indent="-342900">
              <a:buFont typeface="Wingdings" panose="05000000000000000000" pitchFamily="2" charset="2"/>
              <a:buChar char="à"/>
            </a:pPr>
            <a:r>
              <a:rPr lang="en-US" sz="2000" dirty="0" smtClean="0">
                <a:sym typeface="Wingdings" panose="05000000000000000000" pitchFamily="2" charset="2"/>
              </a:rPr>
              <a:t>Suggestion of the meal based on the previous meal. </a:t>
            </a:r>
          </a:p>
          <a:p>
            <a:pPr marL="342900" indent="-342900">
              <a:buFont typeface="Wingdings" panose="05000000000000000000" pitchFamily="2" charset="2"/>
              <a:buChar char="à"/>
            </a:pPr>
            <a:r>
              <a:rPr lang="en-US" sz="2000" dirty="0" smtClean="0">
                <a:sym typeface="Wingdings" panose="05000000000000000000" pitchFamily="2" charset="2"/>
              </a:rPr>
              <a:t>Prior Table reservation. </a:t>
            </a:r>
          </a:p>
          <a:p>
            <a:pPr marL="342900" indent="-342900">
              <a:buFont typeface="Wingdings" panose="05000000000000000000" pitchFamily="2" charset="2"/>
              <a:buChar char="à"/>
            </a:pPr>
            <a:endParaRPr lang="en-US" sz="2000" dirty="0" smtClean="0">
              <a:sym typeface="Wingdings" panose="05000000000000000000" pitchFamily="2" charset="2"/>
            </a:endParaRPr>
          </a:p>
        </p:txBody>
      </p:sp>
      <p:sp>
        <p:nvSpPr>
          <p:cNvPr id="13" name="TextBox 12"/>
          <p:cNvSpPr txBox="1"/>
          <p:nvPr/>
        </p:nvSpPr>
        <p:spPr>
          <a:xfrm>
            <a:off x="5047185" y="2810160"/>
            <a:ext cx="2566736" cy="4093428"/>
          </a:xfrm>
          <a:prstGeom prst="rect">
            <a:avLst/>
          </a:prstGeom>
          <a:noFill/>
        </p:spPr>
        <p:txBody>
          <a:bodyPr wrap="square" rtlCol="0">
            <a:spAutoFit/>
          </a:bodyPr>
          <a:lstStyle/>
          <a:p>
            <a:r>
              <a:rPr lang="en-US" sz="2000" b="1" dirty="0" smtClean="0"/>
              <a:t>   Accessibility:</a:t>
            </a:r>
            <a:endParaRPr lang="en-US" dirty="0" smtClean="0"/>
          </a:p>
          <a:p>
            <a:r>
              <a:rPr lang="en-US" sz="2000" b="1" dirty="0" smtClean="0">
                <a:sym typeface="Wingdings" panose="05000000000000000000" pitchFamily="2" charset="2"/>
              </a:rPr>
              <a:t></a:t>
            </a:r>
            <a:r>
              <a:rPr lang="en-US" sz="2000" dirty="0" smtClean="0">
                <a:sym typeface="Wingdings" panose="05000000000000000000" pitchFamily="2" charset="2"/>
              </a:rPr>
              <a:t>Easy takeaway     service by ordering and payment online before arriving. </a:t>
            </a:r>
          </a:p>
          <a:p>
            <a:r>
              <a:rPr lang="en-US" sz="2000" dirty="0" smtClean="0">
                <a:sym typeface="Wingdings" panose="05000000000000000000" pitchFamily="2" charset="2"/>
              </a:rPr>
              <a:t>Notification of the nearby outlet. </a:t>
            </a:r>
          </a:p>
          <a:p>
            <a:pPr marL="342900" indent="-342900">
              <a:buFont typeface="Wingdings" panose="05000000000000000000" pitchFamily="2" charset="2"/>
              <a:buChar char="à"/>
            </a:pPr>
            <a:r>
              <a:rPr lang="en-US" sz="2000" dirty="0" smtClean="0">
                <a:sym typeface="Wingdings" panose="05000000000000000000" pitchFamily="2" charset="2"/>
              </a:rPr>
              <a:t>Inbuilt wallet for fast payment process.</a:t>
            </a:r>
          </a:p>
          <a:p>
            <a:pPr marL="342900" indent="-342900">
              <a:buFont typeface="Wingdings" panose="05000000000000000000" pitchFamily="2" charset="2"/>
              <a:buChar char="à"/>
            </a:pPr>
            <a:r>
              <a:rPr lang="en-US" sz="2000" dirty="0" smtClean="0">
                <a:sym typeface="Wingdings" panose="05000000000000000000" pitchFamily="2" charset="2"/>
              </a:rPr>
              <a:t>Notification on App when order is ready.</a:t>
            </a:r>
            <a:endParaRPr lang="en-US" sz="2000" dirty="0" smtClean="0"/>
          </a:p>
        </p:txBody>
      </p:sp>
      <p:sp>
        <p:nvSpPr>
          <p:cNvPr id="14" name="TextBox 13"/>
          <p:cNvSpPr txBox="1"/>
          <p:nvPr/>
        </p:nvSpPr>
        <p:spPr>
          <a:xfrm>
            <a:off x="7619830" y="2648350"/>
            <a:ext cx="2967789" cy="3139321"/>
          </a:xfrm>
          <a:prstGeom prst="rect">
            <a:avLst/>
          </a:prstGeom>
          <a:noFill/>
        </p:spPr>
        <p:txBody>
          <a:bodyPr wrap="square" rtlCol="0">
            <a:spAutoFit/>
          </a:bodyPr>
          <a:lstStyle/>
          <a:p>
            <a:r>
              <a:rPr lang="en-US" sz="2000" b="1" dirty="0" smtClean="0"/>
              <a:t>   Checkout Process</a:t>
            </a:r>
          </a:p>
          <a:p>
            <a:pPr marL="342900" indent="-342900">
              <a:buFont typeface="Wingdings" panose="05000000000000000000" pitchFamily="2" charset="2"/>
              <a:buChar char="à"/>
            </a:pPr>
            <a:r>
              <a:rPr lang="en-US" sz="2000" dirty="0" smtClean="0">
                <a:sym typeface="Wingdings" panose="05000000000000000000" pitchFamily="2" charset="2"/>
              </a:rPr>
              <a:t>Point system on every order which later can be redeemed</a:t>
            </a:r>
            <a:r>
              <a:rPr lang="en-US" sz="2000" b="1" dirty="0" smtClean="0">
                <a:sym typeface="Wingdings" panose="05000000000000000000" pitchFamily="2" charset="2"/>
              </a:rPr>
              <a:t>.</a:t>
            </a:r>
          </a:p>
          <a:p>
            <a:pPr marL="342900" indent="-342900">
              <a:buFont typeface="Wingdings" panose="05000000000000000000" pitchFamily="2" charset="2"/>
              <a:buChar char="à"/>
            </a:pPr>
            <a:r>
              <a:rPr lang="en-US" sz="2000" dirty="0" smtClean="0">
                <a:sym typeface="Wingdings" panose="05000000000000000000" pitchFamily="2" charset="2"/>
              </a:rPr>
              <a:t>Greetings on app and online feedback on App. </a:t>
            </a:r>
          </a:p>
          <a:p>
            <a:endParaRPr lang="en-US" sz="2000" b="1" dirty="0" smtClean="0">
              <a:sym typeface="Wingdings" panose="05000000000000000000" pitchFamily="2" charset="2"/>
            </a:endParaRPr>
          </a:p>
          <a:p>
            <a:pPr marL="342900" indent="-342900">
              <a:buFont typeface="Wingdings" panose="05000000000000000000" pitchFamily="2" charset="2"/>
              <a:buChar char="à"/>
            </a:pPr>
            <a:endParaRPr lang="en-US" sz="2000" dirty="0" smtClean="0">
              <a:sym typeface="Wingdings" panose="05000000000000000000" pitchFamily="2" charset="2"/>
            </a:endParaRPr>
          </a:p>
          <a:p>
            <a:pPr marL="285750" indent="-285750">
              <a:buFont typeface="Wingdings" panose="05000000000000000000" pitchFamily="2" charset="2"/>
              <a:buChar char="à"/>
            </a:pPr>
            <a:endParaRPr lang="en-US" b="1" dirty="0"/>
          </a:p>
        </p:txBody>
      </p:sp>
    </p:spTree>
    <p:extLst>
      <p:ext uri="{BB962C8B-B14F-4D97-AF65-F5344CB8AC3E}">
        <p14:creationId xmlns:p14="http://schemas.microsoft.com/office/powerpoint/2010/main" val="282754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7626" y="2764135"/>
            <a:ext cx="5935664" cy="1569660"/>
          </a:xfrm>
          <a:prstGeom prst="rect">
            <a:avLst/>
          </a:prstGeom>
          <a:noFill/>
        </p:spPr>
        <p:txBody>
          <a:bodyPr wrap="none" lIns="91440" tIns="45720" rIns="91440" bIns="45720">
            <a:spAutoFit/>
          </a:bodyPr>
          <a:lstStyle/>
          <a:p>
            <a:pPr algn="ctr"/>
            <a:r>
              <a:rPr lang="en-US" sz="9600" b="1" dirty="0" smtClean="0">
                <a:ln w="0"/>
                <a:solidFill>
                  <a:schemeClr val="accent1"/>
                </a:solidFill>
                <a:effectLst>
                  <a:outerShdw blurRad="38100" dist="25400" dir="5400000" algn="ctr" rotWithShape="0">
                    <a:srgbClr val="6E747A">
                      <a:alpha val="43000"/>
                    </a:srgbClr>
                  </a:outerShdw>
                </a:effectLst>
              </a:rPr>
              <a:t>Thank You </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50237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41</TotalTime>
  <Words>216</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Corbel</vt:lpstr>
      <vt:lpstr>Wingdings</vt:lpstr>
      <vt:lpstr>Parallax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2021-04-11T16:13:45Z</dcterms:created>
  <dcterms:modified xsi:type="dcterms:W3CDTF">2021-04-11T16:56:25Z</dcterms:modified>
</cp:coreProperties>
</file>