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611CE8-FB8B-4E2C-BC0A-BA1FD62F8C25}">
          <p14:sldIdLst>
            <p14:sldId id="257"/>
            <p14:sldId id="258"/>
            <p14:sldId id="259"/>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3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3530E-9F0D-4B8F-ADF0-B04AEC57029B}" type="doc">
      <dgm:prSet loTypeId="urn:microsoft.com/office/officeart/2005/8/layout/hProcess3" loCatId="process" qsTypeId="urn:microsoft.com/office/officeart/2005/8/quickstyle/simple1" qsCatId="simple" csTypeId="urn:microsoft.com/office/officeart/2005/8/colors/accent1_2" csCatId="accent1" phldr="1"/>
      <dgm:spPr/>
    </dgm:pt>
    <dgm:pt modelId="{3119B035-3716-498A-90BF-0AD4AF0683B5}">
      <dgm:prSet phldrT="[Text]"/>
      <dgm:spPr/>
      <dgm:t>
        <a:bodyPr/>
        <a:lstStyle/>
        <a:p>
          <a:r>
            <a:rPr lang="en-US" dirty="0" smtClean="0"/>
            <a:t> </a:t>
          </a:r>
          <a:endParaRPr lang="en-US" dirty="0"/>
        </a:p>
      </dgm:t>
    </dgm:pt>
    <dgm:pt modelId="{232B5808-4CEF-4B04-A233-8E8A00A55702}" type="parTrans" cxnId="{C5AFFAAF-9BF7-4CA7-BA99-C2238DC7F37B}">
      <dgm:prSet/>
      <dgm:spPr/>
      <dgm:t>
        <a:bodyPr/>
        <a:lstStyle/>
        <a:p>
          <a:endParaRPr lang="en-US"/>
        </a:p>
      </dgm:t>
    </dgm:pt>
    <dgm:pt modelId="{D5F104AD-C452-4587-A70D-19D052A29D20}" type="sibTrans" cxnId="{C5AFFAAF-9BF7-4CA7-BA99-C2238DC7F37B}">
      <dgm:prSet/>
      <dgm:spPr/>
      <dgm:t>
        <a:bodyPr/>
        <a:lstStyle/>
        <a:p>
          <a:endParaRPr lang="en-US"/>
        </a:p>
      </dgm:t>
    </dgm:pt>
    <dgm:pt modelId="{C82E57DE-FD96-4D72-8611-72570FBD366B}">
      <dgm:prSet phldrT="[Text]"/>
      <dgm:spPr/>
      <dgm:t>
        <a:bodyPr/>
        <a:lstStyle/>
        <a:p>
          <a:endParaRPr lang="en-US" dirty="0"/>
        </a:p>
      </dgm:t>
    </dgm:pt>
    <dgm:pt modelId="{12AEFB22-2DAD-427A-911C-4E97BE9BCEA1}" type="parTrans" cxnId="{EBF416D0-6954-4802-A949-F3F68CAA91D8}">
      <dgm:prSet/>
      <dgm:spPr/>
      <dgm:t>
        <a:bodyPr/>
        <a:lstStyle/>
        <a:p>
          <a:endParaRPr lang="en-US"/>
        </a:p>
      </dgm:t>
    </dgm:pt>
    <dgm:pt modelId="{FFA00FB5-08BA-4EED-95B8-017A3B960C3D}" type="sibTrans" cxnId="{EBF416D0-6954-4802-A949-F3F68CAA91D8}">
      <dgm:prSet/>
      <dgm:spPr/>
      <dgm:t>
        <a:bodyPr/>
        <a:lstStyle/>
        <a:p>
          <a:endParaRPr lang="en-US"/>
        </a:p>
      </dgm:t>
    </dgm:pt>
    <dgm:pt modelId="{CC61946C-BC9F-4FFE-B125-1784DE24131F}">
      <dgm:prSet phldrT="[Text]"/>
      <dgm:spPr/>
      <dgm:t>
        <a:bodyPr/>
        <a:lstStyle/>
        <a:p>
          <a:r>
            <a:rPr lang="en-US" dirty="0" smtClean="0"/>
            <a:t> </a:t>
          </a:r>
          <a:endParaRPr lang="en-US" dirty="0"/>
        </a:p>
      </dgm:t>
    </dgm:pt>
    <dgm:pt modelId="{2D0A133F-29CF-49B9-A760-3556142D8B8E}" type="parTrans" cxnId="{2316DD8E-7EDE-448B-AB04-56B6CF51B764}">
      <dgm:prSet/>
      <dgm:spPr/>
      <dgm:t>
        <a:bodyPr/>
        <a:lstStyle/>
        <a:p>
          <a:endParaRPr lang="en-US"/>
        </a:p>
      </dgm:t>
    </dgm:pt>
    <dgm:pt modelId="{367FCDB5-5183-4645-8803-B0BF581280D4}" type="sibTrans" cxnId="{2316DD8E-7EDE-448B-AB04-56B6CF51B764}">
      <dgm:prSet/>
      <dgm:spPr/>
      <dgm:t>
        <a:bodyPr/>
        <a:lstStyle/>
        <a:p>
          <a:endParaRPr lang="en-US"/>
        </a:p>
      </dgm:t>
    </dgm:pt>
    <dgm:pt modelId="{0D6487A5-226D-4DAC-B91A-2C6A5FA7AF1F}" type="pres">
      <dgm:prSet presAssocID="{2B53530E-9F0D-4B8F-ADF0-B04AEC57029B}" presName="Name0" presStyleCnt="0">
        <dgm:presLayoutVars>
          <dgm:dir/>
          <dgm:animLvl val="lvl"/>
          <dgm:resizeHandles val="exact"/>
        </dgm:presLayoutVars>
      </dgm:prSet>
      <dgm:spPr/>
    </dgm:pt>
    <dgm:pt modelId="{9EDDD0FF-40BF-44F2-8D89-48AA0589ABB3}" type="pres">
      <dgm:prSet presAssocID="{2B53530E-9F0D-4B8F-ADF0-B04AEC57029B}" presName="dummy" presStyleCnt="0"/>
      <dgm:spPr/>
    </dgm:pt>
    <dgm:pt modelId="{BB6B4A96-73B3-4669-8E6B-9DB5C82838C3}" type="pres">
      <dgm:prSet presAssocID="{2B53530E-9F0D-4B8F-ADF0-B04AEC57029B}" presName="linH" presStyleCnt="0"/>
      <dgm:spPr/>
    </dgm:pt>
    <dgm:pt modelId="{2FA95D0D-63F1-4D03-A06C-3BEE3778822A}" type="pres">
      <dgm:prSet presAssocID="{2B53530E-9F0D-4B8F-ADF0-B04AEC57029B}" presName="padding1" presStyleCnt="0"/>
      <dgm:spPr/>
    </dgm:pt>
    <dgm:pt modelId="{BF6D30DB-1018-4960-93AE-8C921D7E84F7}" type="pres">
      <dgm:prSet presAssocID="{3119B035-3716-498A-90BF-0AD4AF0683B5}" presName="linV" presStyleCnt="0"/>
      <dgm:spPr/>
    </dgm:pt>
    <dgm:pt modelId="{39123AA4-F314-49A9-85E4-7CD508FE3D32}" type="pres">
      <dgm:prSet presAssocID="{3119B035-3716-498A-90BF-0AD4AF0683B5}" presName="spVertical1" presStyleCnt="0"/>
      <dgm:spPr/>
    </dgm:pt>
    <dgm:pt modelId="{59C75B4B-E402-437E-94C6-0B66FF7D7304}" type="pres">
      <dgm:prSet presAssocID="{3119B035-3716-498A-90BF-0AD4AF0683B5}" presName="parTx" presStyleLbl="revTx" presStyleIdx="0" presStyleCnt="3">
        <dgm:presLayoutVars>
          <dgm:chMax val="0"/>
          <dgm:chPref val="0"/>
          <dgm:bulletEnabled val="1"/>
        </dgm:presLayoutVars>
      </dgm:prSet>
      <dgm:spPr/>
      <dgm:t>
        <a:bodyPr/>
        <a:lstStyle/>
        <a:p>
          <a:endParaRPr lang="en-US"/>
        </a:p>
      </dgm:t>
    </dgm:pt>
    <dgm:pt modelId="{EC635A58-3727-443E-BC76-2A6AAA97FECF}" type="pres">
      <dgm:prSet presAssocID="{3119B035-3716-498A-90BF-0AD4AF0683B5}" presName="spVertical2" presStyleCnt="0"/>
      <dgm:spPr/>
    </dgm:pt>
    <dgm:pt modelId="{124F7ABE-2F28-4482-BE3D-0CD037114774}" type="pres">
      <dgm:prSet presAssocID="{3119B035-3716-498A-90BF-0AD4AF0683B5}" presName="spVertical3" presStyleCnt="0"/>
      <dgm:spPr/>
    </dgm:pt>
    <dgm:pt modelId="{6A71F733-39BC-40DF-A291-E9EE6FEC8BBD}" type="pres">
      <dgm:prSet presAssocID="{D5F104AD-C452-4587-A70D-19D052A29D20}" presName="space" presStyleCnt="0"/>
      <dgm:spPr/>
    </dgm:pt>
    <dgm:pt modelId="{AF941A62-48AC-4501-8D2B-C42E3A04E8DE}" type="pres">
      <dgm:prSet presAssocID="{C82E57DE-FD96-4D72-8611-72570FBD366B}" presName="linV" presStyleCnt="0"/>
      <dgm:spPr/>
    </dgm:pt>
    <dgm:pt modelId="{ED05FA4A-B1A9-46F5-AB05-0C71658D75D6}" type="pres">
      <dgm:prSet presAssocID="{C82E57DE-FD96-4D72-8611-72570FBD366B}" presName="spVertical1" presStyleCnt="0"/>
      <dgm:spPr/>
    </dgm:pt>
    <dgm:pt modelId="{9356EB8E-445B-41E7-8806-7D2B6DF531CB}" type="pres">
      <dgm:prSet presAssocID="{C82E57DE-FD96-4D72-8611-72570FBD366B}" presName="parTx" presStyleLbl="revTx" presStyleIdx="1" presStyleCnt="3">
        <dgm:presLayoutVars>
          <dgm:chMax val="0"/>
          <dgm:chPref val="0"/>
          <dgm:bulletEnabled val="1"/>
        </dgm:presLayoutVars>
      </dgm:prSet>
      <dgm:spPr/>
      <dgm:t>
        <a:bodyPr/>
        <a:lstStyle/>
        <a:p>
          <a:endParaRPr lang="en-US"/>
        </a:p>
      </dgm:t>
    </dgm:pt>
    <dgm:pt modelId="{13B848C8-26C8-457A-A3F7-6FA22D80E6B3}" type="pres">
      <dgm:prSet presAssocID="{C82E57DE-FD96-4D72-8611-72570FBD366B}" presName="spVertical2" presStyleCnt="0"/>
      <dgm:spPr/>
    </dgm:pt>
    <dgm:pt modelId="{EB49368A-1781-4698-B57E-C535D47C2116}" type="pres">
      <dgm:prSet presAssocID="{C82E57DE-FD96-4D72-8611-72570FBD366B}" presName="spVertical3" presStyleCnt="0"/>
      <dgm:spPr/>
    </dgm:pt>
    <dgm:pt modelId="{8E1F7D68-A2F6-45F9-AA04-9CB4D72F3A4E}" type="pres">
      <dgm:prSet presAssocID="{FFA00FB5-08BA-4EED-95B8-017A3B960C3D}" presName="space" presStyleCnt="0"/>
      <dgm:spPr/>
    </dgm:pt>
    <dgm:pt modelId="{0F3379F2-FB51-4CB2-A05A-397EE1018975}" type="pres">
      <dgm:prSet presAssocID="{CC61946C-BC9F-4FFE-B125-1784DE24131F}" presName="linV" presStyleCnt="0"/>
      <dgm:spPr/>
    </dgm:pt>
    <dgm:pt modelId="{AD41286C-8B24-4A73-AEC7-6B85531C9452}" type="pres">
      <dgm:prSet presAssocID="{CC61946C-BC9F-4FFE-B125-1784DE24131F}" presName="spVertical1" presStyleCnt="0"/>
      <dgm:spPr/>
    </dgm:pt>
    <dgm:pt modelId="{625487B8-FDDA-44AB-A01E-9C68D6674CA7}" type="pres">
      <dgm:prSet presAssocID="{CC61946C-BC9F-4FFE-B125-1784DE24131F}" presName="parTx" presStyleLbl="revTx" presStyleIdx="2" presStyleCnt="3">
        <dgm:presLayoutVars>
          <dgm:chMax val="0"/>
          <dgm:chPref val="0"/>
          <dgm:bulletEnabled val="1"/>
        </dgm:presLayoutVars>
      </dgm:prSet>
      <dgm:spPr/>
      <dgm:t>
        <a:bodyPr/>
        <a:lstStyle/>
        <a:p>
          <a:endParaRPr lang="en-US"/>
        </a:p>
      </dgm:t>
    </dgm:pt>
    <dgm:pt modelId="{3CE42183-C793-405A-8B65-C29B5A2340CC}" type="pres">
      <dgm:prSet presAssocID="{CC61946C-BC9F-4FFE-B125-1784DE24131F}" presName="spVertical2" presStyleCnt="0"/>
      <dgm:spPr/>
    </dgm:pt>
    <dgm:pt modelId="{F004A5BA-A4E2-475E-B759-6BF0C74313BB}" type="pres">
      <dgm:prSet presAssocID="{CC61946C-BC9F-4FFE-B125-1784DE24131F}" presName="spVertical3" presStyleCnt="0"/>
      <dgm:spPr/>
    </dgm:pt>
    <dgm:pt modelId="{C9E00E64-2650-4583-9B65-F3DBC0B8C659}" type="pres">
      <dgm:prSet presAssocID="{2B53530E-9F0D-4B8F-ADF0-B04AEC57029B}" presName="padding2" presStyleCnt="0"/>
      <dgm:spPr/>
    </dgm:pt>
    <dgm:pt modelId="{2A3557C3-55C9-473B-AB36-9303B00220AA}" type="pres">
      <dgm:prSet presAssocID="{2B53530E-9F0D-4B8F-ADF0-B04AEC57029B}" presName="negArrow" presStyleCnt="0"/>
      <dgm:spPr/>
    </dgm:pt>
    <dgm:pt modelId="{CA416D74-3781-49DA-8911-7AFE860DC82F}" type="pres">
      <dgm:prSet presAssocID="{2B53530E-9F0D-4B8F-ADF0-B04AEC57029B}" presName="backgroundArrow" presStyleLbl="node1" presStyleIdx="0" presStyleCnt="1" custScaleX="100000" custScaleY="45054" custLinFactNeighborX="-7982" custLinFactNeighborY="2357"/>
      <dgm:spPr/>
    </dgm:pt>
  </dgm:ptLst>
  <dgm:cxnLst>
    <dgm:cxn modelId="{C5AFFAAF-9BF7-4CA7-BA99-C2238DC7F37B}" srcId="{2B53530E-9F0D-4B8F-ADF0-B04AEC57029B}" destId="{3119B035-3716-498A-90BF-0AD4AF0683B5}" srcOrd="0" destOrd="0" parTransId="{232B5808-4CEF-4B04-A233-8E8A00A55702}" sibTransId="{D5F104AD-C452-4587-A70D-19D052A29D20}"/>
    <dgm:cxn modelId="{59AF2B3C-5394-4C04-B87C-E38B6F4086FF}" type="presOf" srcId="{C82E57DE-FD96-4D72-8611-72570FBD366B}" destId="{9356EB8E-445B-41E7-8806-7D2B6DF531CB}" srcOrd="0" destOrd="0" presId="urn:microsoft.com/office/officeart/2005/8/layout/hProcess3"/>
    <dgm:cxn modelId="{7247509D-B4A2-44A1-BF28-86EA2BC93490}" type="presOf" srcId="{CC61946C-BC9F-4FFE-B125-1784DE24131F}" destId="{625487B8-FDDA-44AB-A01E-9C68D6674CA7}" srcOrd="0" destOrd="0" presId="urn:microsoft.com/office/officeart/2005/8/layout/hProcess3"/>
    <dgm:cxn modelId="{3ADCA0B2-EA7D-4A74-9A59-57A8B2162400}" type="presOf" srcId="{2B53530E-9F0D-4B8F-ADF0-B04AEC57029B}" destId="{0D6487A5-226D-4DAC-B91A-2C6A5FA7AF1F}" srcOrd="0" destOrd="0" presId="urn:microsoft.com/office/officeart/2005/8/layout/hProcess3"/>
    <dgm:cxn modelId="{2316DD8E-7EDE-448B-AB04-56B6CF51B764}" srcId="{2B53530E-9F0D-4B8F-ADF0-B04AEC57029B}" destId="{CC61946C-BC9F-4FFE-B125-1784DE24131F}" srcOrd="2" destOrd="0" parTransId="{2D0A133F-29CF-49B9-A760-3556142D8B8E}" sibTransId="{367FCDB5-5183-4645-8803-B0BF581280D4}"/>
    <dgm:cxn modelId="{EBF416D0-6954-4802-A949-F3F68CAA91D8}" srcId="{2B53530E-9F0D-4B8F-ADF0-B04AEC57029B}" destId="{C82E57DE-FD96-4D72-8611-72570FBD366B}" srcOrd="1" destOrd="0" parTransId="{12AEFB22-2DAD-427A-911C-4E97BE9BCEA1}" sibTransId="{FFA00FB5-08BA-4EED-95B8-017A3B960C3D}"/>
    <dgm:cxn modelId="{B9AEB33B-E1FD-4337-9E16-7E16558AE9F4}" type="presOf" srcId="{3119B035-3716-498A-90BF-0AD4AF0683B5}" destId="{59C75B4B-E402-437E-94C6-0B66FF7D7304}" srcOrd="0" destOrd="0" presId="urn:microsoft.com/office/officeart/2005/8/layout/hProcess3"/>
    <dgm:cxn modelId="{6A7A792F-2B9E-4459-8674-95DE3B0CA0D3}" type="presParOf" srcId="{0D6487A5-226D-4DAC-B91A-2C6A5FA7AF1F}" destId="{9EDDD0FF-40BF-44F2-8D89-48AA0589ABB3}" srcOrd="0" destOrd="0" presId="urn:microsoft.com/office/officeart/2005/8/layout/hProcess3"/>
    <dgm:cxn modelId="{824D8284-AF38-49A3-9611-831ED3D24D2C}" type="presParOf" srcId="{0D6487A5-226D-4DAC-B91A-2C6A5FA7AF1F}" destId="{BB6B4A96-73B3-4669-8E6B-9DB5C82838C3}" srcOrd="1" destOrd="0" presId="urn:microsoft.com/office/officeart/2005/8/layout/hProcess3"/>
    <dgm:cxn modelId="{68C4DEFB-A9B8-42CB-8BCB-B9E828893C00}" type="presParOf" srcId="{BB6B4A96-73B3-4669-8E6B-9DB5C82838C3}" destId="{2FA95D0D-63F1-4D03-A06C-3BEE3778822A}" srcOrd="0" destOrd="0" presId="urn:microsoft.com/office/officeart/2005/8/layout/hProcess3"/>
    <dgm:cxn modelId="{62BFB952-B2C6-419F-AEF8-23C5A8117263}" type="presParOf" srcId="{BB6B4A96-73B3-4669-8E6B-9DB5C82838C3}" destId="{BF6D30DB-1018-4960-93AE-8C921D7E84F7}" srcOrd="1" destOrd="0" presId="urn:microsoft.com/office/officeart/2005/8/layout/hProcess3"/>
    <dgm:cxn modelId="{73C740B9-64A8-4986-A1F0-ADA06AAEE084}" type="presParOf" srcId="{BF6D30DB-1018-4960-93AE-8C921D7E84F7}" destId="{39123AA4-F314-49A9-85E4-7CD508FE3D32}" srcOrd="0" destOrd="0" presId="urn:microsoft.com/office/officeart/2005/8/layout/hProcess3"/>
    <dgm:cxn modelId="{CD3DE121-662B-449B-B872-3056FD57F463}" type="presParOf" srcId="{BF6D30DB-1018-4960-93AE-8C921D7E84F7}" destId="{59C75B4B-E402-437E-94C6-0B66FF7D7304}" srcOrd="1" destOrd="0" presId="urn:microsoft.com/office/officeart/2005/8/layout/hProcess3"/>
    <dgm:cxn modelId="{49FA1BA8-90C5-4C75-A1CC-E8839CA1EB0A}" type="presParOf" srcId="{BF6D30DB-1018-4960-93AE-8C921D7E84F7}" destId="{EC635A58-3727-443E-BC76-2A6AAA97FECF}" srcOrd="2" destOrd="0" presId="urn:microsoft.com/office/officeart/2005/8/layout/hProcess3"/>
    <dgm:cxn modelId="{72F8F200-AA52-40B9-9E7F-39902AD74972}" type="presParOf" srcId="{BF6D30DB-1018-4960-93AE-8C921D7E84F7}" destId="{124F7ABE-2F28-4482-BE3D-0CD037114774}" srcOrd="3" destOrd="0" presId="urn:microsoft.com/office/officeart/2005/8/layout/hProcess3"/>
    <dgm:cxn modelId="{1ECC5736-736B-47D9-A3D6-1C67F8E721B5}" type="presParOf" srcId="{BB6B4A96-73B3-4669-8E6B-9DB5C82838C3}" destId="{6A71F733-39BC-40DF-A291-E9EE6FEC8BBD}" srcOrd="2" destOrd="0" presId="urn:microsoft.com/office/officeart/2005/8/layout/hProcess3"/>
    <dgm:cxn modelId="{5830788A-7E78-4D01-9285-29B34C981255}" type="presParOf" srcId="{BB6B4A96-73B3-4669-8E6B-9DB5C82838C3}" destId="{AF941A62-48AC-4501-8D2B-C42E3A04E8DE}" srcOrd="3" destOrd="0" presId="urn:microsoft.com/office/officeart/2005/8/layout/hProcess3"/>
    <dgm:cxn modelId="{CBEB167F-60F7-447C-AB12-85FEB8483602}" type="presParOf" srcId="{AF941A62-48AC-4501-8D2B-C42E3A04E8DE}" destId="{ED05FA4A-B1A9-46F5-AB05-0C71658D75D6}" srcOrd="0" destOrd="0" presId="urn:microsoft.com/office/officeart/2005/8/layout/hProcess3"/>
    <dgm:cxn modelId="{F8100EBC-D540-4C2E-B3C5-C91EE20C2E5A}" type="presParOf" srcId="{AF941A62-48AC-4501-8D2B-C42E3A04E8DE}" destId="{9356EB8E-445B-41E7-8806-7D2B6DF531CB}" srcOrd="1" destOrd="0" presId="urn:microsoft.com/office/officeart/2005/8/layout/hProcess3"/>
    <dgm:cxn modelId="{F1C6B325-3C1E-47C3-AAE0-BFCE6ABC603D}" type="presParOf" srcId="{AF941A62-48AC-4501-8D2B-C42E3A04E8DE}" destId="{13B848C8-26C8-457A-A3F7-6FA22D80E6B3}" srcOrd="2" destOrd="0" presId="urn:microsoft.com/office/officeart/2005/8/layout/hProcess3"/>
    <dgm:cxn modelId="{9C666A1F-74DA-46A2-9C73-E795C8070360}" type="presParOf" srcId="{AF941A62-48AC-4501-8D2B-C42E3A04E8DE}" destId="{EB49368A-1781-4698-B57E-C535D47C2116}" srcOrd="3" destOrd="0" presId="urn:microsoft.com/office/officeart/2005/8/layout/hProcess3"/>
    <dgm:cxn modelId="{246761DD-A78B-48E6-ABCF-9760D42B6504}" type="presParOf" srcId="{BB6B4A96-73B3-4669-8E6B-9DB5C82838C3}" destId="{8E1F7D68-A2F6-45F9-AA04-9CB4D72F3A4E}" srcOrd="4" destOrd="0" presId="urn:microsoft.com/office/officeart/2005/8/layout/hProcess3"/>
    <dgm:cxn modelId="{6905F034-8C1F-4E90-9055-64233ADBD470}" type="presParOf" srcId="{BB6B4A96-73B3-4669-8E6B-9DB5C82838C3}" destId="{0F3379F2-FB51-4CB2-A05A-397EE1018975}" srcOrd="5" destOrd="0" presId="urn:microsoft.com/office/officeart/2005/8/layout/hProcess3"/>
    <dgm:cxn modelId="{5DBBCC2B-C50C-446A-BCA3-BC667571F74B}" type="presParOf" srcId="{0F3379F2-FB51-4CB2-A05A-397EE1018975}" destId="{AD41286C-8B24-4A73-AEC7-6B85531C9452}" srcOrd="0" destOrd="0" presId="urn:microsoft.com/office/officeart/2005/8/layout/hProcess3"/>
    <dgm:cxn modelId="{3C4FC2DE-58EF-4E59-BB98-D99DCEB6D8DC}" type="presParOf" srcId="{0F3379F2-FB51-4CB2-A05A-397EE1018975}" destId="{625487B8-FDDA-44AB-A01E-9C68D6674CA7}" srcOrd="1" destOrd="0" presId="urn:microsoft.com/office/officeart/2005/8/layout/hProcess3"/>
    <dgm:cxn modelId="{C49F1D10-8692-47BF-BA6C-2ED414966865}" type="presParOf" srcId="{0F3379F2-FB51-4CB2-A05A-397EE1018975}" destId="{3CE42183-C793-405A-8B65-C29B5A2340CC}" srcOrd="2" destOrd="0" presId="urn:microsoft.com/office/officeart/2005/8/layout/hProcess3"/>
    <dgm:cxn modelId="{1B337DFF-1B59-41FA-9993-5992E452560B}" type="presParOf" srcId="{0F3379F2-FB51-4CB2-A05A-397EE1018975}" destId="{F004A5BA-A4E2-475E-B759-6BF0C74313BB}" srcOrd="3" destOrd="0" presId="urn:microsoft.com/office/officeart/2005/8/layout/hProcess3"/>
    <dgm:cxn modelId="{8B62AC40-B795-4578-ACCC-9B7972F0B3F2}" type="presParOf" srcId="{BB6B4A96-73B3-4669-8E6B-9DB5C82838C3}" destId="{C9E00E64-2650-4583-9B65-F3DBC0B8C659}" srcOrd="6" destOrd="0" presId="urn:microsoft.com/office/officeart/2005/8/layout/hProcess3"/>
    <dgm:cxn modelId="{06593E29-912E-4EE1-A810-0C5AB2E16784}" type="presParOf" srcId="{BB6B4A96-73B3-4669-8E6B-9DB5C82838C3}" destId="{2A3557C3-55C9-473B-AB36-9303B00220AA}" srcOrd="7" destOrd="0" presId="urn:microsoft.com/office/officeart/2005/8/layout/hProcess3"/>
    <dgm:cxn modelId="{E4A15362-7459-4F5E-93FE-4DBE0A714C99}" type="presParOf" srcId="{BB6B4A96-73B3-4669-8E6B-9DB5C82838C3}" destId="{CA416D74-3781-49DA-8911-7AFE860DC82F}" srcOrd="8"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16D74-3781-49DA-8911-7AFE860DC82F}">
      <dsp:nvSpPr>
        <dsp:cNvPr id="0" name=""/>
        <dsp:cNvSpPr/>
      </dsp:nvSpPr>
      <dsp:spPr>
        <a:xfrm>
          <a:off x="0" y="108693"/>
          <a:ext cx="2618377" cy="1621944"/>
        </a:xfrm>
        <a:prstGeom prst="rightArrow">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487B8-FDDA-44AB-A01E-9C68D6674CA7}">
      <dsp:nvSpPr>
        <dsp:cNvPr id="0" name=""/>
        <dsp:cNvSpPr/>
      </dsp:nvSpPr>
      <dsp:spPr>
        <a:xfrm>
          <a:off x="1725597" y="923841"/>
          <a:ext cx="630941"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0" rIns="0" bIns="508000" numCol="1" spcCol="1270" anchor="ctr" anchorCtr="0">
          <a:noAutofit/>
        </a:bodyPr>
        <a:lstStyle/>
        <a:p>
          <a:pPr lvl="0" algn="ctr" defTabSz="2222500">
            <a:lnSpc>
              <a:spcPct val="90000"/>
            </a:lnSpc>
            <a:spcBef>
              <a:spcPct val="0"/>
            </a:spcBef>
            <a:spcAft>
              <a:spcPct val="35000"/>
            </a:spcAft>
          </a:pPr>
          <a:r>
            <a:rPr lang="en-US" sz="5000" kern="1200" dirty="0" smtClean="0"/>
            <a:t> </a:t>
          </a:r>
          <a:endParaRPr lang="en-US" sz="5000" kern="1200" dirty="0"/>
        </a:p>
      </dsp:txBody>
      <dsp:txXfrm>
        <a:off x="1725597" y="923841"/>
        <a:ext cx="630941" cy="1800000"/>
      </dsp:txXfrm>
    </dsp:sp>
    <dsp:sp modelId="{9356EB8E-445B-41E7-8806-7D2B6DF531CB}">
      <dsp:nvSpPr>
        <dsp:cNvPr id="0" name=""/>
        <dsp:cNvSpPr/>
      </dsp:nvSpPr>
      <dsp:spPr>
        <a:xfrm>
          <a:off x="968467" y="923841"/>
          <a:ext cx="630941"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0" rIns="0" bIns="508000" numCol="1" spcCol="1270" anchor="ctr" anchorCtr="0">
          <a:noAutofit/>
        </a:bodyPr>
        <a:lstStyle/>
        <a:p>
          <a:pPr lvl="0" algn="ctr" defTabSz="2222500">
            <a:lnSpc>
              <a:spcPct val="90000"/>
            </a:lnSpc>
            <a:spcBef>
              <a:spcPct val="0"/>
            </a:spcBef>
            <a:spcAft>
              <a:spcPct val="35000"/>
            </a:spcAft>
          </a:pPr>
          <a:endParaRPr lang="en-US" sz="5000" kern="1200" dirty="0"/>
        </a:p>
      </dsp:txBody>
      <dsp:txXfrm>
        <a:off x="968467" y="923841"/>
        <a:ext cx="630941" cy="1800000"/>
      </dsp:txXfrm>
    </dsp:sp>
    <dsp:sp modelId="{59C75B4B-E402-437E-94C6-0B66FF7D7304}">
      <dsp:nvSpPr>
        <dsp:cNvPr id="0" name=""/>
        <dsp:cNvSpPr/>
      </dsp:nvSpPr>
      <dsp:spPr>
        <a:xfrm>
          <a:off x="211336" y="923841"/>
          <a:ext cx="630941"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0" rIns="0" bIns="508000" numCol="1" spcCol="1270" anchor="ctr" anchorCtr="0">
          <a:noAutofit/>
        </a:bodyPr>
        <a:lstStyle/>
        <a:p>
          <a:pPr lvl="0" algn="ctr" defTabSz="2222500">
            <a:lnSpc>
              <a:spcPct val="90000"/>
            </a:lnSpc>
            <a:spcBef>
              <a:spcPct val="0"/>
            </a:spcBef>
            <a:spcAft>
              <a:spcPct val="35000"/>
            </a:spcAft>
          </a:pPr>
          <a:r>
            <a:rPr lang="en-US" sz="5000" kern="1200" dirty="0" smtClean="0"/>
            <a:t> </a:t>
          </a:r>
          <a:endParaRPr lang="en-US" sz="5000" kern="1200" dirty="0"/>
        </a:p>
      </dsp:txBody>
      <dsp:txXfrm>
        <a:off x="211336" y="923841"/>
        <a:ext cx="630941" cy="180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59293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5870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385457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2242845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278054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4033943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3023589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210804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200301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397107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82205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180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188410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169022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36301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406598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825AB-8654-480E-8A84-562D218DCB9C}" type="datetimeFigureOut">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249B60-ED72-4CA4-A0F5-A2D7EC0BD734}" type="slidenum">
              <a:rPr lang="en-US" smtClean="0"/>
              <a:t>‹#›</a:t>
            </a:fld>
            <a:endParaRPr lang="en-US" dirty="0"/>
          </a:p>
        </p:txBody>
      </p:sp>
    </p:spTree>
    <p:extLst>
      <p:ext uri="{BB962C8B-B14F-4D97-AF65-F5344CB8AC3E}">
        <p14:creationId xmlns:p14="http://schemas.microsoft.com/office/powerpoint/2010/main" val="183828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9825AB-8654-480E-8A84-562D218DCB9C}" type="datetimeFigureOut">
              <a:rPr lang="en-US" smtClean="0"/>
              <a:t>4/10/2021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249B60-ED72-4CA4-A0F5-A2D7EC0BD734}" type="slidenum">
              <a:rPr lang="en-US" smtClean="0"/>
              <a:t>‹#›</a:t>
            </a:fld>
            <a:endParaRPr lang="en-US" dirty="0"/>
          </a:p>
        </p:txBody>
      </p:sp>
    </p:spTree>
    <p:extLst>
      <p:ext uri="{BB962C8B-B14F-4D97-AF65-F5344CB8AC3E}">
        <p14:creationId xmlns:p14="http://schemas.microsoft.com/office/powerpoint/2010/main" val="34617311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159" y="192966"/>
            <a:ext cx="11485324" cy="2585323"/>
          </a:xfrm>
          <a:prstGeom prst="rect">
            <a:avLst/>
          </a:prstGeom>
          <a:noFill/>
        </p:spPr>
        <p:txBody>
          <a:bodyPr wrap="none" lIns="91440" tIns="45720" rIns="91440" bIns="45720">
            <a:spAutoFit/>
          </a:bodyPr>
          <a:lstStyle/>
          <a:p>
            <a:pPr algn="ctr"/>
            <a:r>
              <a:rPr lang="en-US" sz="5400" b="1" cap="none" spc="0" dirty="0" smtClean="0">
                <a:ln w="0"/>
                <a:solidFill>
                  <a:schemeClr val="accent1">
                    <a:lumMod val="50000"/>
                  </a:schemeClr>
                </a:solidFill>
                <a:effectLst>
                  <a:outerShdw blurRad="38100" dist="25400" dir="5400000" algn="ctr" rotWithShape="0">
                    <a:srgbClr val="6E747A">
                      <a:alpha val="43000"/>
                    </a:srgbClr>
                  </a:outerShdw>
                </a:effectLst>
              </a:rPr>
              <a:t>Apps that have successfully improved </a:t>
            </a:r>
          </a:p>
          <a:p>
            <a:pPr algn="ctr"/>
            <a:r>
              <a:rPr lang="en-US" sz="5400" b="1" cap="none" spc="0" dirty="0" smtClean="0">
                <a:ln w="0"/>
                <a:solidFill>
                  <a:schemeClr val="accent1">
                    <a:lumMod val="50000"/>
                  </a:schemeClr>
                </a:solidFill>
                <a:effectLst>
                  <a:outerShdw blurRad="38100" dist="25400" dir="5400000" algn="ctr" rotWithShape="0">
                    <a:srgbClr val="6E747A">
                      <a:alpha val="43000"/>
                    </a:srgbClr>
                  </a:outerShdw>
                </a:effectLst>
              </a:rPr>
              <a:t>the Customer</a:t>
            </a:r>
            <a:r>
              <a:rPr lang="en-US" sz="5400" b="1" dirty="0" smtClean="0">
                <a:ln w="0"/>
                <a:solidFill>
                  <a:schemeClr val="accent1">
                    <a:lumMod val="50000"/>
                  </a:schemeClr>
                </a:solidFill>
                <a:effectLst>
                  <a:outerShdw blurRad="38100" dist="25400" dir="5400000" algn="ctr" rotWithShape="0">
                    <a:srgbClr val="6E747A">
                      <a:alpha val="43000"/>
                    </a:srgbClr>
                  </a:outerShdw>
                </a:effectLst>
              </a:rPr>
              <a:t> engagement</a:t>
            </a:r>
          </a:p>
          <a:p>
            <a:pPr algn="ctr"/>
            <a:r>
              <a:rPr lang="en-US" sz="5400" b="1" dirty="0" smtClean="0">
                <a:ln w="0"/>
                <a:solidFill>
                  <a:schemeClr val="accent1">
                    <a:lumMod val="50000"/>
                  </a:schemeClr>
                </a:solidFill>
                <a:effectLst>
                  <a:outerShdw blurRad="38100" dist="25400" dir="5400000" algn="ctr" rotWithShape="0">
                    <a:srgbClr val="6E747A">
                      <a:alpha val="43000"/>
                    </a:srgbClr>
                  </a:outerShdw>
                </a:effectLst>
              </a:rPr>
              <a:t> for F &amp; B Player </a:t>
            </a:r>
            <a:endParaRPr lang="en-US" sz="5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3" name="Picture 2" descr="Born Squishy - A Personal Journey on the Road to Healthy Liv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519" y="2891245"/>
            <a:ext cx="2654150" cy="2276066"/>
          </a:xfrm>
          <a:prstGeom prst="rect">
            <a:avLst/>
          </a:prstGeom>
        </p:spPr>
      </p:pic>
      <p:pic>
        <p:nvPicPr>
          <p:cNvPr id="4" name="Picture 3" descr="Come creare &lt;strong&gt;app&lt;/strong&gt; di successo - Wi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7493" y="2891245"/>
            <a:ext cx="2544364" cy="2402734"/>
          </a:xfrm>
          <a:prstGeom prst="rect">
            <a:avLst/>
          </a:prstGeom>
        </p:spPr>
      </p:pic>
      <p:graphicFrame>
        <p:nvGraphicFramePr>
          <p:cNvPr id="8" name="Diagram 7"/>
          <p:cNvGraphicFramePr/>
          <p:nvPr>
            <p:extLst>
              <p:ext uri="{D42A27DB-BD31-4B8C-83A1-F6EECF244321}">
                <p14:modId xmlns:p14="http://schemas.microsoft.com/office/powerpoint/2010/main" val="134825291"/>
              </p:ext>
            </p:extLst>
          </p:nvPr>
        </p:nvGraphicFramePr>
        <p:xfrm>
          <a:off x="5323840" y="3193156"/>
          <a:ext cx="2618377" cy="3647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ounded Rectangle 9"/>
          <p:cNvSpPr/>
          <p:nvPr/>
        </p:nvSpPr>
        <p:spPr>
          <a:xfrm>
            <a:off x="2194560" y="2891245"/>
            <a:ext cx="1010194" cy="59218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21519" y="6043748"/>
            <a:ext cx="3683726" cy="523220"/>
          </a:xfrm>
          <a:prstGeom prst="rect">
            <a:avLst/>
          </a:prstGeom>
          <a:noFill/>
        </p:spPr>
        <p:txBody>
          <a:bodyPr wrap="square" rtlCol="0">
            <a:spAutoFit/>
          </a:bodyPr>
          <a:lstStyle/>
          <a:p>
            <a:r>
              <a:rPr lang="en-US" sz="2800" dirty="0" smtClean="0">
                <a:sym typeface="Wingdings" panose="05000000000000000000" pitchFamily="2" charset="2"/>
              </a:rPr>
              <a:t> By </a:t>
            </a:r>
            <a:r>
              <a:rPr lang="en-US" sz="2800" dirty="0" smtClean="0"/>
              <a:t>Atharv Shah </a:t>
            </a:r>
            <a:endParaRPr lang="en-US" sz="2800" dirty="0"/>
          </a:p>
        </p:txBody>
      </p:sp>
    </p:spTree>
    <p:extLst>
      <p:ext uri="{BB962C8B-B14F-4D97-AF65-F5344CB8AC3E}">
        <p14:creationId xmlns:p14="http://schemas.microsoft.com/office/powerpoint/2010/main" val="11559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9726" y="496851"/>
            <a:ext cx="7276352"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outerShdw blurRad="38100" dist="25400" dir="5400000" algn="ctr" rotWithShape="0">
                    <a:srgbClr val="6E747A">
                      <a:alpha val="43000"/>
                    </a:srgbClr>
                  </a:outerShdw>
                </a:effectLst>
              </a:rPr>
              <a:t>About the Business. . . . . </a:t>
            </a:r>
            <a:endParaRPr lang="en-US" sz="5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3" name="TextBox 2"/>
          <p:cNvSpPr txBox="1"/>
          <p:nvPr/>
        </p:nvSpPr>
        <p:spPr>
          <a:xfrm>
            <a:off x="1925052" y="1876926"/>
            <a:ext cx="1026694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Arial Rounded MT Bold" panose="020F0704030504030204" pitchFamily="34" charset="0"/>
              </a:rPr>
              <a:t>It involves process of preparing, presentation and serving food and beverage to the customer. </a:t>
            </a:r>
          </a:p>
          <a:p>
            <a:pPr marL="285750" indent="-285750">
              <a:buFont typeface="Arial" panose="020B0604020202020204" pitchFamily="34" charset="0"/>
              <a:buChar char="•"/>
            </a:pP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smtClean="0">
                <a:latin typeface="Arial Rounded MT Bold" panose="020F0704030504030204" pitchFamily="34" charset="0"/>
              </a:rPr>
              <a:t> It’s of two types :  On premise and Off Premise </a:t>
            </a:r>
          </a:p>
          <a:p>
            <a:r>
              <a:rPr lang="en-US" sz="2400" dirty="0" smtClean="0">
                <a:latin typeface="Arial Rounded MT Bold" panose="020F0704030504030204" pitchFamily="34" charset="0"/>
              </a:rPr>
              <a:t>                                    (Many industries operates on both basis)</a:t>
            </a:r>
          </a:p>
          <a:p>
            <a:endParaRPr lang="en-US" sz="2400" dirty="0" smtClean="0">
              <a:latin typeface="Arial Rounded MT Bold" panose="020F0704030504030204" pitchFamily="34" charset="0"/>
            </a:endParaRPr>
          </a:p>
          <a:p>
            <a:pPr marL="342900" indent="-342900">
              <a:buFont typeface="Wingdings" panose="05000000000000000000" pitchFamily="2" charset="2"/>
              <a:buChar char="à"/>
            </a:pPr>
            <a:r>
              <a:rPr lang="en-US" sz="2400" dirty="0" smtClean="0">
                <a:latin typeface="Arial Rounded MT Bold" panose="020F0704030504030204" pitchFamily="34" charset="0"/>
                <a:sym typeface="Wingdings" panose="05000000000000000000" pitchFamily="2" charset="2"/>
              </a:rPr>
              <a:t>Strategies to improve customer engagement in F&amp;B company.</a:t>
            </a:r>
          </a:p>
          <a:p>
            <a:pPr marL="342900" indent="-342900">
              <a:buFont typeface="Wingdings" panose="05000000000000000000" pitchFamily="2" charset="2"/>
              <a:buChar char="à"/>
            </a:pPr>
            <a:endParaRPr lang="en-US" sz="2400" dirty="0">
              <a:latin typeface="Arial Rounded MT Bold" panose="020F0704030504030204" pitchFamily="34" charset="0"/>
              <a:sym typeface="Wingdings" panose="05000000000000000000" pitchFamily="2" charset="2"/>
            </a:endParaRPr>
          </a:p>
          <a:p>
            <a:r>
              <a:rPr lang="en-US" sz="2400" dirty="0" smtClean="0">
                <a:latin typeface="Arial Rounded MT Bold" panose="020F0704030504030204" pitchFamily="34" charset="0"/>
                <a:sym typeface="Wingdings" panose="05000000000000000000" pitchFamily="2" charset="2"/>
              </a:rPr>
              <a:t>Customer Loyalty feature </a:t>
            </a:r>
          </a:p>
          <a:p>
            <a:r>
              <a:rPr lang="en-US" sz="2400" dirty="0" smtClean="0">
                <a:latin typeface="Arial Rounded MT Bold" panose="020F0704030504030204" pitchFamily="34" charset="0"/>
                <a:sym typeface="Wingdings" panose="05000000000000000000" pitchFamily="2" charset="2"/>
              </a:rPr>
              <a:t>Customer experience </a:t>
            </a:r>
          </a:p>
          <a:p>
            <a:r>
              <a:rPr lang="en-US" sz="2400" dirty="0" smtClean="0">
                <a:latin typeface="Arial Rounded MT Bold" panose="020F0704030504030204" pitchFamily="34" charset="0"/>
                <a:sym typeface="Wingdings" panose="05000000000000000000" pitchFamily="2" charset="2"/>
              </a:rPr>
              <a:t>Feedback </a:t>
            </a:r>
          </a:p>
          <a:p>
            <a:r>
              <a:rPr lang="en-US" sz="2400" dirty="0" smtClean="0">
                <a:latin typeface="Arial Rounded MT Bold" panose="020F0704030504030204" pitchFamily="34" charset="0"/>
                <a:sym typeface="Wingdings" panose="05000000000000000000" pitchFamily="2" charset="2"/>
              </a:rPr>
              <a:t>Customer segmentation   </a:t>
            </a:r>
            <a:endParaRPr lang="en-US" sz="2400" dirty="0" smtClean="0">
              <a:latin typeface="Arial Rounded MT Bold" panose="020F0704030504030204" pitchFamily="34" charset="0"/>
            </a:endParaRPr>
          </a:p>
          <a:p>
            <a:pPr marL="285750" indent="-285750">
              <a:buFont typeface="Arial" panose="020B0604020202020204" pitchFamily="34" charset="0"/>
              <a:buChar char="•"/>
            </a:pPr>
            <a:endParaRPr lang="en-US" sz="2400" dirty="0">
              <a:latin typeface="Arial Rounded MT Bold" panose="020F0704030504030204" pitchFamily="34" charset="0"/>
            </a:endParaRPr>
          </a:p>
          <a:p>
            <a:pPr marL="285750" indent="-285750">
              <a:buFont typeface="Arial" panose="020B0604020202020204" pitchFamily="34" charset="0"/>
              <a:buChar char="•"/>
            </a:pP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71537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8116" y="808063"/>
            <a:ext cx="9994232" cy="7109639"/>
          </a:xfrm>
          <a:prstGeom prst="rect">
            <a:avLst/>
          </a:prstGeom>
          <a:noFill/>
        </p:spPr>
        <p:txBody>
          <a:bodyPr wrap="square" rtlCol="0">
            <a:spAutoFit/>
          </a:bodyPr>
          <a:lstStyle/>
          <a:p>
            <a:pPr algn="ctr"/>
            <a:r>
              <a:rPr lang="en-US" sz="6000" b="1" dirty="0" smtClean="0">
                <a:latin typeface="Arial Rounded MT Bold" panose="020F0704030504030204" pitchFamily="34" charset="0"/>
                <a:sym typeface="Wingdings" panose="05000000000000000000" pitchFamily="2" charset="2"/>
              </a:rPr>
              <a:t>McDonald’s </a:t>
            </a:r>
          </a:p>
          <a:p>
            <a:r>
              <a:rPr lang="en-US" sz="2800" b="1" dirty="0">
                <a:latin typeface="Arial Rounded MT Bold" panose="020F0704030504030204" pitchFamily="34" charset="0"/>
                <a:sym typeface="Wingdings" panose="05000000000000000000" pitchFamily="2" charset="2"/>
              </a:rPr>
              <a:t> </a:t>
            </a:r>
            <a:r>
              <a:rPr lang="en-US" sz="2800" b="1" dirty="0" smtClean="0">
                <a:latin typeface="Arial Rounded MT Bold" panose="020F0704030504030204" pitchFamily="34" charset="0"/>
                <a:sym typeface="Wingdings" panose="05000000000000000000" pitchFamily="2" charset="2"/>
              </a:rPr>
              <a:t>   Background: </a:t>
            </a:r>
          </a:p>
          <a:p>
            <a:pPr marL="457200" indent="-457200">
              <a:buFont typeface="Wingdings" panose="05000000000000000000" pitchFamily="2" charset="2"/>
              <a:buChar char="à"/>
            </a:pPr>
            <a:r>
              <a:rPr lang="en-US" sz="2800" dirty="0" smtClean="0">
                <a:latin typeface="Arial" panose="020B0604020202020204" pitchFamily="34" charset="0"/>
                <a:cs typeface="Arial" panose="020B0604020202020204" pitchFamily="34" charset="0"/>
                <a:sym typeface="Wingdings" panose="05000000000000000000" pitchFamily="2" charset="2"/>
              </a:rPr>
              <a:t>Fast food industry.</a:t>
            </a:r>
          </a:p>
          <a:p>
            <a:pPr marL="457200" indent="-457200">
              <a:buFont typeface="Wingdings" panose="05000000000000000000" pitchFamily="2" charset="2"/>
              <a:buChar char="à"/>
            </a:pPr>
            <a:r>
              <a:rPr lang="en-US" sz="2800" dirty="0" smtClean="0">
                <a:latin typeface="Arial" panose="020B0604020202020204" pitchFamily="34" charset="0"/>
                <a:cs typeface="Arial" panose="020B0604020202020204" pitchFamily="34" charset="0"/>
                <a:sym typeface="Wingdings" panose="05000000000000000000" pitchFamily="2" charset="2"/>
              </a:rPr>
              <a:t>Started in 1940 by Richard and Maurice McDonald. </a:t>
            </a:r>
          </a:p>
          <a:p>
            <a:pPr marL="457200" indent="-457200">
              <a:buFont typeface="Wingdings" panose="05000000000000000000" pitchFamily="2" charset="2"/>
              <a:buChar char="à"/>
            </a:pPr>
            <a:r>
              <a:rPr lang="en-US" sz="2800" dirty="0" smtClean="0">
                <a:latin typeface="Arial" panose="020B0604020202020204" pitchFamily="34" charset="0"/>
                <a:cs typeface="Arial" panose="020B0604020202020204" pitchFamily="34" charset="0"/>
                <a:sym typeface="Wingdings" panose="05000000000000000000" pitchFamily="2" charset="2"/>
              </a:rPr>
              <a:t>More than 35000 franchise world wide. </a:t>
            </a:r>
          </a:p>
          <a:p>
            <a:pPr marL="457200" indent="-457200">
              <a:buFont typeface="Wingdings" panose="05000000000000000000" pitchFamily="2" charset="2"/>
              <a:buChar char="à"/>
            </a:pPr>
            <a:r>
              <a:rPr lang="en-US" sz="2800" dirty="0" smtClean="0">
                <a:latin typeface="Arial" panose="020B0604020202020204" pitchFamily="34" charset="0"/>
                <a:cs typeface="Arial" panose="020B0604020202020204" pitchFamily="34" charset="0"/>
                <a:sym typeface="Wingdings" panose="05000000000000000000" pitchFamily="2" charset="2"/>
              </a:rPr>
              <a:t>Most valuable brand worth more than $25 billion</a:t>
            </a:r>
          </a:p>
          <a:p>
            <a:pPr marL="457200" indent="-457200">
              <a:buFont typeface="Wingdings" panose="05000000000000000000" pitchFamily="2" charset="2"/>
              <a:buChar char="à"/>
            </a:pPr>
            <a:endParaRPr lang="en-US" sz="2800" dirty="0">
              <a:latin typeface="Arial" panose="020B0604020202020204" pitchFamily="34" charset="0"/>
              <a:cs typeface="Arial" panose="020B0604020202020204" pitchFamily="34" charset="0"/>
              <a:sym typeface="Wingdings" panose="05000000000000000000" pitchFamily="2" charset="2"/>
            </a:endParaRPr>
          </a:p>
          <a:p>
            <a:r>
              <a:rPr lang="en-US" sz="2800" dirty="0" smtClean="0">
                <a:latin typeface="Arial Black" panose="020B0A04020102020204" pitchFamily="34" charset="0"/>
                <a:cs typeface="Arial" panose="020B0604020202020204" pitchFamily="34" charset="0"/>
                <a:sym typeface="Wingdings" panose="05000000000000000000" pitchFamily="2" charset="2"/>
              </a:rPr>
              <a:t>    Competitors: </a:t>
            </a:r>
          </a:p>
          <a:p>
            <a:r>
              <a:rPr lang="en-US" sz="2800" dirty="0" smtClean="0">
                <a:latin typeface="Arial Black" panose="020B0A04020102020204" pitchFamily="34" charset="0"/>
                <a:cs typeface="Arial" panose="020B0604020202020204" pitchFamily="34" charset="0"/>
                <a:sym typeface="Wingdings" panose="05000000000000000000" pitchFamily="2" charset="2"/>
              </a:rPr>
              <a:t> </a:t>
            </a:r>
            <a:r>
              <a:rPr lang="en-US" sz="2800" b="1" dirty="0" smtClean="0">
                <a:latin typeface="Arial Black" panose="020B0A04020102020204" pitchFamily="34" charset="0"/>
                <a:cs typeface="Arial" panose="020B0604020202020204" pitchFamily="34" charset="0"/>
                <a:sym typeface="Wingdings" panose="05000000000000000000" pitchFamily="2" charset="2"/>
              </a:rPr>
              <a:t>Burger king, Subway , Wendy's etc. </a:t>
            </a:r>
            <a:endParaRPr lang="en-US" sz="2800" dirty="0" smtClean="0">
              <a:latin typeface="Arial Black" panose="020B0A04020102020204" pitchFamily="34" charset="0"/>
              <a:cs typeface="Arial" panose="020B0604020202020204" pitchFamily="34" charset="0"/>
              <a:sym typeface="Wingdings" panose="05000000000000000000" pitchFamily="2" charset="2"/>
            </a:endParaRPr>
          </a:p>
          <a:p>
            <a:r>
              <a:rPr lang="en-US" sz="2800" dirty="0">
                <a:latin typeface="Arial Black" panose="020B0A04020102020204" pitchFamily="34" charset="0"/>
                <a:cs typeface="Arial" panose="020B0604020202020204" pitchFamily="34" charset="0"/>
                <a:sym typeface="Wingdings" panose="05000000000000000000" pitchFamily="2" charset="2"/>
              </a:rPr>
              <a:t> </a:t>
            </a:r>
            <a:endParaRPr lang="en-US" sz="2800" dirty="0" smtClean="0">
              <a:latin typeface="Arial Black" panose="020B0A04020102020204" pitchFamily="34" charset="0"/>
              <a:cs typeface="Arial" panose="020B0604020202020204" pitchFamily="34" charset="0"/>
              <a:sym typeface="Wingdings" panose="05000000000000000000" pitchFamily="2" charset="2"/>
            </a:endParaRPr>
          </a:p>
          <a:p>
            <a:r>
              <a:rPr lang="en-US" sz="2800" dirty="0">
                <a:latin typeface="Arial Black" panose="020B0A04020102020204" pitchFamily="34" charset="0"/>
                <a:cs typeface="Arial" panose="020B0604020202020204" pitchFamily="34" charset="0"/>
                <a:sym typeface="Wingdings" panose="05000000000000000000" pitchFamily="2" charset="2"/>
              </a:rPr>
              <a:t> </a:t>
            </a:r>
            <a:endParaRPr lang="en-US" sz="2800" dirty="0" smtClean="0">
              <a:latin typeface="Arial Black" panose="020B0A04020102020204" pitchFamily="34" charset="0"/>
              <a:cs typeface="Arial" panose="020B0604020202020204" pitchFamily="34" charset="0"/>
              <a:sym typeface="Wingdings" panose="05000000000000000000" pitchFamily="2" charset="2"/>
            </a:endParaRPr>
          </a:p>
          <a:p>
            <a:pPr marL="457200" indent="-457200">
              <a:buFont typeface="Wingdings" panose="05000000000000000000" pitchFamily="2" charset="2"/>
              <a:buChar char="à"/>
            </a:pPr>
            <a:endParaRPr lang="en-US" sz="2800" dirty="0" smtClean="0">
              <a:latin typeface="Arial" panose="020B0604020202020204" pitchFamily="34" charset="0"/>
              <a:cs typeface="Arial" panose="020B0604020202020204" pitchFamily="34" charset="0"/>
              <a:sym typeface="Wingdings" panose="05000000000000000000" pitchFamily="2" charset="2"/>
            </a:endParaRPr>
          </a:p>
          <a:p>
            <a:pPr marL="457200" indent="-457200">
              <a:buFont typeface="Wingdings" panose="05000000000000000000" pitchFamily="2" charset="2"/>
              <a:buChar char="à"/>
            </a:pPr>
            <a:endParaRPr lang="en-US" sz="2800" b="1" dirty="0" smtClean="0">
              <a:latin typeface="Arial Rounded MT Bold" panose="020F0704030504030204" pitchFamily="34" charset="0"/>
              <a:sym typeface="Wingdings" panose="05000000000000000000" pitchFamily="2" charset="2"/>
            </a:endParaRPr>
          </a:p>
          <a:p>
            <a:endParaRPr lang="en-US" sz="6000" b="1" dirty="0">
              <a:latin typeface="Arial Rounded MT Bold" panose="020F0704030504030204" pitchFamily="34" charset="0"/>
              <a:sym typeface="Wingdings" panose="05000000000000000000" pitchFamily="2" charset="2"/>
            </a:endParaRPr>
          </a:p>
        </p:txBody>
      </p:sp>
    </p:spTree>
    <p:extLst>
      <p:ext uri="{BB962C8B-B14F-4D97-AF65-F5344CB8AC3E}">
        <p14:creationId xmlns:p14="http://schemas.microsoft.com/office/powerpoint/2010/main" val="419859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505" y="336884"/>
            <a:ext cx="10202779" cy="6370975"/>
          </a:xfrm>
          <a:prstGeom prst="rect">
            <a:avLst/>
          </a:prstGeom>
          <a:noFill/>
        </p:spPr>
        <p:txBody>
          <a:bodyPr wrap="square" rtlCol="0">
            <a:spAutoFit/>
          </a:bodyPr>
          <a:lstStyle/>
          <a:p>
            <a:pPr algn="ctr"/>
            <a:r>
              <a:rPr lang="en-US" sz="3600" b="1" dirty="0" smtClean="0"/>
              <a:t>Challenges </a:t>
            </a:r>
          </a:p>
          <a:p>
            <a:pPr algn="ctr"/>
            <a:endParaRPr lang="en-US" sz="3600" b="1" dirty="0"/>
          </a:p>
          <a:p>
            <a:pPr algn="ctr"/>
            <a:endParaRPr lang="en-US" sz="3600" b="1" dirty="0" smtClean="0"/>
          </a:p>
          <a:p>
            <a:pPr marL="285750" indent="-285750">
              <a:buFont typeface="Wingdings" panose="05000000000000000000" pitchFamily="2" charset="2"/>
              <a:buChar char="à"/>
            </a:pPr>
            <a:r>
              <a:rPr lang="en-US" sz="2400" dirty="0" smtClean="0"/>
              <a:t>Over </a:t>
            </a:r>
            <a:r>
              <a:rPr lang="en-US" sz="2400" dirty="0"/>
              <a:t>the past years, McDonald’s has been facing new challenges, such as the heavy pressure to be more transparent about their food and processes. Meanwhile some of the competition has been heavily investing in digital, while McDonald’s mostly remained at the sideline. It allowed others like Starbucks and Subway to take the lead</a:t>
            </a:r>
            <a:r>
              <a:rPr lang="en-US" sz="2400" dirty="0" smtClean="0"/>
              <a:t>.</a:t>
            </a:r>
          </a:p>
          <a:p>
            <a:r>
              <a:rPr lang="en-US" sz="2400" b="1" dirty="0" smtClean="0">
                <a:sym typeface="Wingdings" panose="05000000000000000000" pitchFamily="2" charset="2"/>
              </a:rPr>
              <a:t></a:t>
            </a:r>
            <a:r>
              <a:rPr lang="en-US" sz="2400" dirty="0" smtClean="0"/>
              <a:t>Take </a:t>
            </a:r>
            <a:r>
              <a:rPr lang="en-US" sz="2400" dirty="0"/>
              <a:t>on Burger King for low-income customers</a:t>
            </a:r>
          </a:p>
          <a:p>
            <a:r>
              <a:rPr lang="en-US" sz="2400" dirty="0" smtClean="0">
                <a:sym typeface="Wingdings" panose="05000000000000000000" pitchFamily="2" charset="2"/>
              </a:rPr>
              <a:t></a:t>
            </a:r>
            <a:r>
              <a:rPr lang="en-US" sz="2400" dirty="0" smtClean="0"/>
              <a:t>In </a:t>
            </a:r>
            <a:r>
              <a:rPr lang="en-US" sz="2400" dirty="0"/>
              <a:t>a bid to be all things to all men and offer healthier alternatives to burgers and fries, some argue the menu has got too complicated. Bigger menus have made kitchen operations more complex, giving some customers a longer wait for their fast food fix</a:t>
            </a:r>
            <a:r>
              <a:rPr lang="en-US" sz="2400" dirty="0" smtClean="0"/>
              <a:t>.</a:t>
            </a:r>
          </a:p>
          <a:p>
            <a:r>
              <a:rPr lang="en-US" sz="2400" dirty="0" smtClean="0">
                <a:sym typeface="Wingdings" panose="05000000000000000000" pitchFamily="2" charset="2"/>
              </a:rPr>
              <a:t></a:t>
            </a:r>
            <a:r>
              <a:rPr lang="en-US" sz="2400" dirty="0" smtClean="0"/>
              <a:t>Slow</a:t>
            </a:r>
            <a:r>
              <a:rPr lang="en-US" sz="2400" dirty="0"/>
              <a:t>, inaccurate </a:t>
            </a:r>
            <a:r>
              <a:rPr lang="en-US" sz="2400" dirty="0" smtClean="0"/>
              <a:t>service. </a:t>
            </a:r>
          </a:p>
          <a:p>
            <a:pPr marL="571500" indent="-571500">
              <a:buFont typeface="Wingdings" panose="05000000000000000000" pitchFamily="2" charset="2"/>
              <a:buChar char="à"/>
            </a:pPr>
            <a:endParaRPr lang="en-US" sz="3600" b="1" dirty="0"/>
          </a:p>
        </p:txBody>
      </p:sp>
    </p:spTree>
    <p:extLst>
      <p:ext uri="{BB962C8B-B14F-4D97-AF65-F5344CB8AC3E}">
        <p14:creationId xmlns:p14="http://schemas.microsoft.com/office/powerpoint/2010/main" val="234485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2968" y="401053"/>
            <a:ext cx="10074443" cy="5447645"/>
          </a:xfrm>
          <a:prstGeom prst="rect">
            <a:avLst/>
          </a:prstGeom>
          <a:noFill/>
        </p:spPr>
        <p:txBody>
          <a:bodyPr wrap="square" rtlCol="0">
            <a:spAutoFit/>
          </a:bodyPr>
          <a:lstStyle/>
          <a:p>
            <a:pPr algn="ctr"/>
            <a:r>
              <a:rPr lang="en-US" sz="4400" b="1" dirty="0" smtClean="0"/>
              <a:t>Key features</a:t>
            </a:r>
          </a:p>
          <a:p>
            <a:endParaRPr lang="en-US" sz="1600" b="1" dirty="0">
              <a:sym typeface="Wingdings" panose="05000000000000000000" pitchFamily="2" charset="2"/>
            </a:endParaRPr>
          </a:p>
          <a:p>
            <a:pPr marL="342900" indent="-342900">
              <a:buFont typeface="Wingdings" panose="05000000000000000000" pitchFamily="2" charset="2"/>
              <a:buChar char="à"/>
            </a:pPr>
            <a:r>
              <a:rPr lang="en-US" sz="2400" b="1" dirty="0" smtClean="0">
                <a:sym typeface="Wingdings" panose="05000000000000000000" pitchFamily="2" charset="2"/>
              </a:rPr>
              <a:t>Serving up mobile coupon</a:t>
            </a: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dirty="0" smtClean="0">
                <a:sym typeface="Wingdings" panose="05000000000000000000" pitchFamily="2" charset="2"/>
              </a:rPr>
              <a:t>Coupons like  Free fries above order of Rs 249. </a:t>
            </a:r>
          </a:p>
          <a:p>
            <a:r>
              <a:rPr lang="en-US" sz="2400" dirty="0" smtClean="0">
                <a:sym typeface="Wingdings" panose="05000000000000000000" pitchFamily="2" charset="2"/>
              </a:rPr>
              <a:t>        Buy 1 get 1 burger offers via Mobile app</a:t>
            </a: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dirty="0" smtClean="0">
                <a:sym typeface="Wingdings" panose="05000000000000000000" pitchFamily="2" charset="2"/>
              </a:rPr>
              <a:t>Free Delivery above order of Rs 100. </a:t>
            </a:r>
          </a:p>
          <a:p>
            <a:pPr marL="342900" indent="-342900">
              <a:buFont typeface="Wingdings" panose="05000000000000000000" pitchFamily="2" charset="2"/>
              <a:buChar char="à"/>
            </a:pPr>
            <a:r>
              <a:rPr lang="en-US" sz="2400" b="1" dirty="0" smtClean="0">
                <a:sym typeface="Wingdings" panose="05000000000000000000" pitchFamily="2" charset="2"/>
              </a:rPr>
              <a:t>Spotlighting mobile metrics  </a:t>
            </a:r>
          </a:p>
          <a:p>
            <a:pPr lvl="1"/>
            <a:r>
              <a:rPr lang="en-US" sz="2400" dirty="0" smtClean="0">
                <a:sym typeface="Wingdings" panose="05000000000000000000" pitchFamily="2" charset="2"/>
              </a:rPr>
              <a:t>Sending offers based on the location. </a:t>
            </a:r>
          </a:p>
          <a:p>
            <a:pPr lvl="1"/>
            <a:r>
              <a:rPr lang="en-US" sz="2400" dirty="0" smtClean="0">
                <a:sym typeface="Wingdings" panose="05000000000000000000" pitchFamily="2" charset="2"/>
              </a:rPr>
              <a:t>Providing registration loyalties to increase registration rates.</a:t>
            </a:r>
          </a:p>
          <a:p>
            <a:pPr lvl="1"/>
            <a:endParaRPr lang="en-US" sz="2400" dirty="0">
              <a:sym typeface="Wingdings" panose="05000000000000000000" pitchFamily="2" charset="2"/>
            </a:endParaRPr>
          </a:p>
          <a:p>
            <a:pPr lvl="1"/>
            <a:r>
              <a:rPr lang="en-US" sz="2400" dirty="0" smtClean="0">
                <a:sym typeface="Wingdings" panose="05000000000000000000" pitchFamily="2" charset="2"/>
              </a:rPr>
              <a:t>Hence it’s objective was to increase the customer engagement</a:t>
            </a:r>
          </a:p>
          <a:p>
            <a:pPr lvl="1"/>
            <a:endParaRPr lang="en-US" sz="2400" dirty="0" smtClean="0">
              <a:sym typeface="Wingdings" panose="05000000000000000000" pitchFamily="2" charset="2"/>
            </a:endParaRPr>
          </a:p>
          <a:p>
            <a:pPr lvl="1"/>
            <a:endParaRPr lang="en-US" sz="2400" dirty="0" smtClean="0">
              <a:sym typeface="Wingdings" panose="05000000000000000000" pitchFamily="2" charset="2"/>
            </a:endParaRPr>
          </a:p>
          <a:p>
            <a:pPr lvl="1"/>
            <a:endParaRPr lang="en-US" sz="2400" b="1" dirty="0" smtClean="0">
              <a:sym typeface="Wingdings" panose="05000000000000000000" pitchFamily="2" charset="2"/>
            </a:endParaRPr>
          </a:p>
        </p:txBody>
      </p:sp>
      <p:pic>
        <p:nvPicPr>
          <p:cNvPr id="4" name="Picture 3" descr="Israel settlers attack &lt;strong&gt;McDonald&lt;/strong&gt;’s for ‘unofficial boycott’ – Middl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5014" y="287383"/>
            <a:ext cx="2743199" cy="1828799"/>
          </a:xfrm>
          <a:prstGeom prst="rect">
            <a:avLst/>
          </a:prstGeom>
        </p:spPr>
      </p:pic>
    </p:spTree>
    <p:extLst>
      <p:ext uri="{BB962C8B-B14F-4D97-AF65-F5344CB8AC3E}">
        <p14:creationId xmlns:p14="http://schemas.microsoft.com/office/powerpoint/2010/main" val="202430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74" y="465221"/>
            <a:ext cx="9705473" cy="6586418"/>
          </a:xfrm>
          <a:prstGeom prst="rect">
            <a:avLst/>
          </a:prstGeom>
          <a:noFill/>
        </p:spPr>
        <p:txBody>
          <a:bodyPr wrap="square" rtlCol="0">
            <a:spAutoFit/>
          </a:bodyPr>
          <a:lstStyle/>
          <a:p>
            <a:pPr algn="ctr"/>
            <a:r>
              <a:rPr lang="en-US" sz="7200" b="1" dirty="0" smtClean="0"/>
              <a:t>KFC</a:t>
            </a:r>
          </a:p>
          <a:p>
            <a:r>
              <a:rPr lang="en-US" sz="4000" b="1" dirty="0" smtClean="0"/>
              <a:t>   </a:t>
            </a:r>
          </a:p>
          <a:p>
            <a:r>
              <a:rPr lang="en-US" sz="5400" b="1" dirty="0"/>
              <a:t> </a:t>
            </a:r>
            <a:r>
              <a:rPr lang="en-US" sz="5400" b="1" dirty="0" smtClean="0"/>
              <a:t>  </a:t>
            </a:r>
            <a:r>
              <a:rPr lang="en-US" sz="4400" b="1" dirty="0" smtClean="0"/>
              <a:t>Background: </a:t>
            </a:r>
          </a:p>
          <a:p>
            <a:r>
              <a:rPr lang="en-US" sz="3200" b="1" dirty="0"/>
              <a:t> </a:t>
            </a:r>
            <a:r>
              <a:rPr lang="en-US" sz="3200" b="1" dirty="0" smtClean="0"/>
              <a:t>  </a:t>
            </a:r>
            <a:r>
              <a:rPr lang="en-US" sz="3200" b="1" dirty="0" smtClean="0">
                <a:sym typeface="Wingdings" panose="05000000000000000000" pitchFamily="2" charset="2"/>
              </a:rPr>
              <a:t></a:t>
            </a:r>
            <a:r>
              <a:rPr lang="en-US" sz="3200" b="1" dirty="0">
                <a:sym typeface="Wingdings" panose="05000000000000000000" pitchFamily="2" charset="2"/>
              </a:rPr>
              <a:t> </a:t>
            </a:r>
            <a:r>
              <a:rPr lang="en-US" sz="3200" dirty="0" smtClean="0">
                <a:sym typeface="Wingdings" panose="05000000000000000000" pitchFamily="2" charset="2"/>
              </a:rPr>
              <a:t>Most popular chicken restaurant chain. </a:t>
            </a:r>
          </a:p>
          <a:p>
            <a:r>
              <a:rPr lang="en-US" sz="3200" b="1" dirty="0">
                <a:sym typeface="Wingdings" panose="05000000000000000000" pitchFamily="2" charset="2"/>
              </a:rPr>
              <a:t> </a:t>
            </a:r>
            <a:r>
              <a:rPr lang="en-US" sz="3200" b="1" dirty="0" smtClean="0">
                <a:sym typeface="Wingdings" panose="05000000000000000000" pitchFamily="2" charset="2"/>
              </a:rPr>
              <a:t>  </a:t>
            </a:r>
            <a:r>
              <a:rPr lang="en-US" sz="3200" dirty="0" smtClean="0">
                <a:sym typeface="Wingdings" panose="05000000000000000000" pitchFamily="2" charset="2"/>
              </a:rPr>
              <a:t>Started in 1930 by colonel Harland Sanders. </a:t>
            </a:r>
          </a:p>
          <a:p>
            <a:r>
              <a:rPr lang="en-US" sz="3200" b="1" dirty="0">
                <a:sym typeface="Wingdings" panose="05000000000000000000" pitchFamily="2" charset="2"/>
              </a:rPr>
              <a:t> </a:t>
            </a:r>
            <a:r>
              <a:rPr lang="en-US" sz="3200" b="1" dirty="0" smtClean="0">
                <a:sym typeface="Wingdings" panose="05000000000000000000" pitchFamily="2" charset="2"/>
              </a:rPr>
              <a:t>   </a:t>
            </a:r>
            <a:r>
              <a:rPr lang="en-US" sz="3200" dirty="0" smtClean="0">
                <a:sym typeface="Wingdings" panose="05000000000000000000" pitchFamily="2" charset="2"/>
              </a:rPr>
              <a:t>Part of the YUM’s Brands Inc. </a:t>
            </a:r>
          </a:p>
          <a:p>
            <a:r>
              <a:rPr lang="en-US" sz="3200" b="1" dirty="0" smtClean="0">
                <a:sym typeface="Wingdings" panose="05000000000000000000" pitchFamily="2" charset="2"/>
              </a:rPr>
              <a:t>   </a:t>
            </a:r>
            <a:r>
              <a:rPr lang="en-US" sz="3200" dirty="0" smtClean="0">
                <a:sym typeface="Wingdings" panose="05000000000000000000" pitchFamily="2" charset="2"/>
              </a:rPr>
              <a:t> More than 35000 locations around the world. </a:t>
            </a:r>
          </a:p>
          <a:p>
            <a:r>
              <a:rPr lang="en-US" sz="3200" b="1" dirty="0">
                <a:sym typeface="Wingdings" panose="05000000000000000000" pitchFamily="2" charset="2"/>
              </a:rPr>
              <a:t> </a:t>
            </a:r>
            <a:r>
              <a:rPr lang="en-US" sz="3200" b="1" dirty="0" smtClean="0">
                <a:sym typeface="Wingdings" panose="05000000000000000000" pitchFamily="2" charset="2"/>
              </a:rPr>
              <a:t>    </a:t>
            </a:r>
            <a:r>
              <a:rPr lang="en-US" sz="3200" dirty="0" smtClean="0">
                <a:sym typeface="Wingdings" panose="05000000000000000000" pitchFamily="2" charset="2"/>
              </a:rPr>
              <a:t>Brand worth more than $10B </a:t>
            </a:r>
          </a:p>
          <a:p>
            <a:r>
              <a:rPr lang="en-US" sz="3200" dirty="0" smtClean="0">
                <a:sym typeface="Wingdings" panose="05000000000000000000" pitchFamily="2" charset="2"/>
              </a:rPr>
              <a:t>    Unique recipe with 11 Herbs. </a:t>
            </a:r>
          </a:p>
          <a:p>
            <a:endParaRPr lang="en-US" sz="3200" b="1" dirty="0" smtClean="0">
              <a:sym typeface="Wingdings" panose="05000000000000000000" pitchFamily="2" charset="2"/>
            </a:endParaRPr>
          </a:p>
          <a:p>
            <a:r>
              <a:rPr lang="en-US" sz="3200" b="1" dirty="0">
                <a:sym typeface="Wingdings" panose="05000000000000000000" pitchFamily="2" charset="2"/>
              </a:rPr>
              <a:t> </a:t>
            </a:r>
            <a:r>
              <a:rPr lang="en-US" sz="3200" b="1" dirty="0" smtClean="0">
                <a:sym typeface="Wingdings" panose="05000000000000000000" pitchFamily="2" charset="2"/>
              </a:rPr>
              <a:t>    </a:t>
            </a:r>
            <a:endParaRPr lang="en-US" sz="3200" b="1" dirty="0">
              <a:sym typeface="Wingdings" panose="05000000000000000000" pitchFamily="2" charset="2"/>
            </a:endParaRPr>
          </a:p>
        </p:txBody>
      </p:sp>
    </p:spTree>
    <p:extLst>
      <p:ext uri="{BB962C8B-B14F-4D97-AF65-F5344CB8AC3E}">
        <p14:creationId xmlns:p14="http://schemas.microsoft.com/office/powerpoint/2010/main" val="381225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545432"/>
            <a:ext cx="9079832" cy="5324535"/>
          </a:xfrm>
          <a:prstGeom prst="rect">
            <a:avLst/>
          </a:prstGeom>
          <a:noFill/>
        </p:spPr>
        <p:txBody>
          <a:bodyPr wrap="square" rtlCol="0">
            <a:spAutoFit/>
          </a:bodyPr>
          <a:lstStyle/>
          <a:p>
            <a:pPr algn="ctr"/>
            <a:r>
              <a:rPr lang="en-US" sz="2800" b="1" dirty="0" smtClean="0"/>
              <a:t>CHALLENGES</a:t>
            </a:r>
          </a:p>
          <a:p>
            <a:pPr algn="ctr"/>
            <a:endParaRPr lang="en-US" sz="2800" b="1" dirty="0"/>
          </a:p>
          <a:p>
            <a:pPr marL="457200" indent="-457200">
              <a:buFont typeface="Wingdings" panose="05000000000000000000" pitchFamily="2" charset="2"/>
              <a:buChar char="à"/>
            </a:pPr>
            <a:r>
              <a:rPr lang="en-US" sz="2800" dirty="0" smtClean="0"/>
              <a:t>Unhealthy and greasy food. </a:t>
            </a:r>
          </a:p>
          <a:p>
            <a:pPr marL="457200" indent="-457200">
              <a:buFont typeface="Wingdings" panose="05000000000000000000" pitchFamily="2" charset="2"/>
              <a:buChar char="à"/>
            </a:pPr>
            <a:r>
              <a:rPr lang="en-US" sz="2800" dirty="0" smtClean="0"/>
              <a:t>Prices not in economic ranges as compared with franchise like al-</a:t>
            </a:r>
            <a:r>
              <a:rPr lang="en-US" sz="2800" dirty="0" err="1" smtClean="0"/>
              <a:t>beik</a:t>
            </a:r>
            <a:r>
              <a:rPr lang="en-US" sz="2800" dirty="0" smtClean="0"/>
              <a:t>.</a:t>
            </a:r>
          </a:p>
          <a:p>
            <a:pPr marL="457200" indent="-457200">
              <a:buFont typeface="Wingdings" panose="05000000000000000000" pitchFamily="2" charset="2"/>
              <a:buChar char="à"/>
            </a:pPr>
            <a:r>
              <a:rPr lang="en-US" sz="2800" dirty="0" smtClean="0"/>
              <a:t>Improper Supply chain management which results in lot of operative charges, hence unable to decrease the retail cost. </a:t>
            </a:r>
          </a:p>
          <a:p>
            <a:endParaRPr lang="en-US" sz="2800" b="1" dirty="0"/>
          </a:p>
          <a:p>
            <a:r>
              <a:rPr lang="en-US" sz="2800" b="1" dirty="0" smtClean="0"/>
              <a:t>(</a:t>
            </a:r>
            <a:r>
              <a:rPr lang="en-US" sz="2400" b="1" dirty="0" smtClean="0"/>
              <a:t>All of them adversely affect the customer Engagement. )</a:t>
            </a:r>
          </a:p>
          <a:p>
            <a:pPr algn="ctr"/>
            <a:endParaRPr lang="en-US" sz="2800" b="1" dirty="0"/>
          </a:p>
          <a:p>
            <a:endParaRPr lang="en-US" sz="3200" b="1" dirty="0"/>
          </a:p>
        </p:txBody>
      </p:sp>
    </p:spTree>
    <p:extLst>
      <p:ext uri="{BB962C8B-B14F-4D97-AF65-F5344CB8AC3E}">
        <p14:creationId xmlns:p14="http://schemas.microsoft.com/office/powerpoint/2010/main" val="92130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2989" y="1026695"/>
            <a:ext cx="8983579" cy="5201424"/>
          </a:xfrm>
          <a:prstGeom prst="rect">
            <a:avLst/>
          </a:prstGeom>
          <a:noFill/>
        </p:spPr>
        <p:txBody>
          <a:bodyPr wrap="square" rtlCol="0">
            <a:spAutoFit/>
          </a:bodyPr>
          <a:lstStyle/>
          <a:p>
            <a:pPr algn="ctr"/>
            <a:r>
              <a:rPr lang="en-US" sz="3200" b="1" dirty="0" smtClean="0"/>
              <a:t>KEY FEATURES </a:t>
            </a:r>
          </a:p>
          <a:p>
            <a:pPr algn="ctr"/>
            <a:endParaRPr lang="en-US" sz="3200" b="1" dirty="0"/>
          </a:p>
          <a:p>
            <a:pPr marL="457200" indent="-457200">
              <a:buFont typeface="Wingdings" panose="05000000000000000000" pitchFamily="2" charset="2"/>
              <a:buChar char="à"/>
            </a:pPr>
            <a:r>
              <a:rPr lang="en-US" sz="2800" dirty="0" smtClean="0">
                <a:sym typeface="Wingdings" panose="05000000000000000000" pitchFamily="2" charset="2"/>
              </a:rPr>
              <a:t>Ease Payment system to enhance customer</a:t>
            </a:r>
          </a:p>
          <a:p>
            <a:r>
              <a:rPr lang="en-US" sz="2800" dirty="0" smtClean="0">
                <a:sym typeface="Wingdings" panose="05000000000000000000" pitchFamily="2" charset="2"/>
              </a:rPr>
              <a:t>     experience. </a:t>
            </a:r>
          </a:p>
          <a:p>
            <a:r>
              <a:rPr lang="en-US" sz="2800" dirty="0" smtClean="0">
                <a:sym typeface="Wingdings" panose="05000000000000000000" pitchFamily="2" charset="2"/>
              </a:rPr>
              <a:t>(</a:t>
            </a:r>
            <a:r>
              <a:rPr lang="en-US" sz="2400" dirty="0" smtClean="0"/>
              <a:t>global </a:t>
            </a:r>
            <a:r>
              <a:rPr lang="en-US" sz="2400" dirty="0"/>
              <a:t>payment platform Adyen to support its in-app payments which had begun in UK</a:t>
            </a:r>
            <a:r>
              <a:rPr lang="en-US" sz="2800" dirty="0" smtClean="0">
                <a:sym typeface="Wingdings" panose="05000000000000000000" pitchFamily="2" charset="2"/>
              </a:rPr>
              <a:t>)</a:t>
            </a:r>
          </a:p>
          <a:p>
            <a:endParaRPr lang="en-US" sz="2800" dirty="0" smtClean="0">
              <a:sym typeface="Wingdings" panose="05000000000000000000" pitchFamily="2" charset="2"/>
            </a:endParaRPr>
          </a:p>
          <a:p>
            <a:r>
              <a:rPr lang="en-US" sz="2800" b="1" dirty="0" smtClean="0">
                <a:sym typeface="Wingdings" panose="05000000000000000000" pitchFamily="2" charset="2"/>
              </a:rPr>
              <a:t></a:t>
            </a:r>
            <a:r>
              <a:rPr lang="en-US" sz="2800" dirty="0"/>
              <a:t> </a:t>
            </a:r>
            <a:r>
              <a:rPr lang="en-US" sz="2800" dirty="0" smtClean="0"/>
              <a:t>The </a:t>
            </a:r>
            <a:r>
              <a:rPr lang="en-US" sz="2800" dirty="0"/>
              <a:t>pre-ordering </a:t>
            </a:r>
            <a:r>
              <a:rPr lang="en-US" sz="2800" dirty="0" smtClean="0"/>
              <a:t>feature. </a:t>
            </a:r>
          </a:p>
          <a:p>
            <a:pPr marL="457200" indent="-457200">
              <a:buFont typeface="Wingdings" panose="05000000000000000000" pitchFamily="2" charset="2"/>
              <a:buChar char="à"/>
            </a:pPr>
            <a:r>
              <a:rPr lang="en-US" sz="2800" dirty="0" smtClean="0">
                <a:sym typeface="Wingdings" panose="05000000000000000000" pitchFamily="2" charset="2"/>
              </a:rPr>
              <a:t>AI enables technology for accurate customer segmentation to enhance supply chain management. </a:t>
            </a:r>
          </a:p>
          <a:p>
            <a:endParaRPr lang="en-US" sz="4400" dirty="0"/>
          </a:p>
        </p:txBody>
      </p:sp>
      <p:pic>
        <p:nvPicPr>
          <p:cNvPr id="3" name="Picture 2" descr="&lt;strong&gt;KFC&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1568" y="316774"/>
            <a:ext cx="1905000" cy="1905000"/>
          </a:xfrm>
          <a:prstGeom prst="rect">
            <a:avLst/>
          </a:prstGeom>
        </p:spPr>
      </p:pic>
    </p:spTree>
    <p:extLst>
      <p:ext uri="{BB962C8B-B14F-4D97-AF65-F5344CB8AC3E}">
        <p14:creationId xmlns:p14="http://schemas.microsoft.com/office/powerpoint/2010/main" val="106567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70021"/>
            <a:ext cx="8710863" cy="3231654"/>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pPr algn="ctr"/>
            <a:r>
              <a:rPr lang="en-US" sz="9600" dirty="0" smtClean="0"/>
              <a:t>THANK YOU </a:t>
            </a:r>
            <a:endParaRPr lang="en-US" dirty="0"/>
          </a:p>
        </p:txBody>
      </p:sp>
    </p:spTree>
    <p:extLst>
      <p:ext uri="{BB962C8B-B14F-4D97-AF65-F5344CB8AC3E}">
        <p14:creationId xmlns:p14="http://schemas.microsoft.com/office/powerpoint/2010/main" val="338038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169</TotalTime>
  <Words>453</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Arial Rounded MT Bold</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2021-04-10T15:01:34Z</dcterms:created>
  <dcterms:modified xsi:type="dcterms:W3CDTF">2021-04-10T17:51:22Z</dcterms:modified>
</cp:coreProperties>
</file>