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Default Extension="svg" ContentType="image/sv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5" r:id="rId11"/>
    <p:sldId id="266" r:id="rId12"/>
  </p:sldIdLst>
  <p:sldSz cx="18288000" cy="10287000"/>
  <p:notesSz cx="6858000" cy="9144000"/>
  <p:embeddedFontLst>
    <p:embeddedFont>
      <p:font typeface="Calibri" pitchFamily="34" charset="0"/>
      <p:regular r:id="rId14"/>
      <p:bold r:id="rId15"/>
      <p:italic r:id="rId16"/>
      <p:boldItalic r:id="rId17"/>
    </p:embeddedFont>
    <p:embeddedFont>
      <p:font typeface="Clear Sans Regular Bold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0279" autoAdjust="0"/>
    <p:restoredTop sz="73146" autoAdjust="0"/>
  </p:normalViewPr>
  <p:slideViewPr>
    <p:cSldViewPr>
      <p:cViewPr varScale="1">
        <p:scale>
          <a:sx n="42" d="100"/>
          <a:sy n="42" d="100"/>
        </p:scale>
        <p:origin x="-754" y="-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THARV\Downloads\Task%203_Final%20Content%20Data%20set.csv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THARV\Downloads\Task%203_Final%20Content%20Data%20set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38"/>
  <c:chart>
    <c:title>
      <c:tx>
        <c:rich>
          <a:bodyPr/>
          <a:lstStyle/>
          <a:p>
            <a:pPr>
              <a:defRPr sz="3200"/>
            </a:pPr>
            <a:r>
              <a:rPr lang="en-US" sz="3200" baseline="0" dirty="0"/>
              <a:t>Top 5 Categories by Aggregated "Popularity" Score</a:t>
            </a:r>
            <a:endParaRPr lang="en-US" sz="3200" dirty="0"/>
          </a:p>
        </c:rich>
      </c:tx>
      <c:layout>
        <c:manualLayout>
          <c:xMode val="edge"/>
          <c:yMode val="edge"/>
          <c:x val="0.23057927245622356"/>
          <c:y val="5.0996399788359251E-2"/>
        </c:manualLayout>
      </c:layout>
    </c:title>
    <c:plotArea>
      <c:layout>
        <c:manualLayout>
          <c:layoutTarget val="inner"/>
          <c:xMode val="edge"/>
          <c:yMode val="edge"/>
          <c:x val="0.10973022311604995"/>
          <c:y val="0.13534835044353638"/>
          <c:w val="0.76149515401483925"/>
          <c:h val="0.72760158144788889"/>
        </c:manualLayout>
      </c:layout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SUM</c:v>
                </c:pt>
              </c:strCache>
            </c:strRef>
          </c:tx>
          <c:dLbls>
            <c:dLbl>
              <c:idx val="0"/>
              <c:layout>
                <c:manualLayout>
                  <c:x val="-2.4050024050024051E-3"/>
                  <c:y val="-6.3291139240506333E-2"/>
                </c:manualLayout>
              </c:layout>
              <c:tx>
                <c:rich>
                  <a:bodyPr/>
                  <a:lstStyle/>
                  <a:p>
                    <a:r>
                      <a:rPr lang="en-US" sz="2400" b="1"/>
                      <a:t>75K</a:t>
                    </a:r>
                  </a:p>
                </c:rich>
              </c:tx>
              <c:dLblPos val="inEnd"/>
              <c:showVal val="1"/>
            </c:dLbl>
            <c:dLbl>
              <c:idx val="1"/>
              <c:layout>
                <c:manualLayout>
                  <c:x val="-2.4050024050024051E-3"/>
                  <c:y val="-8.8607594936708861E-2"/>
                </c:manualLayout>
              </c:layout>
              <c:tx>
                <c:rich>
                  <a:bodyPr/>
                  <a:lstStyle/>
                  <a:p>
                    <a:r>
                      <a:rPr lang="en-US" sz="2400" b="1"/>
                      <a:t>72K</a:t>
                    </a:r>
                  </a:p>
                </c:rich>
              </c:tx>
              <c:dLblPos val="inEnd"/>
              <c:showVal val="1"/>
            </c:dLbl>
            <c:dLbl>
              <c:idx val="2"/>
              <c:layout>
                <c:manualLayout>
                  <c:x val="0"/>
                  <c:y val="-9.7046413502109713E-2"/>
                </c:manualLayout>
              </c:layout>
              <c:tx>
                <c:rich>
                  <a:bodyPr/>
                  <a:lstStyle/>
                  <a:p>
                    <a:r>
                      <a:rPr lang="en-US" sz="2400" b="1"/>
                      <a:t>70K</a:t>
                    </a:r>
                  </a:p>
                </c:rich>
              </c:tx>
              <c:dLblPos val="inEnd"/>
              <c:showVal val="1"/>
            </c:dLbl>
            <c:dLbl>
              <c:idx val="3"/>
              <c:layout>
                <c:manualLayout>
                  <c:x val="0"/>
                  <c:y val="-8.4388185654008435E-2"/>
                </c:manualLayout>
              </c:layout>
              <c:tx>
                <c:rich>
                  <a:bodyPr/>
                  <a:lstStyle/>
                  <a:p>
                    <a:r>
                      <a:rPr lang="en-US" sz="2400" b="1"/>
                      <a:t>69K</a:t>
                    </a:r>
                  </a:p>
                </c:rich>
              </c:tx>
              <c:dLblPos val="inEnd"/>
              <c:showVal val="1"/>
            </c:dLbl>
            <c:dLbl>
              <c:idx val="4"/>
              <c:layout>
                <c:manualLayout>
                  <c:x val="-2.4050024050024051E-3"/>
                  <c:y val="-8.0168776371308009E-2"/>
                </c:manualLayout>
              </c:layout>
              <c:tx>
                <c:rich>
                  <a:bodyPr/>
                  <a:lstStyle/>
                  <a:p>
                    <a:r>
                      <a:rPr lang="en-US" sz="2400" b="1"/>
                      <a:t>67K</a:t>
                    </a:r>
                  </a:p>
                </c:rich>
              </c:tx>
              <c:dLblPos val="inEnd"/>
              <c:showVal val="1"/>
            </c:dLbl>
            <c:txPr>
              <a:bodyPr/>
              <a:lstStyle/>
              <a:p>
                <a:pPr>
                  <a:defRPr sz="2400" b="1"/>
                </a:pPr>
                <a:endParaRPr lang="en-US"/>
              </a:p>
            </c:txPr>
            <c:dLblPos val="inEnd"/>
            <c:showVal val="1"/>
          </c:dLbls>
          <c:cat>
            <c:strRef>
              <c:f>Sheet1!$A$2:$A$6</c:f>
              <c:strCache>
                <c:ptCount val="5"/>
                <c:pt idx="0">
                  <c:v>animals</c:v>
                </c:pt>
                <c:pt idx="1">
                  <c:v>science</c:v>
                </c:pt>
                <c:pt idx="2">
                  <c:v>healthy eating</c:v>
                </c:pt>
                <c:pt idx="3">
                  <c:v>technology</c:v>
                </c:pt>
                <c:pt idx="4">
                  <c:v>food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74965</c:v>
                </c:pt>
                <c:pt idx="1">
                  <c:v>71168</c:v>
                </c:pt>
                <c:pt idx="2">
                  <c:v>69339</c:v>
                </c:pt>
                <c:pt idx="3">
                  <c:v>68738</c:v>
                </c:pt>
                <c:pt idx="4">
                  <c:v>66676</c:v>
                </c:pt>
              </c:numCache>
            </c:numRef>
          </c:val>
        </c:ser>
        <c:dLbls>
          <c:showVal val="1"/>
        </c:dLbls>
        <c:overlap val="100"/>
        <c:axId val="112069632"/>
        <c:axId val="128799872"/>
      </c:barChart>
      <c:catAx>
        <c:axId val="112069632"/>
        <c:scaling>
          <c:orientation val="minMax"/>
        </c:scaling>
        <c:axPos val="b"/>
        <c:tickLblPos val="nextTo"/>
        <c:txPr>
          <a:bodyPr/>
          <a:lstStyle/>
          <a:p>
            <a:pPr>
              <a:defRPr sz="2400" b="1"/>
            </a:pPr>
            <a:endParaRPr lang="en-US"/>
          </a:p>
        </c:txPr>
        <c:crossAx val="128799872"/>
        <c:crosses val="autoZero"/>
        <c:auto val="1"/>
        <c:lblAlgn val="ctr"/>
        <c:lblOffset val="100"/>
      </c:catAx>
      <c:valAx>
        <c:axId val="128799872"/>
        <c:scaling>
          <c:orientation val="minMax"/>
        </c:scaling>
        <c:axPos val="l"/>
        <c:numFmt formatCode="General" sourceLinked="1"/>
        <c:tickLblPos val="nextTo"/>
        <c:txPr>
          <a:bodyPr/>
          <a:lstStyle/>
          <a:p>
            <a:pPr>
              <a:defRPr sz="2400" b="1"/>
            </a:pPr>
            <a:endParaRPr lang="en-US"/>
          </a:p>
        </c:txPr>
        <c:crossAx val="112069632"/>
        <c:crosses val="autoZero"/>
        <c:crossBetween val="between"/>
      </c:valAx>
    </c:plotArea>
    <c:legend>
      <c:legendPos val="r"/>
      <c:layout/>
      <c:txPr>
        <a:bodyPr/>
        <a:lstStyle/>
        <a:p>
          <a:pPr>
            <a:defRPr sz="2400"/>
          </a:pPr>
          <a:endParaRPr lang="en-US"/>
        </a:p>
      </c:txPr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14"/>
  <c:chart>
    <c:title>
      <c:tx>
        <c:rich>
          <a:bodyPr/>
          <a:lstStyle/>
          <a:p>
            <a:pPr>
              <a:defRPr/>
            </a:pPr>
            <a:r>
              <a:rPr lang="en-US"/>
              <a:t>Popularity</a:t>
            </a:r>
            <a:r>
              <a:rPr lang="en-US" baseline="0"/>
              <a:t> percentage share of the top 5 categories</a:t>
            </a:r>
            <a:endParaRPr lang="en-US"/>
          </a:p>
        </c:rich>
      </c:tx>
      <c:layout>
        <c:manualLayout>
          <c:xMode val="edge"/>
          <c:yMode val="edge"/>
          <c:x val="0.29832117770210431"/>
          <c:y val="4.7999664044346149E-2"/>
        </c:manualLayout>
      </c:layout>
    </c:title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SUM</c:v>
                </c:pt>
              </c:strCache>
            </c:strRef>
          </c:tx>
          <c:dLbls>
            <c:dLbl>
              <c:idx val="0"/>
              <c:layout>
                <c:manualLayout>
                  <c:x val="-8.2459098862642216E-2"/>
                  <c:y val="0.15478747448235647"/>
                </c:manualLayout>
              </c:layout>
              <c:showPercent val="1"/>
            </c:dLbl>
            <c:dLbl>
              <c:idx val="1"/>
              <c:layout>
                <c:manualLayout>
                  <c:x val="-0.1206056430446195"/>
                  <c:y val="-7.334682123067951E-2"/>
                </c:manualLayout>
              </c:layout>
              <c:tx>
                <c:rich>
                  <a:bodyPr/>
                  <a:lstStyle/>
                  <a:p>
                    <a:r>
                      <a:rPr lang="en-US" sz="4000" b="1">
                        <a:solidFill>
                          <a:schemeClr val="bg1"/>
                        </a:solidFill>
                      </a:rPr>
                      <a:t>20.3%</a:t>
                    </a:r>
                  </a:p>
                </c:rich>
              </c:tx>
              <c:showPercent val="1"/>
            </c:dLbl>
            <c:dLbl>
              <c:idx val="2"/>
              <c:layout>
                <c:manualLayout>
                  <c:x val="2.2907042869641302E-2"/>
                  <c:y val="-0.16388451443569552"/>
                </c:manualLayout>
              </c:layout>
              <c:tx>
                <c:rich>
                  <a:bodyPr/>
                  <a:lstStyle/>
                  <a:p>
                    <a:r>
                      <a:rPr lang="en-US" sz="4000" b="1">
                        <a:solidFill>
                          <a:schemeClr val="bg1"/>
                        </a:solidFill>
                      </a:rPr>
                      <a:t>19.8%</a:t>
                    </a:r>
                  </a:p>
                </c:rich>
              </c:tx>
              <c:showPercent val="1"/>
            </c:dLbl>
            <c:dLbl>
              <c:idx val="3"/>
              <c:layout>
                <c:manualLayout>
                  <c:x val="0.13354330708661422"/>
                  <c:y val="-4.2479221347331612E-2"/>
                </c:manualLayout>
              </c:layout>
              <c:tx>
                <c:rich>
                  <a:bodyPr/>
                  <a:lstStyle/>
                  <a:p>
                    <a:r>
                      <a:rPr lang="en-US" sz="4000" b="1">
                        <a:solidFill>
                          <a:schemeClr val="bg1"/>
                        </a:solidFill>
                      </a:rPr>
                      <a:t>19.6%</a:t>
                    </a:r>
                  </a:p>
                </c:rich>
              </c:tx>
              <c:showPercent val="1"/>
            </c:dLbl>
            <c:dLbl>
              <c:idx val="4"/>
              <c:layout>
                <c:manualLayout>
                  <c:x val="7.8751749781277344E-2"/>
                  <c:y val="0.16033245844269475"/>
                </c:manualLayout>
              </c:layout>
              <c:showPercent val="1"/>
            </c:dLbl>
            <c:txPr>
              <a:bodyPr/>
              <a:lstStyle/>
              <a:p>
                <a:pPr>
                  <a:defRPr sz="4000" b="1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Percent val="1"/>
            <c:showLeaderLines val="1"/>
          </c:dLbls>
          <c:cat>
            <c:strRef>
              <c:f>Sheet1!$A$2:$A$6</c:f>
              <c:strCache>
                <c:ptCount val="5"/>
                <c:pt idx="0">
                  <c:v>animals</c:v>
                </c:pt>
                <c:pt idx="1">
                  <c:v>science</c:v>
                </c:pt>
                <c:pt idx="2">
                  <c:v>healthy eating</c:v>
                </c:pt>
                <c:pt idx="3">
                  <c:v>technology</c:v>
                </c:pt>
                <c:pt idx="4">
                  <c:v>food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74965</c:v>
                </c:pt>
                <c:pt idx="1">
                  <c:v>71168</c:v>
                </c:pt>
                <c:pt idx="2">
                  <c:v>69339</c:v>
                </c:pt>
                <c:pt idx="3">
                  <c:v>68738</c:v>
                </c:pt>
                <c:pt idx="4">
                  <c:v>66676</c:v>
                </c:pt>
              </c:numCache>
            </c:numRef>
          </c:val>
        </c:ser>
        <c:dLbls>
          <c:showPercent val="1"/>
        </c:dLbls>
        <c:firstSliceAng val="0"/>
      </c:pieChart>
    </c:plotArea>
    <c:legend>
      <c:legendPos val="r"/>
      <c:layout>
        <c:manualLayout>
          <c:xMode val="edge"/>
          <c:yMode val="edge"/>
          <c:x val="0.76060045927596098"/>
          <c:y val="0.33872154875556426"/>
          <c:w val="6.5091817636169585E-2"/>
          <c:h val="0.16073588286346202"/>
        </c:manualLayout>
      </c:layout>
      <c:txPr>
        <a:bodyPr/>
        <a:lstStyle/>
        <a:p>
          <a:pPr>
            <a:defRPr sz="1000" b="1"/>
          </a:pPr>
          <a:endParaRPr lang="en-US"/>
        </a:p>
      </c:txPr>
    </c:legend>
    <c:plotVisOnly val="1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08.07.2024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xmlns="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08.07.2024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08.07.2024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08.07.2024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11.07.2024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08.07.2024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08.07.2024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08.07.2024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08.07.2024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IN" dirty="0" smtClean="0"/>
              <a:t>Understanding Data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11.07.2024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11.07.2024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11.07.2024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xmlns="" val="78473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2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7.jpeg"/><Relationship Id="rId4" Type="http://schemas.openxmlformats.org/officeDocument/2006/relationships/image" Target="../media/image18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6.png"/><Relationship Id="rId4" Type="http://schemas.openxmlformats.org/officeDocument/2006/relationships/image" Target="../media/image21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4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7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1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3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chart" Target="../charts/chart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3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312375" y="3305349"/>
            <a:ext cx="5482998" cy="28469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IN" sz="10533" spc="-105" dirty="0" smtClean="0">
                <a:solidFill>
                  <a:srgbClr val="FFFFFF"/>
                </a:solidFill>
                <a:latin typeface="Graphik Regular" panose="020B0503030202060203" pitchFamily="34" charset="0"/>
              </a:rPr>
              <a:t>Social Buzz</a:t>
            </a:r>
            <a:endParaRPr lang="en-US" sz="10533" spc="-105" dirty="0">
              <a:solidFill>
                <a:srgbClr val="FFFFFF"/>
              </a:solidFill>
              <a:latin typeface="Graphik Regular" panose="020B050303020206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xmlns="" id="{C00ABEC5-EF3F-4E3E-827E-EB1F2EF17C0D}"/>
              </a:ext>
            </a:extLst>
          </p:cNvPr>
          <p:cNvGrpSpPr/>
          <p:nvPr/>
        </p:nvGrpSpPr>
        <p:grpSpPr>
          <a:xfrm>
            <a:off x="11581833" y="1580430"/>
            <a:ext cx="5677467" cy="867617"/>
            <a:chOff x="0" y="-47625"/>
            <a:chExt cx="7569956" cy="1156823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xmlns="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xmlns="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xmlns="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xmlns="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xmlns="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1215702" y="1785914"/>
            <a:ext cx="6727163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2000" b="1" dirty="0" smtClean="0">
                <a:solidFill>
                  <a:schemeClr val="accent4">
                    <a:lumMod val="75000"/>
                  </a:schemeClr>
                </a:solidFill>
              </a:rPr>
              <a:t>T</a:t>
            </a:r>
            <a:r>
              <a:rPr lang="en-IN" sz="2000" b="1" dirty="0" smtClean="0">
                <a:solidFill>
                  <a:schemeClr val="accent4">
                    <a:lumMod val="75000"/>
                  </a:schemeClr>
                </a:solidFill>
              </a:rPr>
              <a:t>here are total </a:t>
            </a:r>
            <a:r>
              <a:rPr lang="en-IN" sz="2000" b="1" u="sng" dirty="0" smtClean="0">
                <a:solidFill>
                  <a:schemeClr val="accent4">
                    <a:lumMod val="75000"/>
                  </a:schemeClr>
                </a:solidFill>
              </a:rPr>
              <a:t>16</a:t>
            </a:r>
            <a:r>
              <a:rPr lang="en-IN" sz="2000" b="1" dirty="0" smtClean="0">
                <a:solidFill>
                  <a:schemeClr val="accent4">
                    <a:lumMod val="75000"/>
                  </a:schemeClr>
                </a:solidFill>
              </a:rPr>
              <a:t> distinct  content categories</a:t>
            </a:r>
          </a:p>
          <a:p>
            <a:r>
              <a:rPr lang="en-IN" sz="2000" b="1" dirty="0" smtClean="0">
                <a:solidFill>
                  <a:schemeClr val="accent4">
                    <a:lumMod val="75000"/>
                  </a:schemeClr>
                </a:solidFill>
              </a:rPr>
              <a:t>   out of which</a:t>
            </a:r>
            <a:r>
              <a:rPr lang="en-IN" sz="2000" b="1" u="sng" dirty="0" smtClean="0">
                <a:solidFill>
                  <a:schemeClr val="accent4">
                    <a:lumMod val="75000"/>
                  </a:schemeClr>
                </a:solidFill>
              </a:rPr>
              <a:t> Animals </a:t>
            </a:r>
            <a:r>
              <a:rPr lang="en-IN" sz="2000" b="1" dirty="0" smtClean="0">
                <a:solidFill>
                  <a:schemeClr val="accent4">
                    <a:lumMod val="75000"/>
                  </a:schemeClr>
                </a:solidFill>
              </a:rPr>
              <a:t>and </a:t>
            </a:r>
            <a:r>
              <a:rPr lang="en-IN" sz="2000" b="1" u="sng" dirty="0" smtClean="0">
                <a:solidFill>
                  <a:schemeClr val="accent4">
                    <a:lumMod val="75000"/>
                  </a:schemeClr>
                </a:solidFill>
              </a:rPr>
              <a:t>Science</a:t>
            </a:r>
            <a:r>
              <a:rPr lang="en-IN" sz="2000" b="1" dirty="0" smtClean="0">
                <a:solidFill>
                  <a:schemeClr val="accent4">
                    <a:lumMod val="75000"/>
                  </a:schemeClr>
                </a:solidFill>
              </a:rPr>
              <a:t> are the most popular ones</a:t>
            </a:r>
          </a:p>
          <a:p>
            <a:pPr>
              <a:buFont typeface="Arial" pitchFamily="34" charset="0"/>
              <a:buChar char="•"/>
            </a:pPr>
            <a:endParaRPr lang="en-IN" sz="2000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IN" sz="2000" b="1" dirty="0" smtClean="0">
                <a:solidFill>
                  <a:schemeClr val="accent4">
                    <a:lumMod val="75000"/>
                  </a:schemeClr>
                </a:solidFill>
              </a:rPr>
              <a:t>There are 4 types of content  -</a:t>
            </a:r>
            <a:r>
              <a:rPr lang="en-IN" sz="2000" b="1" u="sng" dirty="0" smtClean="0">
                <a:solidFill>
                  <a:schemeClr val="accent4">
                    <a:lumMod val="75000"/>
                  </a:schemeClr>
                </a:solidFill>
              </a:rPr>
              <a:t> Photo</a:t>
            </a:r>
            <a:r>
              <a:rPr lang="en-IN" sz="2000" b="1" dirty="0" smtClean="0">
                <a:solidFill>
                  <a:schemeClr val="accent4">
                    <a:lumMod val="75000"/>
                  </a:schemeClr>
                </a:solidFill>
              </a:rPr>
              <a:t>, </a:t>
            </a:r>
            <a:r>
              <a:rPr lang="en-IN" sz="2000" b="1" u="sng" dirty="0" smtClean="0">
                <a:solidFill>
                  <a:schemeClr val="accent4">
                    <a:lumMod val="75000"/>
                  </a:schemeClr>
                </a:solidFill>
              </a:rPr>
              <a:t>Video</a:t>
            </a:r>
            <a:r>
              <a:rPr lang="en-IN" sz="2000" b="1" dirty="0" smtClean="0">
                <a:solidFill>
                  <a:schemeClr val="accent4">
                    <a:lumMod val="75000"/>
                  </a:schemeClr>
                </a:solidFill>
              </a:rPr>
              <a:t>, </a:t>
            </a:r>
            <a:r>
              <a:rPr lang="en-IN" sz="2000" b="1" u="sng" dirty="0" smtClean="0">
                <a:solidFill>
                  <a:schemeClr val="accent4">
                    <a:lumMod val="75000"/>
                  </a:schemeClr>
                </a:solidFill>
              </a:rPr>
              <a:t>GIF</a:t>
            </a:r>
            <a:r>
              <a:rPr lang="en-IN" sz="2000" b="1" dirty="0" smtClean="0">
                <a:solidFill>
                  <a:schemeClr val="accent4">
                    <a:lumMod val="75000"/>
                  </a:schemeClr>
                </a:solidFill>
              </a:rPr>
              <a:t>, </a:t>
            </a:r>
            <a:r>
              <a:rPr lang="en-IN" sz="2000" b="1" u="sng" dirty="0" smtClean="0">
                <a:solidFill>
                  <a:schemeClr val="accent4">
                    <a:lumMod val="75000"/>
                  </a:schemeClr>
                </a:solidFill>
              </a:rPr>
              <a:t>Audio</a:t>
            </a:r>
          </a:p>
          <a:p>
            <a:r>
              <a:rPr lang="en-IN" sz="2000" b="1" dirty="0" smtClean="0">
                <a:solidFill>
                  <a:schemeClr val="accent4">
                    <a:lumMod val="75000"/>
                  </a:schemeClr>
                </a:solidFill>
              </a:rPr>
              <a:t>   out of which </a:t>
            </a:r>
            <a:r>
              <a:rPr lang="en-IN" sz="2000" b="1" dirty="0" smtClean="0">
                <a:solidFill>
                  <a:schemeClr val="accent4">
                    <a:lumMod val="75000"/>
                  </a:schemeClr>
                </a:solidFill>
              </a:rPr>
              <a:t>p</a:t>
            </a:r>
            <a:r>
              <a:rPr lang="en-IN" sz="2000" b="1" dirty="0" smtClean="0">
                <a:solidFill>
                  <a:schemeClr val="accent4">
                    <a:lumMod val="75000"/>
                  </a:schemeClr>
                </a:solidFill>
              </a:rPr>
              <a:t>hotos and videos are the most preferred ones</a:t>
            </a:r>
          </a:p>
          <a:p>
            <a:pPr>
              <a:buFont typeface="Arial" pitchFamily="34" charset="0"/>
              <a:buChar char="•"/>
            </a:pPr>
            <a:endParaRPr lang="en-IN" sz="2000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IN" sz="2000" b="1" dirty="0" smtClean="0">
                <a:solidFill>
                  <a:schemeClr val="accent4">
                    <a:lumMod val="75000"/>
                  </a:schemeClr>
                </a:solidFill>
              </a:rPr>
              <a:t> The month of </a:t>
            </a:r>
            <a:r>
              <a:rPr lang="en-IN" sz="2000" b="1" u="sng" dirty="0" smtClean="0">
                <a:solidFill>
                  <a:schemeClr val="accent4">
                    <a:lumMod val="75000"/>
                  </a:schemeClr>
                </a:solidFill>
              </a:rPr>
              <a:t>May</a:t>
            </a:r>
            <a:r>
              <a:rPr lang="en-IN" sz="2000" b="1" dirty="0" smtClean="0">
                <a:solidFill>
                  <a:schemeClr val="accent4">
                    <a:lumMod val="75000"/>
                  </a:schemeClr>
                </a:solidFill>
              </a:rPr>
              <a:t> had the most number of posts</a:t>
            </a:r>
            <a:endParaRPr lang="en-US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215638" y="5143500"/>
            <a:ext cx="707236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2000" b="1" dirty="0" smtClean="0">
                <a:solidFill>
                  <a:schemeClr val="accent4">
                    <a:lumMod val="75000"/>
                  </a:schemeClr>
                </a:solidFill>
              </a:rPr>
              <a:t>Focus should be more on the top 5 categories that are Animals, Science,  Healthy eating, Technology and Food</a:t>
            </a:r>
          </a:p>
          <a:p>
            <a:pPr>
              <a:buFont typeface="Arial" pitchFamily="34" charset="0"/>
              <a:buChar char="•"/>
            </a:pPr>
            <a:endParaRPr lang="en-IN" sz="2000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IN" sz="2000" b="1" dirty="0" smtClean="0">
                <a:solidFill>
                  <a:schemeClr val="accent4">
                    <a:lumMod val="75000"/>
                  </a:schemeClr>
                </a:solidFill>
              </a:rPr>
              <a:t>Conduct campaigns  to specifically target those categories</a:t>
            </a:r>
          </a:p>
          <a:p>
            <a:pPr>
              <a:buFont typeface="Arial" pitchFamily="34" charset="0"/>
              <a:buChar char="•"/>
            </a:pPr>
            <a:endParaRPr lang="en-IN" sz="2000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IN" sz="2000" b="1" dirty="0" smtClean="0">
                <a:solidFill>
                  <a:schemeClr val="accent4">
                    <a:lumMod val="75000"/>
                  </a:schemeClr>
                </a:solidFill>
              </a:rPr>
              <a:t>Need to focus more on months  such as January, May and August as  these  </a:t>
            </a:r>
            <a:r>
              <a:rPr lang="en-IN" sz="2000" b="1" dirty="0" smtClean="0">
                <a:solidFill>
                  <a:schemeClr val="accent4">
                    <a:lumMod val="75000"/>
                  </a:schemeClr>
                </a:solidFill>
              </a:rPr>
              <a:t>months show higher number of posts</a:t>
            </a:r>
            <a:endParaRPr lang="en-IN" sz="2000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IN" sz="2000" b="1" dirty="0" smtClean="0">
                <a:solidFill>
                  <a:schemeClr val="accent4">
                    <a:lumMod val="75000"/>
                  </a:schemeClr>
                </a:solidFill>
              </a:rPr>
              <a:t>   </a:t>
            </a:r>
            <a:endParaRPr lang="en-US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1287140" y="4357682"/>
            <a:ext cx="22765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b="1" dirty="0" smtClean="0"/>
              <a:t>Conclusion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6" name="Oval 25"/>
          <p:cNvSpPr/>
          <p:nvPr/>
        </p:nvSpPr>
        <p:spPr>
          <a:xfrm>
            <a:off x="785754" y="3786178"/>
            <a:ext cx="3000396" cy="2857520"/>
          </a:xfrm>
          <a:prstGeom prst="ellipse">
            <a:avLst/>
          </a:prstGeom>
          <a:blipFill>
            <a:blip r:embed="rId7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643142" y="2000228"/>
            <a:ext cx="8951892" cy="3323849"/>
            <a:chOff x="-371265" y="-1713431"/>
            <a:chExt cx="11935856" cy="4431799"/>
          </a:xfrm>
        </p:grpSpPr>
        <p:sp>
          <p:nvSpPr>
            <p:cNvPr id="3" name="TextBox 3"/>
            <p:cNvSpPr txBox="1"/>
            <p:nvPr/>
          </p:nvSpPr>
          <p:spPr>
            <a:xfrm>
              <a:off x="-371265" y="-1713431"/>
              <a:ext cx="11564591" cy="16414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7"/>
              <a:ext cx="11564591" cy="42020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pic>
        <p:nvPicPr>
          <p:cNvPr id="22" name="Picture 21" descr="Accentur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073222" y="4286244"/>
            <a:ext cx="2286000" cy="1280160"/>
          </a:xfrm>
          <a:prstGeom prst="rect">
            <a:avLst/>
          </a:prstGeom>
        </p:spPr>
      </p:pic>
      <p:sp>
        <p:nvSpPr>
          <p:cNvPr id="32" name="Rounded Rectangle 31"/>
          <p:cNvSpPr/>
          <p:nvPr/>
        </p:nvSpPr>
        <p:spPr>
          <a:xfrm>
            <a:off x="2000200" y="3714740"/>
            <a:ext cx="8572560" cy="714380"/>
          </a:xfrm>
          <a:prstGeom prst="roundRect">
            <a:avLst/>
          </a:prstGeom>
          <a:solidFill>
            <a:srgbClr val="A100FF">
              <a:alpha val="72000"/>
            </a:srgbClr>
          </a:solidFill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Project Recap : Overview of the business problem we are solving</a:t>
            </a:r>
            <a:endParaRPr lang="en-US" sz="2400" b="1" dirty="0"/>
          </a:p>
        </p:txBody>
      </p:sp>
      <p:sp>
        <p:nvSpPr>
          <p:cNvPr id="33" name="Rounded Rectangle 32"/>
          <p:cNvSpPr/>
          <p:nvPr/>
        </p:nvSpPr>
        <p:spPr>
          <a:xfrm>
            <a:off x="2000200" y="4714872"/>
            <a:ext cx="8572560" cy="714380"/>
          </a:xfrm>
          <a:prstGeom prst="roundRect">
            <a:avLst/>
          </a:prstGeom>
          <a:solidFill>
            <a:srgbClr val="A100FF">
              <a:alpha val="72000"/>
            </a:srgbClr>
          </a:solidFill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Problem : We will get into the particular issue our Data Analytics team is looking into</a:t>
            </a:r>
            <a:endParaRPr lang="en-US" sz="2400" b="1" dirty="0"/>
          </a:p>
        </p:txBody>
      </p:sp>
      <p:sp>
        <p:nvSpPr>
          <p:cNvPr id="34" name="Rounded Rectangle 33"/>
          <p:cNvSpPr/>
          <p:nvPr/>
        </p:nvSpPr>
        <p:spPr>
          <a:xfrm>
            <a:off x="2000200" y="5715004"/>
            <a:ext cx="8572560" cy="714380"/>
          </a:xfrm>
          <a:prstGeom prst="roundRect">
            <a:avLst/>
          </a:prstGeom>
          <a:solidFill>
            <a:srgbClr val="A100FF">
              <a:alpha val="72000"/>
            </a:srgbClr>
          </a:solidFill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The Analytics Team : We will discuss the team that is in charge of this assignment</a:t>
            </a:r>
            <a:endParaRPr lang="en-US" sz="2400" b="1" dirty="0"/>
          </a:p>
        </p:txBody>
      </p:sp>
      <p:sp>
        <p:nvSpPr>
          <p:cNvPr id="35" name="Rounded Rectangle 34"/>
          <p:cNvSpPr/>
          <p:nvPr/>
        </p:nvSpPr>
        <p:spPr>
          <a:xfrm>
            <a:off x="2000200" y="6786574"/>
            <a:ext cx="8572560" cy="714380"/>
          </a:xfrm>
          <a:prstGeom prst="roundRect">
            <a:avLst/>
          </a:prstGeom>
          <a:solidFill>
            <a:srgbClr val="A100FF">
              <a:alpha val="72000"/>
            </a:srgbClr>
          </a:solidFill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Process : Overview of general steps taken in the assignment</a:t>
            </a:r>
            <a:endParaRPr lang="en-US" sz="2400" b="1" dirty="0"/>
          </a:p>
        </p:txBody>
      </p:sp>
      <p:sp>
        <p:nvSpPr>
          <p:cNvPr id="36" name="Rounded Rectangle 35"/>
          <p:cNvSpPr/>
          <p:nvPr/>
        </p:nvSpPr>
        <p:spPr>
          <a:xfrm>
            <a:off x="2000200" y="7858144"/>
            <a:ext cx="8572560" cy="714380"/>
          </a:xfrm>
          <a:prstGeom prst="roundRect">
            <a:avLst/>
          </a:prstGeom>
          <a:solidFill>
            <a:srgbClr val="A100FF">
              <a:alpha val="72000"/>
            </a:srgbClr>
          </a:solidFill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Insights : Significant findings</a:t>
            </a:r>
            <a:endParaRPr lang="en-US" sz="2400" b="1" dirty="0"/>
          </a:p>
        </p:txBody>
      </p:sp>
      <p:sp>
        <p:nvSpPr>
          <p:cNvPr id="37" name="Rounded Rectangle 36"/>
          <p:cNvSpPr/>
          <p:nvPr/>
        </p:nvSpPr>
        <p:spPr>
          <a:xfrm>
            <a:off x="2000200" y="8929714"/>
            <a:ext cx="8572560" cy="714380"/>
          </a:xfrm>
          <a:prstGeom prst="roundRect">
            <a:avLst/>
          </a:prstGeom>
          <a:solidFill>
            <a:srgbClr val="A100FF">
              <a:alpha val="72000"/>
            </a:srgbClr>
          </a:solidFill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Summary : Collection of understandings and illustrations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946896" y="2005584"/>
            <a:ext cx="11342283" cy="6275832"/>
          </a:xfrm>
          <a:prstGeom prst="rect">
            <a:avLst/>
          </a:prstGeom>
          <a:solidFill>
            <a:schemeClr val="bg1"/>
          </a:solidFill>
        </p:spPr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501058" y="3286112"/>
            <a:ext cx="737092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2400" b="1" dirty="0" smtClean="0">
                <a:solidFill>
                  <a:schemeClr val="accent4">
                    <a:lumMod val="75000"/>
                  </a:schemeClr>
                </a:solidFill>
              </a:rPr>
              <a:t>Social Buzz is a fast growing technology unicorn that need to adapt to it’s global scale . Accenture has begun a 3 month POC focusing on these tasks:</a:t>
            </a:r>
          </a:p>
          <a:p>
            <a:pPr>
              <a:buFont typeface="Arial" pitchFamily="34" charset="0"/>
              <a:buChar char="•"/>
            </a:pPr>
            <a:endParaRPr lang="en-IN" sz="2400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IN" sz="2400" b="1" dirty="0" smtClean="0">
                <a:solidFill>
                  <a:schemeClr val="accent4">
                    <a:lumMod val="75000"/>
                  </a:schemeClr>
                </a:solidFill>
              </a:rPr>
              <a:t>An audit of Social Buzz’s big data practice</a:t>
            </a:r>
          </a:p>
          <a:p>
            <a:pPr>
              <a:buFont typeface="Arial" pitchFamily="34" charset="0"/>
              <a:buChar char="•"/>
            </a:pPr>
            <a:endParaRPr lang="en-IN" sz="2400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IN" sz="2400" b="1" dirty="0" smtClean="0">
                <a:solidFill>
                  <a:schemeClr val="accent4">
                    <a:lumMod val="75000"/>
                  </a:schemeClr>
                </a:solidFill>
              </a:rPr>
              <a:t>Recommendations for a successful IPO</a:t>
            </a:r>
          </a:p>
          <a:p>
            <a:pPr>
              <a:buFont typeface="Arial" pitchFamily="34" charset="0"/>
              <a:buChar char="•"/>
            </a:pPr>
            <a:endParaRPr lang="en-IN" sz="2400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IN" sz="2400" b="1" dirty="0" smtClean="0">
                <a:solidFill>
                  <a:schemeClr val="accent4">
                    <a:lumMod val="75000"/>
                  </a:schemeClr>
                </a:solidFill>
              </a:rPr>
              <a:t>Analysis  to find Social Buzz’s top 5 most popular categories of content</a:t>
            </a:r>
            <a:endParaRPr lang="en-US" sz="2400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357390" y="4714872"/>
            <a:ext cx="728667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Over </a:t>
            </a:r>
            <a:r>
              <a:rPr lang="en-IN" sz="5400" u="sng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100k</a:t>
            </a:r>
            <a:r>
              <a:rPr lang="en-IN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posts per day</a:t>
            </a:r>
            <a:endParaRPr lang="en-US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785886" y="5786442"/>
            <a:ext cx="7858180" cy="59708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5400" u="sng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36,500,000</a:t>
            </a:r>
            <a:r>
              <a:rPr lang="en-IN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pieces of content per year</a:t>
            </a:r>
          </a:p>
          <a:p>
            <a:pPr algn="ctr"/>
            <a:endParaRPr lang="en-IN" sz="54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ctr"/>
            <a:r>
              <a:rPr lang="en-I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But how to capitalize on it when there is so much?</a:t>
            </a:r>
          </a:p>
          <a:p>
            <a:pPr algn="ctr"/>
            <a:endParaRPr lang="en-IN" sz="28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ctr"/>
            <a:r>
              <a:rPr lang="en-I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Analysis to find </a:t>
            </a:r>
            <a:r>
              <a:rPr lang="en-IN" sz="28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Social Buzz’s </a:t>
            </a:r>
            <a:r>
              <a:rPr lang="en-I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top 5 most popular categories of content</a:t>
            </a:r>
          </a:p>
          <a:p>
            <a:pPr algn="ctr"/>
            <a:endParaRPr lang="en-IN" sz="5400" b="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ctr"/>
            <a:endParaRPr lang="en-US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430016" y="4071930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 cstate="print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7" y="7173163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11430016" y="1071534"/>
            <a:ext cx="2174041" cy="2165548"/>
            <a:chOff x="0" y="0"/>
            <a:chExt cx="6502400" cy="6477000"/>
          </a:xfrm>
        </p:grpSpPr>
        <p:sp>
          <p:nvSpPr>
            <p:cNvPr id="29" name="Freeform 2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 cstate="print"/>
              <a:stretch>
                <a:fillRect l="-164266" t="1917" r="-22903" b="-93994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sp>
        <p:nvSpPr>
          <p:cNvPr id="31" name="TextBox 31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The Analytics team</a:t>
            </a:r>
          </a:p>
        </p:txBody>
      </p:sp>
      <p:sp>
        <p:nvSpPr>
          <p:cNvPr id="37" name="Oval 36"/>
          <p:cNvSpPr/>
          <p:nvPr/>
        </p:nvSpPr>
        <p:spPr>
          <a:xfrm>
            <a:off x="11501454" y="7000888"/>
            <a:ext cx="2143140" cy="2143140"/>
          </a:xfrm>
          <a:prstGeom prst="ellipse">
            <a:avLst/>
          </a:prstGeom>
          <a:blipFill>
            <a:blip r:embed="rId7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14287536" y="4429120"/>
            <a:ext cx="33361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b="1" dirty="0" smtClean="0">
                <a:solidFill>
                  <a:schemeClr val="accent4">
                    <a:lumMod val="75000"/>
                  </a:schemeClr>
                </a:solidFill>
              </a:rPr>
              <a:t>Michelle Groove</a:t>
            </a:r>
          </a:p>
          <a:p>
            <a:pPr algn="ctr"/>
            <a:r>
              <a:rPr lang="en-IN" dirty="0" smtClean="0"/>
              <a:t>   </a:t>
            </a:r>
            <a:r>
              <a:rPr lang="en-IN" sz="2400" dirty="0" smtClean="0"/>
              <a:t>Data Scientist</a:t>
            </a:r>
            <a:endParaRPr lang="en-US" sz="2400" dirty="0"/>
          </a:p>
        </p:txBody>
      </p:sp>
      <p:sp>
        <p:nvSpPr>
          <p:cNvPr id="40" name="TextBox 39"/>
          <p:cNvSpPr txBox="1"/>
          <p:nvPr/>
        </p:nvSpPr>
        <p:spPr>
          <a:xfrm>
            <a:off x="14144660" y="7358078"/>
            <a:ext cx="39146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3600" b="1" dirty="0" smtClean="0">
                <a:solidFill>
                  <a:schemeClr val="accent4">
                    <a:lumMod val="75000"/>
                  </a:schemeClr>
                </a:solidFill>
              </a:rPr>
              <a:t>Atharv Pattanshetti</a:t>
            </a:r>
          </a:p>
          <a:p>
            <a:pPr algn="ctr"/>
            <a:r>
              <a:rPr lang="en-IN" dirty="0" smtClean="0"/>
              <a:t> </a:t>
            </a:r>
            <a:r>
              <a:rPr lang="en-IN" dirty="0" smtClean="0"/>
              <a:t>   </a:t>
            </a:r>
            <a:r>
              <a:rPr lang="en-IN" sz="2400" dirty="0" smtClean="0"/>
              <a:t>Data Analyst</a:t>
            </a:r>
            <a:endParaRPr lang="en-US" sz="2400" dirty="0"/>
          </a:p>
        </p:txBody>
      </p:sp>
      <p:sp>
        <p:nvSpPr>
          <p:cNvPr id="42" name="TextBox 41"/>
          <p:cNvSpPr txBox="1"/>
          <p:nvPr/>
        </p:nvSpPr>
        <p:spPr>
          <a:xfrm>
            <a:off x="14287536" y="1714476"/>
            <a:ext cx="3478709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3600" b="1" dirty="0" smtClean="0">
                <a:solidFill>
                  <a:schemeClr val="accent4">
                    <a:lumMod val="75000"/>
                  </a:schemeClr>
                </a:solidFill>
              </a:rPr>
              <a:t>Marcus Rompton</a:t>
            </a:r>
          </a:p>
          <a:p>
            <a:pPr algn="ctr"/>
            <a:r>
              <a:rPr lang="en-IN" sz="2400" dirty="0" smtClean="0"/>
              <a:t>  Senior principal</a:t>
            </a:r>
          </a:p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56" name="Rectangle 55"/>
          <p:cNvSpPr/>
          <p:nvPr/>
        </p:nvSpPr>
        <p:spPr>
          <a:xfrm>
            <a:off x="4071902" y="1142972"/>
            <a:ext cx="579068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5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Understanding Data</a:t>
            </a:r>
            <a:endParaRPr lang="en-US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857852" y="2714608"/>
            <a:ext cx="40650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5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Data Cleaning</a:t>
            </a:r>
            <a:endParaRPr lang="en-US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7572364" y="4357682"/>
            <a:ext cx="44802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5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Data Modelling</a:t>
            </a:r>
            <a:endParaRPr lang="en-US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9572628" y="6000756"/>
            <a:ext cx="39128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5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Data Analysis</a:t>
            </a:r>
            <a:endParaRPr lang="en-US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11287140" y="7858144"/>
            <a:ext cx="56947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5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Uncovering Insights</a:t>
            </a:r>
            <a:endParaRPr lang="en-US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643010" y="3929054"/>
            <a:ext cx="4143404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endParaRPr lang="en-IN" sz="3200" b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IN" sz="3200" dirty="0" smtClean="0"/>
              <a:t>Unique Categories</a:t>
            </a:r>
            <a:endParaRPr lang="en-US" sz="3200" dirty="0"/>
          </a:p>
        </p:txBody>
      </p:sp>
      <p:sp>
        <p:nvSpPr>
          <p:cNvPr id="16" name="TextBox 15"/>
          <p:cNvSpPr txBox="1"/>
          <p:nvPr/>
        </p:nvSpPr>
        <p:spPr>
          <a:xfrm>
            <a:off x="6215042" y="3929054"/>
            <a:ext cx="5072098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sz="3200" dirty="0" smtClean="0"/>
              <a:t>The Most Famous Category with</a:t>
            </a:r>
            <a:r>
              <a:rPr lang="en-IN" sz="3200" b="1" u="sng" dirty="0" smtClean="0"/>
              <a:t> 1897 </a:t>
            </a:r>
            <a:r>
              <a:rPr lang="en-IN" sz="3200" dirty="0" smtClean="0"/>
              <a:t>reactions</a:t>
            </a:r>
            <a:endParaRPr lang="en-US" sz="3200" dirty="0"/>
          </a:p>
        </p:txBody>
      </p:sp>
      <p:sp>
        <p:nvSpPr>
          <p:cNvPr id="17" name="TextBox 16"/>
          <p:cNvSpPr txBox="1"/>
          <p:nvPr/>
        </p:nvSpPr>
        <p:spPr>
          <a:xfrm>
            <a:off x="12072958" y="3929054"/>
            <a:ext cx="4429156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sz="3200" dirty="0" smtClean="0"/>
              <a:t>The month with highest number of posts (2k+)</a:t>
            </a:r>
            <a:endParaRPr lang="en-US" sz="3200" dirty="0"/>
          </a:p>
        </p:txBody>
      </p:sp>
      <p:sp>
        <p:nvSpPr>
          <p:cNvPr id="24" name="Rounded Rectangle 23"/>
          <p:cNvSpPr/>
          <p:nvPr/>
        </p:nvSpPr>
        <p:spPr>
          <a:xfrm>
            <a:off x="2500266" y="5072062"/>
            <a:ext cx="2214578" cy="1285884"/>
          </a:xfrm>
          <a:prstGeom prst="roundRect">
            <a:avLst/>
          </a:prstGeom>
          <a:solidFill>
            <a:schemeClr val="accent4">
              <a:lumMod val="40000"/>
              <a:lumOff val="60000"/>
              <a:alpha val="4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400" b="1" dirty="0" smtClean="0">
                <a:solidFill>
                  <a:schemeClr val="accent4">
                    <a:lumMod val="75000"/>
                  </a:schemeClr>
                </a:solidFill>
              </a:rPr>
              <a:t>16</a:t>
            </a:r>
            <a:endParaRPr lang="en-US" sz="5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3073090" y="5072062"/>
            <a:ext cx="2214578" cy="1285884"/>
          </a:xfrm>
          <a:prstGeom prst="roundRect">
            <a:avLst/>
          </a:prstGeom>
          <a:solidFill>
            <a:schemeClr val="accent4">
              <a:lumMod val="40000"/>
              <a:lumOff val="60000"/>
              <a:alpha val="4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400" b="1" dirty="0" smtClean="0">
                <a:solidFill>
                  <a:schemeClr val="accent4">
                    <a:lumMod val="75000"/>
                  </a:schemeClr>
                </a:solidFill>
              </a:rPr>
              <a:t>May</a:t>
            </a:r>
            <a:endParaRPr lang="en-US" sz="5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572364" y="5072062"/>
            <a:ext cx="2214578" cy="1285884"/>
          </a:xfrm>
          <a:prstGeom prst="roundRect">
            <a:avLst/>
          </a:prstGeom>
          <a:solidFill>
            <a:schemeClr val="accent4">
              <a:lumMod val="40000"/>
              <a:lumOff val="60000"/>
              <a:alpha val="4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800" b="1" dirty="0" smtClean="0">
                <a:solidFill>
                  <a:schemeClr val="accent4">
                    <a:lumMod val="75000"/>
                  </a:schemeClr>
                </a:solidFill>
              </a:rPr>
              <a:t>Animal</a:t>
            </a:r>
            <a:endParaRPr lang="en-US" sz="4800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8" name="Chart 27"/>
          <p:cNvGraphicFramePr/>
          <p:nvPr/>
        </p:nvGraphicFramePr>
        <p:xfrm>
          <a:off x="3071706" y="1571600"/>
          <a:ext cx="15216294" cy="70723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30" name="Chart 29"/>
          <p:cNvGraphicFramePr/>
          <p:nvPr/>
        </p:nvGraphicFramePr>
        <p:xfrm>
          <a:off x="2857456" y="1591602"/>
          <a:ext cx="14644790" cy="7143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xmlns="" val="245385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4354</TotalTime>
  <Words>387</Words>
  <Application>Microsoft Macintosh PowerPoint</Application>
  <PresentationFormat>Custom</PresentationFormat>
  <Paragraphs>101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Graphik Regular</vt:lpstr>
      <vt:lpstr>Clear Sans Regular Bold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ATHARV</cp:lastModifiedBy>
  <cp:revision>88</cp:revision>
  <dcterms:created xsi:type="dcterms:W3CDTF">2006-08-16T00:00:00Z</dcterms:created>
  <dcterms:modified xsi:type="dcterms:W3CDTF">2024-07-11T08:03:46Z</dcterms:modified>
  <dc:identifier>DAEhDyfaYKE</dc:identifier>
</cp:coreProperties>
</file>