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26/09/25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26/09/25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26/09/25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26/09/25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26/09/25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26/09/25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26/09/25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26/09/25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26/09/25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26/09/25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26/09/25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26/09/25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26/09/25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26/09/25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26/09/25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26/09/25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26/09/25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26/09/25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harv9406/Lost-Found-Pers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" TargetMode="External"/><Relationship Id="rId3" Type="http://schemas.openxmlformats.org/officeDocument/2006/relationships/hyperlink" Target="https://docs.opencv.org/master/" TargetMode="External"/><Relationship Id="rId7" Type="http://schemas.openxmlformats.org/officeDocument/2006/relationships/hyperlink" Target="https://www.kaggle.com/datasets/iamsouravbanerjee/missing-persons-dataset" TargetMode="External"/><Relationship Id="rId2" Type="http://schemas.openxmlformats.org/officeDocument/2006/relationships/hyperlink" Target="https://developers.google.com/maps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449828" TargetMode="External"/><Relationship Id="rId11" Type="http://schemas.openxmlformats.org/officeDocument/2006/relationships/hyperlink" Target="https://ncrb.gov.in/en/crime-india" TargetMode="External"/><Relationship Id="rId5" Type="http://schemas.openxmlformats.org/officeDocument/2006/relationships/hyperlink" Target="https://www.twilio.com/docs/messag" TargetMode="External"/><Relationship Id="rId10" Type="http://schemas.openxmlformats.org/officeDocument/2006/relationships/hyperlink" Target="https://www.mongodb.com/docs/" TargetMode="External"/><Relationship Id="rId4" Type="http://schemas.openxmlformats.org/officeDocument/2006/relationships/hyperlink" Target="https://firebase.google.com/docs/cloud-messaging" TargetMode="External"/><Relationship Id="rId9" Type="http://schemas.openxmlformats.org/officeDocument/2006/relationships/hyperlink" Target="https://pandas.pydata.org/doc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053" y="1595516"/>
            <a:ext cx="9025006" cy="2511551"/>
          </a:xfrm>
        </p:spPr>
        <p:txBody>
          <a:bodyPr>
            <a:normAutofit fontScale="90000"/>
          </a:bodyPr>
          <a:lstStyle/>
          <a:p>
            <a:pPr marL="0" marR="361315" algn="ctr">
              <a:lnSpc>
                <a:spcPct val="107000"/>
              </a:lnSpc>
              <a:spcAft>
                <a:spcPts val="400"/>
              </a:spcAft>
              <a:buNone/>
            </a:pP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&amp; Found Person</a:t>
            </a:r>
            <a:b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053" y="3746766"/>
            <a:ext cx="9025006" cy="3031435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(Dr.) Nitin Kulkarni							       			        	 Atharv Sharma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 		 </a:t>
            </a:r>
            <a:r>
              <a:rPr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Khushi Agrawal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 		 Harshita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Sultanpura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 	        			 Dali Vaishnav												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4363278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Law Enforcement &amp; Police Departments</a:t>
            </a:r>
            <a:r>
              <a:rPr lang="en-IN" sz="2000" dirty="0">
                <a:solidFill>
                  <a:schemeClr val="tx1"/>
                </a:solidFill>
              </a:rPr>
              <a:t> – Rapid reporting, tracking, and verification of missing person cases; automated match detection and public alerts.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Hospitals &amp; Care Homes</a:t>
            </a:r>
            <a:r>
              <a:rPr lang="en-IN" sz="2000" dirty="0">
                <a:solidFill>
                  <a:schemeClr val="tx1"/>
                </a:solidFill>
              </a:rPr>
              <a:t> – Helps locate elderly or mentally challenged individuals who may wander or get separated.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Schools, Colleges &amp; Hostels</a:t>
            </a:r>
            <a:r>
              <a:rPr lang="en-IN" sz="2000" dirty="0">
                <a:solidFill>
                  <a:schemeClr val="tx1"/>
                </a:solidFill>
              </a:rPr>
              <a:t> – Assists in recovering lost student belongings and managing missing-student alerts during trips or events.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Airports, Railway &amp; Bus Terminals</a:t>
            </a:r>
            <a:r>
              <a:rPr lang="en-IN" sz="2000" dirty="0">
                <a:solidFill>
                  <a:schemeClr val="tx1"/>
                </a:solidFill>
              </a:rPr>
              <a:t> – Tracks unclaimed baggage, lost documents, and missing persons in busy transit hubs.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Large Public Events &amp; Festivals</a:t>
            </a:r>
            <a:r>
              <a:rPr lang="en-IN" sz="2000" dirty="0">
                <a:solidFill>
                  <a:schemeClr val="tx1"/>
                </a:solidFill>
              </a:rPr>
              <a:t> – Provides real-time alerts and recovery of lost items or children in crowded gatherings.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Corporate &amp; Commercial Buildings</a:t>
            </a:r>
            <a:r>
              <a:rPr lang="en-IN" sz="2000" dirty="0">
                <a:solidFill>
                  <a:schemeClr val="tx1"/>
                </a:solidFill>
              </a:rPr>
              <a:t> – Internal lost-and-found management for employees and visitors.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Smart-City &amp; Civic Safety Networks</a:t>
            </a:r>
            <a:r>
              <a:rPr lang="en-IN" sz="2000" dirty="0">
                <a:solidFill>
                  <a:schemeClr val="tx1"/>
                </a:solidFill>
              </a:rPr>
              <a:t> – Can be integrated with municipal safety apps to strengthen urban security infrastructure.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IN" dirty="0" err="1">
                <a:solidFill>
                  <a:schemeClr val="tx1"/>
                </a:solidFill>
                <a:hlinkClick r:id="rId2"/>
              </a:rPr>
              <a:t>github.com</a:t>
            </a:r>
            <a:r>
              <a:rPr lang="en-IN" dirty="0">
                <a:solidFill>
                  <a:schemeClr val="tx1"/>
                </a:solidFill>
                <a:hlinkClick r:id="rId2"/>
              </a:rPr>
              <a:t>/Atharv9406/Lost-Found-Person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92500"/>
          </a:bodyPr>
          <a:lstStyle/>
          <a:p>
            <a:r>
              <a:rPr lang="en-IN" sz="1800" dirty="0"/>
              <a:t>Google Maps API Documentation – </a:t>
            </a:r>
            <a:r>
              <a:rPr lang="en-IN" sz="1800" dirty="0">
                <a:hlinkClick r:id="rId2"/>
              </a:rPr>
              <a:t>https://</a:t>
            </a:r>
            <a:r>
              <a:rPr lang="en-IN" sz="1800" dirty="0" err="1">
                <a:hlinkClick r:id="rId2"/>
              </a:rPr>
              <a:t>developers.google.com</a:t>
            </a:r>
            <a:r>
              <a:rPr lang="en-IN" sz="1800" dirty="0">
                <a:hlinkClick r:id="rId2"/>
              </a:rPr>
              <a:t>/maps/documentation</a:t>
            </a:r>
            <a:endParaRPr lang="en-IN" sz="1800" dirty="0"/>
          </a:p>
          <a:p>
            <a:r>
              <a:rPr lang="en-IN" sz="1800" dirty="0"/>
              <a:t>OpenCV Documentation – </a:t>
            </a:r>
            <a:r>
              <a:rPr lang="en-IN" sz="1800" dirty="0">
                <a:hlinkClick r:id="rId3"/>
              </a:rPr>
              <a:t>https://</a:t>
            </a:r>
            <a:r>
              <a:rPr lang="en-IN" sz="1800" dirty="0" err="1">
                <a:hlinkClick r:id="rId3"/>
              </a:rPr>
              <a:t>docs.opencv.org</a:t>
            </a:r>
            <a:r>
              <a:rPr lang="en-IN" sz="1800" dirty="0">
                <a:hlinkClick r:id="rId3"/>
              </a:rPr>
              <a:t>/master/</a:t>
            </a:r>
            <a:endParaRPr lang="en-IN" sz="1800" dirty="0"/>
          </a:p>
          <a:p>
            <a:r>
              <a:rPr lang="en-IN" sz="1800" dirty="0"/>
              <a:t>Firebase Cloud Messaging (FCM) Docs – </a:t>
            </a:r>
            <a:r>
              <a:rPr lang="en-IN" sz="1800" dirty="0">
                <a:hlinkClick r:id="rId4"/>
              </a:rPr>
              <a:t>https://</a:t>
            </a:r>
            <a:r>
              <a:rPr lang="en-IN" sz="1800" dirty="0" err="1">
                <a:hlinkClick r:id="rId4"/>
              </a:rPr>
              <a:t>firebase.google.com</a:t>
            </a:r>
            <a:r>
              <a:rPr lang="en-IN" sz="1800" dirty="0">
                <a:hlinkClick r:id="rId4"/>
              </a:rPr>
              <a:t>/docs/cloud-messaging</a:t>
            </a:r>
            <a:endParaRPr lang="en-IN" sz="1800" dirty="0"/>
          </a:p>
          <a:p>
            <a:r>
              <a:rPr lang="en-IN" sz="1800" dirty="0"/>
              <a:t>Twilio Messaging API – </a:t>
            </a:r>
            <a:r>
              <a:rPr lang="en-IN" sz="1800" dirty="0">
                <a:hlinkClick r:id="rId5"/>
              </a:rPr>
              <a:t>https://</a:t>
            </a:r>
            <a:r>
              <a:rPr lang="en-IN" sz="1800" dirty="0" err="1">
                <a:hlinkClick r:id="rId5"/>
              </a:rPr>
              <a:t>www.twilio.com</a:t>
            </a:r>
            <a:r>
              <a:rPr lang="en-IN" sz="1800" dirty="0">
                <a:hlinkClick r:id="rId5"/>
              </a:rPr>
              <a:t>/docs/messag</a:t>
            </a:r>
            <a:r>
              <a:rPr lang="en-IN" sz="1800" dirty="0"/>
              <a:t>ing</a:t>
            </a:r>
          </a:p>
          <a:p>
            <a:r>
              <a:rPr lang="en-IN" sz="1800" dirty="0"/>
              <a:t>Face Recognition Using Deep Learning: A Review – IEEE Xplore – </a:t>
            </a:r>
            <a:r>
              <a:rPr lang="en-IN" sz="1800" dirty="0">
                <a:hlinkClick r:id="rId6"/>
              </a:rPr>
              <a:t>https://</a:t>
            </a:r>
            <a:r>
              <a:rPr lang="en-IN" sz="1800" dirty="0" err="1">
                <a:hlinkClick r:id="rId6"/>
              </a:rPr>
              <a:t>ieeexplore.ieee.org</a:t>
            </a:r>
            <a:r>
              <a:rPr lang="en-IN" sz="1800" dirty="0">
                <a:hlinkClick r:id="rId6"/>
              </a:rPr>
              <a:t>/document/9449828</a:t>
            </a:r>
            <a:endParaRPr lang="en-IN" sz="1800" dirty="0"/>
          </a:p>
          <a:p>
            <a:r>
              <a:rPr lang="en-IN" sz="1800" dirty="0"/>
              <a:t>Kaggle – Missing Person Data Sets – </a:t>
            </a:r>
            <a:r>
              <a:rPr lang="en-IN" sz="1800" dirty="0">
                <a:hlinkClick r:id="rId7"/>
              </a:rPr>
              <a:t>https://</a:t>
            </a:r>
            <a:r>
              <a:rPr lang="en-IN" sz="1800" dirty="0" err="1">
                <a:hlinkClick r:id="rId7"/>
              </a:rPr>
              <a:t>www.kaggle.com</a:t>
            </a:r>
            <a:r>
              <a:rPr lang="en-IN" sz="1800" dirty="0">
                <a:hlinkClick r:id="rId7"/>
              </a:rPr>
              <a:t>/datasets/</a:t>
            </a:r>
            <a:r>
              <a:rPr lang="en-IN" sz="1800" dirty="0" err="1">
                <a:hlinkClick r:id="rId7"/>
              </a:rPr>
              <a:t>iamsouravbanerjee</a:t>
            </a:r>
            <a:r>
              <a:rPr lang="en-IN" sz="1800" dirty="0">
                <a:hlinkClick r:id="rId7"/>
              </a:rPr>
              <a:t>/missing-persons-dataset</a:t>
            </a:r>
            <a:endParaRPr lang="en-IN" sz="1800" dirty="0"/>
          </a:p>
          <a:p>
            <a:r>
              <a:rPr lang="en-IN" sz="1800" dirty="0"/>
              <a:t>TensorFlow Documentation – </a:t>
            </a:r>
            <a:r>
              <a:rPr lang="en-IN" sz="1800" dirty="0">
                <a:hlinkClick r:id="rId8"/>
              </a:rPr>
              <a:t>https://</a:t>
            </a:r>
            <a:r>
              <a:rPr lang="en-IN" sz="1800" dirty="0" err="1">
                <a:hlinkClick r:id="rId8"/>
              </a:rPr>
              <a:t>www.tensorflow.org</a:t>
            </a:r>
            <a:r>
              <a:rPr lang="en-IN" sz="1800" dirty="0">
                <a:hlinkClick r:id="rId8"/>
              </a:rPr>
              <a:t>/</a:t>
            </a:r>
            <a:endParaRPr lang="en-IN" sz="1800" dirty="0"/>
          </a:p>
          <a:p>
            <a:r>
              <a:rPr lang="en-IN" sz="1800" dirty="0"/>
              <a:t>Pandas Documentation (Data Preprocessing) – </a:t>
            </a:r>
            <a:r>
              <a:rPr lang="en-IN" sz="1800" dirty="0">
                <a:hlinkClick r:id="rId9"/>
              </a:rPr>
              <a:t>https://</a:t>
            </a:r>
            <a:r>
              <a:rPr lang="en-IN" sz="1800" dirty="0" err="1">
                <a:hlinkClick r:id="rId9"/>
              </a:rPr>
              <a:t>pandas.pydata.org</a:t>
            </a:r>
            <a:r>
              <a:rPr lang="en-IN" sz="1800" dirty="0">
                <a:hlinkClick r:id="rId9"/>
              </a:rPr>
              <a:t>/docs/</a:t>
            </a:r>
            <a:endParaRPr lang="en-IN" sz="1800" dirty="0"/>
          </a:p>
          <a:p>
            <a:r>
              <a:rPr lang="en-IN" sz="1800" dirty="0"/>
              <a:t>MongoDB Official Docs – </a:t>
            </a:r>
            <a:r>
              <a:rPr lang="en-IN" sz="1800" dirty="0">
                <a:hlinkClick r:id="rId10"/>
              </a:rPr>
              <a:t>https://</a:t>
            </a:r>
            <a:r>
              <a:rPr lang="en-IN" sz="1800" dirty="0" err="1">
                <a:hlinkClick r:id="rId10"/>
              </a:rPr>
              <a:t>www.mongodb.com</a:t>
            </a:r>
            <a:r>
              <a:rPr lang="en-IN" sz="1800" dirty="0">
                <a:hlinkClick r:id="rId10"/>
              </a:rPr>
              <a:t>/docs/</a:t>
            </a:r>
            <a:endParaRPr lang="en-IN" sz="1800" dirty="0"/>
          </a:p>
          <a:p>
            <a:r>
              <a:rPr lang="en-IN" sz="1800" dirty="0"/>
              <a:t>Real-Life Missing Persons Statistics – NCRB India – </a:t>
            </a:r>
            <a:r>
              <a:rPr lang="en-IN" sz="1800" dirty="0">
                <a:hlinkClick r:id="rId11"/>
              </a:rPr>
              <a:t>https://</a:t>
            </a:r>
            <a:r>
              <a:rPr lang="en-IN" sz="1800" dirty="0" err="1">
                <a:hlinkClick r:id="rId11"/>
              </a:rPr>
              <a:t>ncrb.gov.in</a:t>
            </a:r>
            <a:r>
              <a:rPr lang="en-IN" sz="1800" dirty="0">
                <a:hlinkClick r:id="rId11"/>
              </a:rPr>
              <a:t>/</a:t>
            </a:r>
            <a:r>
              <a:rPr lang="en-IN" sz="1800" dirty="0" err="1">
                <a:hlinkClick r:id="rId11"/>
              </a:rPr>
              <a:t>en</a:t>
            </a:r>
            <a:r>
              <a:rPr lang="en-IN" sz="1800" dirty="0">
                <a:hlinkClick r:id="rId11"/>
              </a:rPr>
              <a:t>/crime-</a:t>
            </a:r>
            <a:r>
              <a:rPr lang="en-IN" sz="1800" dirty="0" err="1">
                <a:hlinkClick r:id="rId11"/>
              </a:rPr>
              <a:t>india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5038-74F4-BFA9-7BB7-A3BBAFBC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E571-788C-E54B-B080-EEB4F50A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5057618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5310893" y="4262735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9"/>
            <a:ext cx="8915400" cy="51852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1.1</a:t>
            </a:r>
            <a:r>
              <a:rPr lang="en-IN" dirty="0">
                <a:solidFill>
                  <a:schemeClr val="tx1"/>
                </a:solidFill>
              </a:rPr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1.2</a:t>
            </a:r>
            <a:r>
              <a:rPr lang="en-IN" dirty="0">
                <a:solidFill>
                  <a:schemeClr val="tx1"/>
                </a:solidFill>
              </a:rPr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Literature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Proposed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Theoretical Analysis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6.1</a:t>
            </a:r>
            <a:r>
              <a:rPr lang="en-IN" dirty="0">
                <a:solidFill>
                  <a:schemeClr val="tx1"/>
                </a:solidFill>
              </a:rPr>
              <a:t> Block Diagram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6.2</a:t>
            </a:r>
            <a:r>
              <a:rPr lang="en-IN" dirty="0">
                <a:solidFill>
                  <a:schemeClr val="tx1"/>
                </a:solidFill>
              </a:rPr>
              <a:t> Hardware Requirements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6.3</a:t>
            </a:r>
            <a:r>
              <a:rPr lang="en-IN" dirty="0">
                <a:solidFill>
                  <a:schemeClr val="tx1"/>
                </a:solidFill>
              </a:rPr>
              <a:t> Software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Applications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8.   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22" y="624110"/>
            <a:ext cx="8911687" cy="1280890"/>
          </a:xfrm>
        </p:spPr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909" y="1264555"/>
            <a:ext cx="8915400" cy="49473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chemeClr val="tx1"/>
                </a:solidFill>
              </a:rPr>
              <a:t>1.1 Overview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An AI-powered digital platform designed to help locate missing persons and recover lost belongings.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Bridges the gap between the public, law-enforcement agencies, and reporting individuals through a single, centralized system.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Uses </a:t>
            </a:r>
            <a:r>
              <a:rPr lang="en-IN" sz="1600" b="1" dirty="0">
                <a:solidFill>
                  <a:schemeClr val="tx1"/>
                </a:solidFill>
              </a:rPr>
              <a:t>facial recognition</a:t>
            </a:r>
            <a:r>
              <a:rPr lang="en-IN" sz="1600" dirty="0">
                <a:solidFill>
                  <a:schemeClr val="tx1"/>
                </a:solidFill>
              </a:rPr>
              <a:t>, </a:t>
            </a:r>
            <a:r>
              <a:rPr lang="en-IN" sz="1600" b="1" dirty="0">
                <a:solidFill>
                  <a:schemeClr val="tx1"/>
                </a:solidFill>
              </a:rPr>
              <a:t>object detection</a:t>
            </a:r>
            <a:r>
              <a:rPr lang="en-IN" sz="1600" dirty="0">
                <a:solidFill>
                  <a:schemeClr val="tx1"/>
                </a:solidFill>
              </a:rPr>
              <a:t>, and </a:t>
            </a:r>
            <a:r>
              <a:rPr lang="en-IN" sz="1600" b="1" dirty="0">
                <a:solidFill>
                  <a:schemeClr val="tx1"/>
                </a:solidFill>
              </a:rPr>
              <a:t>geolocation services</a:t>
            </a:r>
            <a:r>
              <a:rPr lang="en-IN" sz="1600" dirty="0">
                <a:solidFill>
                  <a:schemeClr val="tx1"/>
                </a:solidFill>
              </a:rPr>
              <a:t> to match new reports with existing data in real time.</a:t>
            </a:r>
          </a:p>
          <a:p>
            <a:pPr lvl="1"/>
            <a:r>
              <a:rPr lang="en-IN" sz="1600" dirty="0">
                <a:solidFill>
                  <a:schemeClr val="tx1"/>
                </a:solidFill>
              </a:rPr>
              <a:t>Provides a secure, user-friendly interface for reporting, searching, and tracking incidents.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1.2 Purpose</a:t>
            </a:r>
          </a:p>
          <a:p>
            <a:pPr lvl="1"/>
            <a:r>
              <a:rPr lang="en-IN" sz="1600" b="1" dirty="0">
                <a:solidFill>
                  <a:schemeClr val="tx1"/>
                </a:solidFill>
              </a:rPr>
              <a:t>Centralized Reporting:</a:t>
            </a:r>
            <a:r>
              <a:rPr lang="en-IN" sz="1600" dirty="0">
                <a:solidFill>
                  <a:schemeClr val="tx1"/>
                </a:solidFill>
              </a:rPr>
              <a:t> Offer one reliable platform for quick submission of missing-person or lost-item cases.</a:t>
            </a:r>
          </a:p>
          <a:p>
            <a:pPr lvl="1"/>
            <a:r>
              <a:rPr lang="en-IN" sz="1600" b="1" dirty="0">
                <a:solidFill>
                  <a:schemeClr val="tx1"/>
                </a:solidFill>
              </a:rPr>
              <a:t>Real-Time Alerts:</a:t>
            </a:r>
            <a:r>
              <a:rPr lang="en-IN" sz="1600" dirty="0">
                <a:solidFill>
                  <a:schemeClr val="tx1"/>
                </a:solidFill>
              </a:rPr>
              <a:t> Send instant notifications and location updates to nearby users and authorities, ensuring faster action.</a:t>
            </a:r>
          </a:p>
          <a:p>
            <a:pPr lvl="1"/>
            <a:r>
              <a:rPr lang="en-IN" sz="1600" b="1" dirty="0">
                <a:solidFill>
                  <a:schemeClr val="tx1"/>
                </a:solidFill>
              </a:rPr>
              <a:t>Community Participation:</a:t>
            </a:r>
            <a:r>
              <a:rPr lang="en-IN" sz="1600" dirty="0">
                <a:solidFill>
                  <a:schemeClr val="tx1"/>
                </a:solidFill>
              </a:rPr>
              <a:t> Encourage the public to assist by sharing sightings and matching reports, strengthening civic safety.</a:t>
            </a:r>
          </a:p>
          <a:p>
            <a:pPr lvl="1" algn="just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29" y="1359541"/>
            <a:ext cx="8915400" cy="436327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Summary of Solutions/Systems already available that are addressing the same issue/problem.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486EC0-E04D-95E7-B43B-C60E6CC60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79063"/>
              </p:ext>
            </p:extLst>
          </p:nvPr>
        </p:nvGraphicFramePr>
        <p:xfrm>
          <a:off x="2592925" y="2214880"/>
          <a:ext cx="9141879" cy="39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683">
                  <a:extLst>
                    <a:ext uri="{9D8B030D-6E8A-4147-A177-3AD203B41FA5}">
                      <a16:colId xmlns:a16="http://schemas.microsoft.com/office/drawing/2014/main" val="3061002685"/>
                    </a:ext>
                  </a:extLst>
                </a:gridCol>
                <a:gridCol w="2524830">
                  <a:extLst>
                    <a:ext uri="{9D8B030D-6E8A-4147-A177-3AD203B41FA5}">
                      <a16:colId xmlns:a16="http://schemas.microsoft.com/office/drawing/2014/main" val="3308928935"/>
                    </a:ext>
                  </a:extLst>
                </a:gridCol>
                <a:gridCol w="3009449">
                  <a:extLst>
                    <a:ext uri="{9D8B030D-6E8A-4147-A177-3AD203B41FA5}">
                      <a16:colId xmlns:a16="http://schemas.microsoft.com/office/drawing/2014/main" val="3184326738"/>
                    </a:ext>
                  </a:extLst>
                </a:gridCol>
                <a:gridCol w="2590917">
                  <a:extLst>
                    <a:ext uri="{9D8B030D-6E8A-4147-A177-3AD203B41FA5}">
                      <a16:colId xmlns:a16="http://schemas.microsoft.com/office/drawing/2014/main" val="3980447352"/>
                    </a:ext>
                  </a:extLst>
                </a:gridCol>
              </a:tblGrid>
              <a:tr h="5986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Name of Solution/System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Limitations/</a:t>
                      </a:r>
                    </a:p>
                    <a:p>
                      <a:pPr algn="ctr"/>
                      <a:r>
                        <a:rPr lang="en-IN" sz="1400" dirty="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05766"/>
                  </a:ext>
                </a:extLst>
              </a:tr>
              <a:tr h="108941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Manual FIR &amp; Posters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Official police reports and printed flyers to inform the public.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Slow, location-bound, limited reach, prone to human error.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8946"/>
                  </a:ext>
                </a:extLst>
              </a:tr>
              <a:tr h="111177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Social Media Campaigns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Rapid, wide online visibility through platforms like Facebook, X, and WhatsApp.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 scattered across channels, no verification, and no real-time matching.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66531"/>
                  </a:ext>
                </a:extLst>
              </a:tr>
              <a:tr h="111177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Basic Lost &amp; Found Apps / Web Portals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Allow users to submit reports with photos and descriptions.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Lack AI for facial or object recognition, minimal alert mechanisms, and poor integration with authorities.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3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Many individuals face delays and low success rates when trying to locate missing persons or recover lost belongings. The key issues include:</a:t>
            </a:r>
          </a:p>
          <a:p>
            <a:r>
              <a:rPr lang="en-IN" b="1" dirty="0"/>
              <a:t>Fragmented Reporting:</a:t>
            </a:r>
            <a:r>
              <a:rPr lang="en-IN" dirty="0"/>
              <a:t> Information is scattered across police FIRs, social media posts, and informal networks, making it hard to consolidate cases.</a:t>
            </a:r>
          </a:p>
          <a:p>
            <a:r>
              <a:rPr lang="en-IN" b="1" dirty="0"/>
              <a:t>Manual &amp; Slow Searches:</a:t>
            </a:r>
            <a:r>
              <a:rPr lang="en-IN" dirty="0"/>
              <a:t> Traditional posters, announcements, and word-of-mouth methods are time-consuming and have limited reach.</a:t>
            </a:r>
          </a:p>
          <a:p>
            <a:r>
              <a:rPr lang="en-IN" b="1" dirty="0"/>
              <a:t>Lack of Intelligent Matching:</a:t>
            </a:r>
            <a:r>
              <a:rPr lang="en-IN" dirty="0"/>
              <a:t> Most existing systems do not use facial recognition or object detection, causing missed connections and lower recovery rates.</a:t>
            </a:r>
          </a:p>
          <a:p>
            <a:r>
              <a:rPr lang="en-IN" b="1" dirty="0"/>
              <a:t>No Real-Time Alerts:</a:t>
            </a:r>
            <a:r>
              <a:rPr lang="en-IN" dirty="0"/>
              <a:t> There is no unified platform to instantly notify nearby users or authorities when a match is found.</a:t>
            </a:r>
          </a:p>
          <a:p>
            <a:pPr algn="just"/>
            <a:endParaRPr lang="en-IN" dirty="0">
              <a:solidFill>
                <a:schemeClr val="tx1"/>
              </a:solidFill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907" y="624110"/>
            <a:ext cx="8911687" cy="1280890"/>
          </a:xfrm>
        </p:spPr>
        <p:txBody>
          <a:bodyPr/>
          <a:lstStyle/>
          <a:p>
            <a:r>
              <a:rPr lang="en-IN" dirty="0"/>
              <a:t>4.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194" y="1264555"/>
            <a:ext cx="8915400" cy="4363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The proposed solution is to develop a </a:t>
            </a:r>
            <a:r>
              <a:rPr lang="en-IN" sz="2200" b="1" dirty="0"/>
              <a:t>centralized AI-powered platform</a:t>
            </a:r>
            <a:r>
              <a:rPr lang="en-IN" sz="2200" dirty="0"/>
              <a:t> for tracking missing persons and lost items that incorporates the following features:</a:t>
            </a:r>
          </a:p>
          <a:p>
            <a:r>
              <a:rPr lang="en-IN" sz="2200" b="1" dirty="0"/>
              <a:t>Unified Reporting System:</a:t>
            </a:r>
            <a:r>
              <a:rPr lang="en-IN" sz="2200" dirty="0"/>
              <a:t> Web and mobile application where users can register missing persons or lost belongings with photos, descriptions, and last-known locations.</a:t>
            </a:r>
          </a:p>
          <a:p>
            <a:r>
              <a:rPr lang="en-IN" sz="2200" b="1" dirty="0"/>
              <a:t>AI-Based Smart Matching:</a:t>
            </a:r>
            <a:r>
              <a:rPr lang="en-IN" sz="2200" dirty="0"/>
              <a:t> Facial recognition for identifying missing individuals and object detection/classification for lost items to automatically compare new and existing reports.</a:t>
            </a:r>
          </a:p>
          <a:p>
            <a:r>
              <a:rPr lang="en-IN" sz="2200" b="1" dirty="0"/>
              <a:t>Real-Time Geo-Alerts:</a:t>
            </a:r>
            <a:r>
              <a:rPr lang="en-IN" sz="2200" dirty="0"/>
              <a:t> Integration with Google Maps API and Firebase/Twilio to send instant, location-based notifications to nearby users and authorities when a probable match is found.</a:t>
            </a:r>
          </a:p>
          <a:p>
            <a:r>
              <a:rPr lang="en-IN" sz="2200" b="1" dirty="0"/>
              <a:t>Role-Based Access &amp; Verification:</a:t>
            </a:r>
            <a:r>
              <a:rPr lang="en-IN" sz="2200" dirty="0"/>
              <a:t> Dedicated dashboards for police, NGOs, or administrators to review, validate, and close cases securely.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9204"/>
            <a:ext cx="8915400" cy="436327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Centralized Reporting:</a:t>
            </a:r>
            <a:r>
              <a:rPr lang="en-IN" dirty="0"/>
              <a:t> Provide a single platform to quickly register missing persons and lost items with images, descriptions, and location details.</a:t>
            </a:r>
          </a:p>
          <a:p>
            <a:r>
              <a:rPr lang="en-IN" b="1" dirty="0"/>
              <a:t>AI-Driven Matching:</a:t>
            </a:r>
            <a:r>
              <a:rPr lang="en-IN" dirty="0"/>
              <a:t> Use facial recognition and object detection to automatically identify potential matches between reports.</a:t>
            </a:r>
          </a:p>
          <a:p>
            <a:r>
              <a:rPr lang="en-IN" b="1" dirty="0"/>
              <a:t>Real-Time Alerts:</a:t>
            </a:r>
            <a:r>
              <a:rPr lang="en-IN" dirty="0"/>
              <a:t> Send instant, location-based notifications to nearby users and relevant authorities for faster recovery.</a:t>
            </a:r>
          </a:p>
          <a:p>
            <a:r>
              <a:rPr lang="en-IN" b="1" dirty="0"/>
              <a:t>Community Participation:</a:t>
            </a:r>
            <a:r>
              <a:rPr lang="en-IN" dirty="0"/>
              <a:t> Encourage the public to submit sightings and assist in tracking, creating a strong support network.</a:t>
            </a:r>
          </a:p>
          <a:p>
            <a:r>
              <a:rPr lang="en-IN" b="1" dirty="0"/>
              <a:t>Secure &amp; Scalable System:</a:t>
            </a:r>
            <a:r>
              <a:rPr lang="en-IN" dirty="0"/>
              <a:t> Ensure encrypted data handling and a modular architecture that can be deployed across cities, events, and institutions.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Theoretical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ECBCC-6E4C-182C-2574-283031438559}"/>
              </a:ext>
            </a:extLst>
          </p:cNvPr>
          <p:cNvSpPr txBox="1"/>
          <p:nvPr/>
        </p:nvSpPr>
        <p:spPr>
          <a:xfrm>
            <a:off x="2592924" y="1352079"/>
            <a:ext cx="289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Block 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873DC3-1FA2-792A-6DE8-87E632E2B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318" y="1813744"/>
            <a:ext cx="6015681" cy="44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Theoretical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43632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</a:rPr>
              <a:t>6.2 Hardware Requirements:</a:t>
            </a:r>
          </a:p>
          <a:p>
            <a:pPr algn="just"/>
            <a:r>
              <a:rPr lang="en-US" sz="2000" i="0" dirty="0">
                <a:solidFill>
                  <a:schemeClr val="tx1"/>
                </a:solidFill>
                <a:effectLst/>
              </a:rPr>
              <a:t>Server/Cloud Hosting: 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A server or cloud hosting service to manage the application and handle data processing</a:t>
            </a:r>
            <a:endParaRPr lang="en-IN" sz="200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IN" sz="2000" dirty="0">
                <a:solidFill>
                  <a:schemeClr val="tx1"/>
                </a:solidFill>
              </a:rPr>
              <a:t>U</a:t>
            </a:r>
            <a:r>
              <a:rPr lang="en-US" sz="2000" i="0" dirty="0">
                <a:solidFill>
                  <a:schemeClr val="tx1"/>
                </a:solidFill>
                <a:effectLst/>
              </a:rPr>
              <a:t>ser Devices: </a:t>
            </a:r>
            <a:r>
              <a:rPr lang="en-US" sz="2000" b="0" i="0" dirty="0">
                <a:solidFill>
                  <a:schemeClr val="tx1"/>
                </a:solidFill>
                <a:effectLst/>
              </a:rPr>
              <a:t>PCs, tablets, or smartphones for users to access the system.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</a:rPr>
              <a:t>6.3 Software Requirements:</a:t>
            </a:r>
          </a:p>
          <a:p>
            <a:r>
              <a:rPr lang="en-IN" sz="2000" dirty="0">
                <a:solidFill>
                  <a:schemeClr val="tx1"/>
                </a:solidFill>
              </a:rPr>
              <a:t>Languages: Python 3.10, Java JDK 17.</a:t>
            </a:r>
          </a:p>
          <a:p>
            <a:r>
              <a:rPr lang="en-IN" sz="2000" dirty="0">
                <a:solidFill>
                  <a:schemeClr val="tx1"/>
                </a:solidFill>
              </a:rPr>
              <a:t>AI/ML &amp; Libraries: TensorFlow 2.13.0, OpenCV 4.8.0, scikit-learn 1.3.0, Pandas 2.0.3, NumPy 1.25.2.</a:t>
            </a:r>
          </a:p>
          <a:p>
            <a:r>
              <a:rPr lang="en-IN" sz="2000" dirty="0">
                <a:solidFill>
                  <a:schemeClr val="tx1"/>
                </a:solidFill>
              </a:rPr>
              <a:t>Frontend: ReactJS 18.2.0 (or Flutter 3.10.5).</a:t>
            </a:r>
          </a:p>
          <a:p>
            <a:r>
              <a:rPr lang="en-IN" sz="2000" dirty="0">
                <a:solidFill>
                  <a:schemeClr val="tx1"/>
                </a:solidFill>
              </a:rPr>
              <a:t>Backend: Spring Boot 3.1.2 (Java).</a:t>
            </a:r>
          </a:p>
          <a:p>
            <a:r>
              <a:rPr lang="en-IN" sz="2000" dirty="0">
                <a:solidFill>
                  <a:schemeClr val="tx1"/>
                </a:solidFill>
              </a:rPr>
              <a:t>Databases: MongoDB 6.0 (primary, NoSQL)</a:t>
            </a:r>
          </a:p>
          <a:p>
            <a:r>
              <a:rPr lang="en-IN" sz="2000" dirty="0">
                <a:solidFill>
                  <a:schemeClr val="tx1"/>
                </a:solidFill>
              </a:rPr>
              <a:t>APIs/Services: Google Maps API (geolocation), Firebase (Auth, Realtime DB, Cloud Messaging), Twilio API (SMS alerts).</a:t>
            </a:r>
          </a:p>
          <a:p>
            <a:pPr marL="0" indent="0" algn="just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5001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376</TotalTime>
  <Words>1263</Words>
  <Application>Microsoft Macintosh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          Synopsis Presentation on  Lost &amp; Found Person  </vt:lpstr>
      <vt:lpstr>Contents</vt:lpstr>
      <vt:lpstr>1. Introduction</vt:lpstr>
      <vt:lpstr>2. Literature Review</vt:lpstr>
      <vt:lpstr>3. Problem Statement</vt:lpstr>
      <vt:lpstr>4. Proposed Solution</vt:lpstr>
      <vt:lpstr>5. Objectives</vt:lpstr>
      <vt:lpstr>6. Theoretical Analysis</vt:lpstr>
      <vt:lpstr>6. Theoretical Analysis</vt:lpstr>
      <vt:lpstr>Applications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Chouhan</dc:creator>
  <cp:lastModifiedBy>Atharv  Sharma</cp:lastModifiedBy>
  <cp:revision>19</cp:revision>
  <dcterms:created xsi:type="dcterms:W3CDTF">2024-09-26T07:25:32Z</dcterms:created>
  <dcterms:modified xsi:type="dcterms:W3CDTF">2025-09-26T06:14:04Z</dcterms:modified>
</cp:coreProperties>
</file>