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p:scale>
          <a:sx n="55" d="100"/>
          <a:sy n="55" d="100"/>
        </p:scale>
        <p:origin x="760" y="-4600"/>
      </p:cViewPr>
      <p:guideLst>
        <p:guide orient="horz" pos="9552"/>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8116888" y="4241800"/>
            <a:ext cx="2120741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8116888" y="4241800"/>
            <a:ext cx="21207412"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29718000" y="16459200"/>
            <a:ext cx="14274800" cy="3937000"/>
          </a:xfrm>
          <a:prstGeom prst="rect">
            <a:avLst/>
          </a:prstGeom>
        </p:spPr>
      </p:pic>
      <p:pic>
        <p:nvPicPr>
          <p:cNvPr id="1033" name="New picture"/>
          <p:cNvPicPr/>
          <p:nvPr/>
        </p:nvPicPr>
        <p:blipFill>
          <a:blip r:embed="rId14"/>
          <a:stretch>
            <a:fillRect/>
          </a:stretch>
        </p:blipFill>
        <p:spPr>
          <a:xfrm>
            <a:off x="1460500" y="33426400"/>
            <a:ext cx="29997400" cy="1447800"/>
          </a:xfrm>
          <a:prstGeom prst="rect">
            <a:avLst/>
          </a:prstGeom>
        </p:spPr>
      </p:pic>
      <p:sp>
        <p:nvSpPr>
          <p:cNvPr id="1034" name="New shape"/>
          <p:cNvSpPr/>
          <p:nvPr/>
        </p:nvSpPr>
        <p:spPr>
          <a:xfrm>
            <a:off x="14605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melancholymedallion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3000">
              <a:schemeClr val="bg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302313" y="749812"/>
            <a:ext cx="32004000" cy="4656692"/>
          </a:xfrm>
          <a:prstGeom prst="round2DiagRect">
            <a:avLst/>
          </a:prstGeom>
          <a:solidFill>
            <a:schemeClr val="bg2"/>
          </a:solidFill>
          <a:ln w="9525">
            <a:noFill/>
            <a:miter lim="800000"/>
          </a:ln>
        </p:spPr>
        <p:txBody>
          <a:bodyPr lIns="82291" tIns="41146" rIns="82291" bIns="41146" anchor="ctr"/>
          <a:lstStyle>
            <a:defPPr>
              <a:defRPr kern="1200"/>
            </a:defPPr>
          </a:lstStyle>
          <a:p>
            <a:pPr algn="ctr" defTabSz="2821781">
              <a:defRPr/>
            </a:pPr>
            <a:endParaRPr lang="en-US" sz="3300" b="1" dirty="0">
              <a:solidFill>
                <a:schemeClr val="bg2">
                  <a:lumMod val="60000"/>
                  <a:lumOff val="4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1371599" y="105131"/>
            <a:ext cx="30861000" cy="200574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br>
              <a:rPr lang="en-US" sz="6400" b="1" dirty="0">
                <a:solidFill>
                  <a:schemeClr val="bg1"/>
                </a:solidFill>
                <a:latin typeface="Quattrocento" panose="02020802030000000404" pitchFamily="18" charset="0"/>
              </a:rPr>
            </a:br>
            <a:r>
              <a:rPr lang="en-US" sz="6600" b="1" dirty="0">
                <a:solidFill>
                  <a:srgbClr val="0E0E0E"/>
                </a:solidFill>
                <a:effectLst/>
                <a:latin typeface="Quattrocento" panose="02020502030000000404" pitchFamily="18" charset="0"/>
              </a:rPr>
              <a:t>Comprehensive Digital Learning System</a:t>
            </a:r>
            <a:endParaRPr lang="en-US" sz="6400" b="1" dirty="0">
              <a:solidFill>
                <a:schemeClr val="bg1"/>
              </a:solidFill>
              <a:latin typeface="Quattrocento" panose="02020802030000000404" pitchFamily="18" charset="0"/>
            </a:endParaRP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445311" y="2187977"/>
            <a:ext cx="30861000" cy="3070071"/>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chemeClr val="bg1"/>
                </a:solidFill>
                <a:latin typeface="Quattrocento Sans" panose="020B0502050000020003" pitchFamily="34" charset="0"/>
              </a:rPr>
              <a:t> Atharv Sharna (0827IT233D02).  Abhishek Rathore(0827IT233D01).</a:t>
            </a:r>
          </a:p>
          <a:p>
            <a:pPr algn="ctr"/>
            <a:r>
              <a:rPr lang="en-US" sz="4200" dirty="0">
                <a:solidFill>
                  <a:schemeClr val="bg1"/>
                </a:solidFill>
                <a:latin typeface="Quattrocento Sans" panose="020B0502050000020003" pitchFamily="34" charset="0"/>
              </a:rPr>
              <a:t>Jatin Rao (0827IT233D03),  </a:t>
            </a:r>
            <a:r>
              <a:rPr lang="en-US" sz="4200" dirty="0" err="1">
                <a:solidFill>
                  <a:schemeClr val="bg1"/>
                </a:solidFill>
                <a:latin typeface="Quattrocento Sans" panose="020B0502050000020003" pitchFamily="34" charset="0"/>
              </a:rPr>
              <a:t>Ineesh</a:t>
            </a:r>
            <a:r>
              <a:rPr lang="en-US" sz="4200" dirty="0">
                <a:solidFill>
                  <a:schemeClr val="bg1"/>
                </a:solidFill>
                <a:latin typeface="Quattrocento Sans" panose="020B0502050000020003" pitchFamily="34" charset="0"/>
              </a:rPr>
              <a:t> Dubey (0827IT221064), Harsh </a:t>
            </a:r>
            <a:r>
              <a:rPr lang="en-US" sz="4200" dirty="0" err="1">
                <a:solidFill>
                  <a:schemeClr val="bg1"/>
                </a:solidFill>
                <a:latin typeface="Quattrocento Sans" panose="020B0502050000020003" pitchFamily="34" charset="0"/>
              </a:rPr>
              <a:t>Suryavanshi</a:t>
            </a:r>
            <a:r>
              <a:rPr lang="en-US" sz="4200" dirty="0">
                <a:solidFill>
                  <a:schemeClr val="bg1"/>
                </a:solidFill>
                <a:latin typeface="Quattrocento Sans" panose="020B0502050000020003" pitchFamily="34" charset="0"/>
              </a:rPr>
              <a:t> (0827IT221056).</a:t>
            </a:r>
          </a:p>
          <a:p>
            <a:pPr algn="ctr"/>
            <a:r>
              <a:rPr lang="en-US" sz="4200" dirty="0">
                <a:solidFill>
                  <a:schemeClr val="bg1"/>
                </a:solidFill>
                <a:latin typeface="Quattrocento Sans" panose="020B0502050000020003" pitchFamily="34" charset="0"/>
              </a:rPr>
              <a:t>Department Name, Acropolis Institute of Technology &amp; Research, Indore</a:t>
            </a:r>
          </a:p>
          <a:p>
            <a:pPr algn="ctr"/>
            <a:r>
              <a:rPr lang="en-US" sz="4200" dirty="0">
                <a:solidFill>
                  <a:schemeClr val="bg1"/>
                </a:solidFill>
                <a:latin typeface="Quattrocento Sans" panose="020B0502050000020003" pitchFamily="34" charset="0"/>
              </a:rPr>
              <a:t>Session: Jul. – Dec. 2024</a:t>
            </a: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571634" y="5674649"/>
            <a:ext cx="9715366" cy="8115301"/>
          </a:xfrm>
          <a:prstGeom prst="round2DiagRect">
            <a:avLst>
              <a:gd name="adj1" fmla="val 6827"/>
              <a:gd name="adj2" fmla="val 0"/>
            </a:avLst>
          </a:prstGeom>
          <a:solidFill>
            <a:schemeClr val="accent4">
              <a:lumMod val="60000"/>
              <a:lumOff val="40000"/>
            </a:schemeClr>
          </a:solidFill>
          <a:ln w="12700">
            <a:noFill/>
            <a:miter lim="800000"/>
          </a:ln>
        </p:spPr>
        <p:txBody>
          <a:bodyPr wrap="none" lIns="205740" tIns="54864" rIns="205740" bIns="51422" anchor="ctr" anchorCtr="0"/>
          <a:lstStyle>
            <a:defPPr>
              <a:defRPr kern="1200"/>
            </a:defPPr>
          </a:lstStyle>
          <a:p>
            <a:pPr algn="ctr" defTabSz="3526941">
              <a:defRPr/>
            </a:pPr>
            <a:endParaRPr lang="en-US" sz="2700" b="1" dirty="0">
              <a:noFill/>
              <a:latin typeface="Quattrocento" panose="02020802030000000404" pitchFamily="18" charset="0"/>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11611880" y="5674650"/>
            <a:ext cx="9715366" cy="822960"/>
          </a:xfrm>
          <a:prstGeom prst="round2DiagRect">
            <a:avLst>
              <a:gd name="adj1" fmla="val 30177"/>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Methodology</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22590947" y="5674650"/>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Results </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559911" y="14096066"/>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22590947" y="21706904"/>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Conclusion</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02952" y="5966851"/>
            <a:ext cx="9252730" cy="65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a:latin typeface="Quattrocento" panose="02020802030000000404" pitchFamily="18" charset="0"/>
                <a:cs typeface="Arial" pitchFamily="34" charset="0"/>
              </a:rPr>
              <a:t>Abstract</a:t>
            </a:r>
          </a:p>
        </p:txBody>
      </p:sp>
      <p:sp>
        <p:nvSpPr>
          <p:cNvPr id="20" name="TextBox 19">
            <a:extLst>
              <a:ext uri="{FF2B5EF4-FFF2-40B4-BE49-F238E27FC236}">
                <a16:creationId xmlns:a16="http://schemas.microsoft.com/office/drawing/2014/main" id="{DE7CC5E4-5857-4AD9-BC53-ECDA642EB874}"/>
              </a:ext>
            </a:extLst>
          </p:cNvPr>
          <p:cNvSpPr txBox="1"/>
          <p:nvPr/>
        </p:nvSpPr>
        <p:spPr>
          <a:xfrm>
            <a:off x="802952" y="6567745"/>
            <a:ext cx="9252730" cy="6771084"/>
          </a:xfrm>
          <a:prstGeom prst="rect">
            <a:avLst/>
          </a:prstGeom>
          <a:noFill/>
        </p:spPr>
        <p:txBody>
          <a:bodyPr wrap="square" rtlCol="0">
            <a:spAutoFit/>
          </a:bodyPr>
          <a:lstStyle>
            <a:defPPr>
              <a:defRPr kern="1200"/>
            </a:defPPr>
          </a:lstStyle>
          <a:p>
            <a:r>
              <a:rPr lang="en-US" sz="3100" dirty="0">
                <a:solidFill>
                  <a:srgbClr val="0E0E0E"/>
                </a:solidFill>
                <a:effectLst/>
                <a:latin typeface="Quattrocento" panose="02020502030000000404" pitchFamily="18" charset="0"/>
              </a:rPr>
              <a:t>The </a:t>
            </a:r>
            <a:r>
              <a:rPr lang="en-US" sz="3100" i="1" dirty="0">
                <a:solidFill>
                  <a:srgbClr val="0E0E0E"/>
                </a:solidFill>
                <a:effectLst/>
                <a:latin typeface="Quattrocento" panose="02020502030000000404" pitchFamily="18" charset="0"/>
              </a:rPr>
              <a:t>Comprehensive Digital Learning System for Students</a:t>
            </a:r>
            <a:r>
              <a:rPr lang="en-US" sz="3100" dirty="0">
                <a:solidFill>
                  <a:srgbClr val="0E0E0E"/>
                </a:solidFill>
                <a:effectLst/>
                <a:latin typeface="Quattrocento" panose="02020502030000000404" pitchFamily="18" charset="0"/>
              </a:rPr>
              <a:t> is a web-based platform designed to simplify access to reliable study materials through features like keyword-based search, peer-reviewed notes, and collaborative tools. Built with responsive design and a user-friendly interface, it enables seamless access across devices while fostering a community-driven learning environment. By automating content organization and review processes, the system enhances study efficiency and accessibility, addressing key challenges in modern education. Future advancements, such as AI-driven personalization, can further expand its impact on student learning.</a:t>
            </a:r>
          </a:p>
        </p:txBody>
      </p:sp>
      <p:sp>
        <p:nvSpPr>
          <p:cNvPr id="22" name="TextBox 21">
            <a:extLst>
              <a:ext uri="{FF2B5EF4-FFF2-40B4-BE49-F238E27FC236}">
                <a16:creationId xmlns:a16="http://schemas.microsoft.com/office/drawing/2014/main" id="{EBB6AC4A-C17C-4A50-801D-9D770B2D4747}"/>
              </a:ext>
            </a:extLst>
          </p:cNvPr>
          <p:cNvSpPr txBox="1"/>
          <p:nvPr/>
        </p:nvSpPr>
        <p:spPr>
          <a:xfrm>
            <a:off x="571634" y="15028051"/>
            <a:ext cx="9715366" cy="11541621"/>
          </a:xfrm>
          <a:prstGeom prst="rect">
            <a:avLst/>
          </a:prstGeom>
          <a:noFill/>
        </p:spPr>
        <p:txBody>
          <a:bodyPr wrap="square" rtlCol="0">
            <a:spAutoFit/>
          </a:bodyPr>
          <a:lstStyle>
            <a:defPPr>
              <a:defRPr kern="1200"/>
            </a:defPPr>
          </a:lstStyle>
          <a:p>
            <a:r>
              <a:rPr lang="en-US" sz="3100" dirty="0">
                <a:solidFill>
                  <a:srgbClr val="0E0E0E"/>
                </a:solidFill>
                <a:effectLst/>
                <a:latin typeface="Quattrocento" panose="02020502030000000404" pitchFamily="18" charset="0"/>
                <a:cs typeface="Arial" panose="020B0604020202020204" pitchFamily="34" charset="0"/>
              </a:rPr>
              <a:t>Access to well-organized and reliable study materials is crucial for academic success.</a:t>
            </a:r>
            <a:br>
              <a:rPr lang="en-US" sz="3100" dirty="0">
                <a:solidFill>
                  <a:srgbClr val="0E0E0E"/>
                </a:solidFill>
                <a:effectLst/>
                <a:latin typeface="Quattrocento" panose="02020502030000000404" pitchFamily="18" charset="0"/>
                <a:cs typeface="Arial" panose="020B0604020202020204" pitchFamily="34" charset="0"/>
              </a:rPr>
            </a:b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Students often struggle to find comprehensive resources tailored to their curricula, leading to inefficiencies and disorganized study practices. </a:t>
            </a:r>
          </a:p>
          <a:p>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The </a:t>
            </a:r>
            <a:r>
              <a:rPr lang="en-US" sz="3100" i="1" dirty="0">
                <a:solidFill>
                  <a:srgbClr val="0E0E0E"/>
                </a:solidFill>
                <a:effectLst/>
                <a:latin typeface="Quattrocento" panose="02020502030000000404" pitchFamily="18" charset="0"/>
                <a:cs typeface="Arial" panose="020B0604020202020204" pitchFamily="34" charset="0"/>
              </a:rPr>
              <a:t>Comprehensive Digital Learning System for Students</a:t>
            </a:r>
            <a:r>
              <a:rPr lang="en-US" sz="3100" dirty="0">
                <a:solidFill>
                  <a:srgbClr val="0E0E0E"/>
                </a:solidFill>
                <a:effectLst/>
                <a:latin typeface="Quattrocento" panose="02020502030000000404" pitchFamily="18" charset="0"/>
                <a:cs typeface="Arial" panose="020B0604020202020204" pitchFamily="34" charset="0"/>
              </a:rPr>
              <a:t> is a web-based platform designed to centralize and simplify access to study materials.</a:t>
            </a:r>
            <a:br>
              <a:rPr lang="en-US" sz="3100" dirty="0">
                <a:solidFill>
                  <a:srgbClr val="0E0E0E"/>
                </a:solidFill>
                <a:effectLst/>
                <a:latin typeface="Quattrocento" panose="02020502030000000404" pitchFamily="18" charset="0"/>
                <a:cs typeface="Arial" panose="020B0604020202020204" pitchFamily="34" charset="0"/>
              </a:rPr>
            </a:b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This platform leverages advanced web technologies and intuitive design to allow students to upload, search, and manage study notes effortlessly. </a:t>
            </a:r>
          </a:p>
          <a:p>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The system ensures seamless functionality and a user-friendly interface, making it accessible to students of all technical skill levels.</a:t>
            </a:r>
          </a:p>
          <a:p>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The </a:t>
            </a:r>
            <a:r>
              <a:rPr lang="en-US" sz="3100" i="1" dirty="0">
                <a:solidFill>
                  <a:srgbClr val="0E0E0E"/>
                </a:solidFill>
                <a:effectLst/>
                <a:latin typeface="Quattrocento" panose="02020502030000000404" pitchFamily="18" charset="0"/>
                <a:cs typeface="Arial" panose="020B0604020202020204" pitchFamily="34" charset="0"/>
              </a:rPr>
              <a:t>Comprehensive Digital Learning System</a:t>
            </a:r>
            <a:r>
              <a:rPr lang="en-US" sz="3100" dirty="0">
                <a:solidFill>
                  <a:srgbClr val="0E0E0E"/>
                </a:solidFill>
                <a:effectLst/>
                <a:latin typeface="Quattrocento" panose="02020502030000000404" pitchFamily="18" charset="0"/>
                <a:cs typeface="Arial" panose="020B0604020202020204" pitchFamily="34" charset="0"/>
              </a:rPr>
              <a:t> transforms traditional learning methods by ensuring that all students have access to quality resources, personalized learning experiences, and an inclusive educational environment.</a:t>
            </a:r>
          </a:p>
        </p:txBody>
      </p:sp>
      <p:sp>
        <p:nvSpPr>
          <p:cNvPr id="26" name="TextBox 25">
            <a:extLst>
              <a:ext uri="{FF2B5EF4-FFF2-40B4-BE49-F238E27FC236}">
                <a16:creationId xmlns:a16="http://schemas.microsoft.com/office/drawing/2014/main" id="{ECB570BB-CDF7-4286-A7F3-F8768DEAAF9D}"/>
              </a:ext>
            </a:extLst>
          </p:cNvPr>
          <p:cNvSpPr txBox="1"/>
          <p:nvPr/>
        </p:nvSpPr>
        <p:spPr>
          <a:xfrm>
            <a:off x="11611880" y="6646304"/>
            <a:ext cx="9715366" cy="20936501"/>
          </a:xfrm>
          <a:prstGeom prst="rect">
            <a:avLst/>
          </a:prstGeom>
          <a:noFill/>
        </p:spPr>
        <p:txBody>
          <a:bodyPr wrap="square" rtlCol="0">
            <a:spAutoFit/>
          </a:bodyPr>
          <a:lstStyle>
            <a:defPPr>
              <a:defRPr kern="1200"/>
            </a:defPPr>
          </a:lstStyle>
          <a:p>
            <a:r>
              <a:rPr lang="en-US" sz="3100" b="1" dirty="0">
                <a:solidFill>
                  <a:srgbClr val="0E0E0E"/>
                </a:solidFill>
                <a:effectLst/>
                <a:latin typeface="Quattrocento" panose="02020502030000000404" pitchFamily="18" charset="0"/>
                <a:cs typeface="Arial" panose="020B0604020202020204" pitchFamily="34" charset="0"/>
              </a:rPr>
              <a:t>Methodology</a:t>
            </a:r>
            <a:endParaRPr lang="en-US" sz="3100" dirty="0">
              <a:solidFill>
                <a:srgbClr val="0E0E0E"/>
              </a:solidFill>
              <a:effectLst/>
              <a:latin typeface="Quattrocento" panose="02020502030000000404" pitchFamily="18" charset="0"/>
              <a:cs typeface="Arial" panose="020B0604020202020204" pitchFamily="34" charset="0"/>
            </a:endParaRP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1. </a:t>
            </a:r>
            <a:r>
              <a:rPr lang="en-US" sz="3100" b="1" dirty="0">
                <a:solidFill>
                  <a:srgbClr val="0E0E0E"/>
                </a:solidFill>
                <a:effectLst/>
                <a:latin typeface="Quattrocento" panose="02020502030000000404" pitchFamily="18" charset="0"/>
                <a:cs typeface="Arial" panose="020B0604020202020204" pitchFamily="34" charset="0"/>
              </a:rPr>
              <a:t>Data Collection and Organization</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Develop a structured database to store study materials, user credentials, and metadata. Notes are categorized by subject, topic, and user ratings, enabling efficient retrieval and organization. This serves as the foundation for search and recommendation functionalities.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2. </a:t>
            </a:r>
            <a:r>
              <a:rPr lang="en-US" sz="3100" b="1" dirty="0">
                <a:solidFill>
                  <a:srgbClr val="0E0E0E"/>
                </a:solidFill>
                <a:effectLst/>
                <a:latin typeface="Quattrocento" panose="02020502030000000404" pitchFamily="18" charset="0"/>
                <a:cs typeface="Arial" panose="020B0604020202020204" pitchFamily="34" charset="0"/>
              </a:rPr>
              <a:t>Keyword-Based Search and Filtering</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Implement algorithms to allow users to search study materials using keywords. Filters are designed to sort notes by subject, rating, or relevance, ensuring users quickly find the most useful resources.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3. </a:t>
            </a:r>
            <a:r>
              <a:rPr lang="en-US" sz="3100" b="1" dirty="0">
                <a:solidFill>
                  <a:srgbClr val="0E0E0E"/>
                </a:solidFill>
                <a:effectLst/>
                <a:latin typeface="Quattrocento" panose="02020502030000000404" pitchFamily="18" charset="0"/>
                <a:cs typeface="Arial" panose="020B0604020202020204" pitchFamily="34" charset="0"/>
              </a:rPr>
              <a:t>Peer Review and Collaboration Features</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Create a peer-review system where users can rate, comment on, and discuss uploaded notes. This enhances content reliability and promotes collaboration by fostering community-driven interactions and feedback.</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4. </a:t>
            </a:r>
            <a:r>
              <a:rPr lang="en-US" sz="3100" b="1" dirty="0">
                <a:solidFill>
                  <a:srgbClr val="0E0E0E"/>
                </a:solidFill>
                <a:effectLst/>
                <a:latin typeface="Quattrocento" panose="02020502030000000404" pitchFamily="18" charset="0"/>
                <a:cs typeface="Arial" panose="020B0604020202020204" pitchFamily="34" charset="0"/>
              </a:rPr>
              <a:t>User Interface and Experience Design</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Design a responsive, user-friendly interface accessible on desktops, tablets, and smartphones. The interface simplifies navigation, enabling users to upload notes, search for materials, and engage in discussions with minimal effort.</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5. </a:t>
            </a:r>
            <a:r>
              <a:rPr lang="en-US" sz="3100" b="1" dirty="0">
                <a:solidFill>
                  <a:srgbClr val="0E0E0E"/>
                </a:solidFill>
                <a:effectLst/>
                <a:latin typeface="Quattrocento" panose="02020502030000000404" pitchFamily="18" charset="0"/>
                <a:cs typeface="Arial" panose="020B0604020202020204" pitchFamily="34" charset="0"/>
              </a:rPr>
              <a:t>Testing and Optimization</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Conduct rigorous unit and integration testing to validate the functionality of individual modules and their interactions. Optimize database queries, front-end performance, and back-end processing to ensure fast and seamless operation across devices.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6. </a:t>
            </a:r>
            <a:r>
              <a:rPr lang="en-US" sz="3100" b="1" dirty="0">
                <a:solidFill>
                  <a:srgbClr val="0E0E0E"/>
                </a:solidFill>
                <a:effectLst/>
                <a:latin typeface="Quattrocento" panose="02020502030000000404" pitchFamily="18" charset="0"/>
                <a:cs typeface="Arial" panose="020B0604020202020204" pitchFamily="34" charset="0"/>
              </a:rPr>
              <a:t>Real-Time Note Accessibility</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Implement real-time accessibility for uploaded notes, ensuring that users can immediately access newly added or updated content. This includes dynamic updates to filters and search results.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7. </a:t>
            </a:r>
            <a:r>
              <a:rPr lang="en-US" sz="3100" b="1" dirty="0">
                <a:solidFill>
                  <a:srgbClr val="0E0E0E"/>
                </a:solidFill>
                <a:effectLst/>
                <a:latin typeface="Quattrocento" panose="02020502030000000404" pitchFamily="18" charset="0"/>
                <a:cs typeface="Arial" panose="020B0604020202020204" pitchFamily="34" charset="0"/>
              </a:rPr>
              <a:t>Scalability and Future Enhancements</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Develop a scalable system architecture to support additional features, such as AI-driven personalized recommendations and gamification elements. Future iterations may also include a dedicated mobile application to further enhance accessibility.</a:t>
            </a:r>
          </a:p>
        </p:txBody>
      </p:sp>
      <p:sp>
        <p:nvSpPr>
          <p:cNvPr id="295" name="TextBox 294">
            <a:extLst>
              <a:ext uri="{FF2B5EF4-FFF2-40B4-BE49-F238E27FC236}">
                <a16:creationId xmlns:a16="http://schemas.microsoft.com/office/drawing/2014/main" id="{39259EE9-8D55-4A34-BCDD-8F3F221271A7}"/>
              </a:ext>
            </a:extLst>
          </p:cNvPr>
          <p:cNvSpPr txBox="1"/>
          <p:nvPr/>
        </p:nvSpPr>
        <p:spPr>
          <a:xfrm>
            <a:off x="559911" y="27582805"/>
            <a:ext cx="9785782" cy="4978286"/>
          </a:xfrm>
          <a:prstGeom prst="rect">
            <a:avLst/>
          </a:prstGeom>
          <a:noFill/>
        </p:spPr>
        <p:txBody>
          <a:bodyPr wrap="square" rtlCol="0">
            <a:spAutoFit/>
          </a:bodyPr>
          <a:lstStyle>
            <a:defPPr>
              <a:defRPr kern="1200"/>
            </a:defPPr>
          </a:lstStyle>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1. </a:t>
            </a:r>
            <a:r>
              <a:rPr lang="en-US" sz="3100" b="1" dirty="0">
                <a:solidFill>
                  <a:srgbClr val="0E0E0E"/>
                </a:solidFill>
                <a:effectLst/>
                <a:latin typeface="Quattrocento" panose="02020502030000000404" pitchFamily="18" charset="0"/>
                <a:cs typeface="Arial" panose="020B0604020202020204" pitchFamily="34" charset="0"/>
              </a:rPr>
              <a:t>Develop an Efficient Note Retrieval System</a:t>
            </a:r>
            <a:r>
              <a:rPr lang="en-US" sz="3100" dirty="0">
                <a:solidFill>
                  <a:srgbClr val="0E0E0E"/>
                </a:solidFill>
                <a:effectLst/>
                <a:latin typeface="Quattrocento" panose="02020502030000000404" pitchFamily="18" charset="0"/>
                <a:cs typeface="Arial" panose="020B0604020202020204" pitchFamily="34" charset="0"/>
              </a:rPr>
              <a:t>: Create an AI-driven search algorithm that optimizes note searches based on keywords, relevance, and subject</a:t>
            </a:r>
            <a:r>
              <a:rPr lang="en-US" sz="3100" dirty="0">
                <a:solidFill>
                  <a:srgbClr val="0E0E0E"/>
                </a:solidFill>
                <a:latin typeface="Quattrocento" panose="02020502030000000404" pitchFamily="18" charset="0"/>
                <a:cs typeface="Arial" panose="020B0604020202020204" pitchFamily="34" charset="0"/>
              </a:rPr>
              <a:t>.</a:t>
            </a:r>
            <a:r>
              <a:rPr lang="en-US" sz="3100" dirty="0">
                <a:solidFill>
                  <a:srgbClr val="0E0E0E"/>
                </a:solidFill>
                <a:effectLst/>
                <a:latin typeface="Quattrocento" panose="02020502030000000404" pitchFamily="18" charset="0"/>
                <a:cs typeface="Arial" panose="020B0604020202020204" pitchFamily="34" charset="0"/>
              </a:rPr>
              <a:t> 2. </a:t>
            </a:r>
            <a:r>
              <a:rPr lang="en-US" sz="3100" b="1" dirty="0">
                <a:solidFill>
                  <a:srgbClr val="0E0E0E"/>
                </a:solidFill>
                <a:effectLst/>
                <a:latin typeface="Quattrocento" panose="02020502030000000404" pitchFamily="18" charset="0"/>
                <a:cs typeface="Arial" panose="020B0604020202020204" pitchFamily="34" charset="0"/>
              </a:rPr>
              <a:t>Foster Collaborative Learning</a:t>
            </a:r>
            <a:r>
              <a:rPr lang="en-US" sz="3100" dirty="0">
                <a:solidFill>
                  <a:srgbClr val="0E0E0E"/>
                </a:solidFill>
                <a:effectLst/>
                <a:latin typeface="Quattrocento" panose="02020502030000000404" pitchFamily="18" charset="0"/>
                <a:cs typeface="Arial" panose="020B0604020202020204" pitchFamily="34" charset="0"/>
              </a:rPr>
              <a:t>: Integrate a peer-review system that allows users to rate, comment, promoting collaboration.</a:t>
            </a:r>
            <a:endParaRPr lang="en-US" sz="3100" dirty="0">
              <a:solidFill>
                <a:srgbClr val="0E0E0E"/>
              </a:solidFill>
              <a:latin typeface="Quattrocento" panose="02020502030000000404" pitchFamily="18" charset="0"/>
              <a:cs typeface="Arial" panose="020B0604020202020204" pitchFamily="34" charset="0"/>
            </a:endParaRP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3. </a:t>
            </a:r>
            <a:r>
              <a:rPr lang="en-US" sz="3100" b="1" dirty="0">
                <a:solidFill>
                  <a:srgbClr val="0E0E0E"/>
                </a:solidFill>
                <a:effectLst/>
                <a:latin typeface="Quattrocento" panose="02020502030000000404" pitchFamily="18" charset="0"/>
                <a:cs typeface="Arial" panose="020B0604020202020204" pitchFamily="34" charset="0"/>
              </a:rPr>
              <a:t>Design an Intuitive User Experience</a:t>
            </a:r>
            <a:r>
              <a:rPr lang="en-US" sz="3100" dirty="0">
                <a:solidFill>
                  <a:srgbClr val="0E0E0E"/>
                </a:solidFill>
                <a:effectLst/>
                <a:latin typeface="Quattrocento" panose="02020502030000000404" pitchFamily="18" charset="0"/>
                <a:cs typeface="Arial" panose="020B0604020202020204" pitchFamily="34" charset="0"/>
              </a:rPr>
              <a:t>: Build a user-friendly, responsive interface, ensuring seamless navigation across devices for students of all technical skill levels.</a:t>
            </a:r>
          </a:p>
        </p:txBody>
      </p:sp>
      <p:pic>
        <p:nvPicPr>
          <p:cNvPr id="3" name="Picture 2">
            <a:extLst>
              <a:ext uri="{FF2B5EF4-FFF2-40B4-BE49-F238E27FC236}">
                <a16:creationId xmlns:a16="http://schemas.microsoft.com/office/drawing/2014/main" id="{7EC6AD0D-6931-CA32-AD82-67C292188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1447800"/>
            <a:ext cx="3762809" cy="3328279"/>
          </a:xfrm>
          <a:prstGeom prst="rect">
            <a:avLst/>
          </a:prstGeom>
        </p:spPr>
      </p:pic>
      <p:pic>
        <p:nvPicPr>
          <p:cNvPr id="5" name="Picture 4">
            <a:extLst>
              <a:ext uri="{FF2B5EF4-FFF2-40B4-BE49-F238E27FC236}">
                <a16:creationId xmlns:a16="http://schemas.microsoft.com/office/drawing/2014/main" id="{294EDA28-6ECF-7925-C690-C02923BC45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3999" y="481666"/>
            <a:ext cx="3388385" cy="4699934"/>
          </a:xfrm>
          <a:prstGeom prst="rect">
            <a:avLst/>
          </a:prstGeom>
        </p:spPr>
      </p:pic>
      <p:sp>
        <p:nvSpPr>
          <p:cNvPr id="6" name="Rectangle 10">
            <a:extLst>
              <a:ext uri="{FF2B5EF4-FFF2-40B4-BE49-F238E27FC236}">
                <a16:creationId xmlns:a16="http://schemas.microsoft.com/office/drawing/2014/main" id="{FFBCFD01-5B6D-3BDF-CF62-5AA3DEFEB57B}"/>
              </a:ext>
            </a:extLst>
          </p:cNvPr>
          <p:cNvSpPr>
            <a:spLocks noChangeArrowheads="1"/>
          </p:cNvSpPr>
          <p:nvPr/>
        </p:nvSpPr>
        <p:spPr bwMode="auto">
          <a:xfrm>
            <a:off x="612087" y="26678697"/>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Objectives</a:t>
            </a:r>
          </a:p>
        </p:txBody>
      </p:sp>
      <p:sp>
        <p:nvSpPr>
          <p:cNvPr id="7" name="Rectangle 10">
            <a:extLst>
              <a:ext uri="{FF2B5EF4-FFF2-40B4-BE49-F238E27FC236}">
                <a16:creationId xmlns:a16="http://schemas.microsoft.com/office/drawing/2014/main" id="{DF297CE2-54EB-00D3-27FF-7FAD31A13290}"/>
              </a:ext>
            </a:extLst>
          </p:cNvPr>
          <p:cNvSpPr>
            <a:spLocks noChangeArrowheads="1"/>
          </p:cNvSpPr>
          <p:nvPr/>
        </p:nvSpPr>
        <p:spPr bwMode="auto">
          <a:xfrm>
            <a:off x="22745834" y="28971240"/>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Acknowledgement</a:t>
            </a:r>
          </a:p>
        </p:txBody>
      </p:sp>
      <p:sp>
        <p:nvSpPr>
          <p:cNvPr id="9" name="TextBox 8">
            <a:extLst>
              <a:ext uri="{FF2B5EF4-FFF2-40B4-BE49-F238E27FC236}">
                <a16:creationId xmlns:a16="http://schemas.microsoft.com/office/drawing/2014/main" id="{B82C6452-CF00-7EBC-6678-15948D742171}"/>
              </a:ext>
            </a:extLst>
          </p:cNvPr>
          <p:cNvSpPr txBox="1"/>
          <p:nvPr/>
        </p:nvSpPr>
        <p:spPr>
          <a:xfrm>
            <a:off x="22590946" y="30170735"/>
            <a:ext cx="10327453" cy="1523494"/>
          </a:xfrm>
          <a:prstGeom prst="rect">
            <a:avLst/>
          </a:prstGeom>
          <a:noFill/>
        </p:spPr>
        <p:txBody>
          <a:bodyPr wrap="square" rtlCol="0">
            <a:spAutoFit/>
          </a:bodyPr>
          <a:lstStyle>
            <a:defPPr>
              <a:defRPr kern="1200"/>
            </a:defPPr>
          </a:lstStyle>
          <a:p>
            <a:r>
              <a:rPr lang="en-US" dirty="0">
                <a:latin typeface="Quattrocento Sans" panose="020B0502050000020003" pitchFamily="34" charset="0"/>
                <a:ea typeface="Open Sans" panose="020B0606030504020204" pitchFamily="34" charset="0"/>
                <a:cs typeface="Open Sans" panose="020B0606030504020204" pitchFamily="34" charset="0"/>
              </a:rPr>
              <a:t>Guided By: Prof Mahendra Verma (Assist. Prof I.T)</a:t>
            </a:r>
          </a:p>
          <a:p>
            <a:r>
              <a:rPr lang="en-US" dirty="0">
                <a:latin typeface="Quattrocento Sans" panose="020B0502050000020003" pitchFamily="34" charset="0"/>
                <a:ea typeface="Open Sans" panose="020B0606030504020204" pitchFamily="34" charset="0"/>
                <a:cs typeface="Open Sans" panose="020B0606030504020204" pitchFamily="34" charset="0"/>
              </a:rPr>
              <a:t>Project Coordinator: Prof. Monika Choudhary (Assist. Prof I.T)</a:t>
            </a:r>
          </a:p>
          <a:p>
            <a:r>
              <a:rPr lang="en-US" dirty="0">
                <a:latin typeface="Quattrocento Sans" panose="020B0502050000020003" pitchFamily="34" charset="0"/>
                <a:ea typeface="Open Sans" panose="020B0606030504020204" pitchFamily="34" charset="0"/>
                <a:cs typeface="Open Sans" panose="020B0606030504020204" pitchFamily="34" charset="0"/>
              </a:rPr>
              <a:t>Prof. Prashant </a:t>
            </a:r>
            <a:r>
              <a:rPr lang="en-US" dirty="0" err="1">
                <a:latin typeface="Quattrocento Sans" panose="020B0502050000020003" pitchFamily="34" charset="0"/>
                <a:ea typeface="Open Sans" panose="020B0606030504020204" pitchFamily="34" charset="0"/>
                <a:cs typeface="Open Sans" panose="020B0606030504020204" pitchFamily="34" charset="0"/>
              </a:rPr>
              <a:t>Lakkadwala</a:t>
            </a:r>
            <a:r>
              <a:rPr lang="en-US" dirty="0">
                <a:latin typeface="Quattrocento Sans" panose="020B0502050000020003" pitchFamily="34" charset="0"/>
                <a:ea typeface="Open Sans" panose="020B0606030504020204" pitchFamily="34" charset="0"/>
                <a:cs typeface="Open Sans" panose="020B0606030504020204" pitchFamily="34" charset="0"/>
              </a:rPr>
              <a:t> H.O.D</a:t>
            </a:r>
          </a:p>
        </p:txBody>
      </p:sp>
      <p:sp>
        <p:nvSpPr>
          <p:cNvPr id="12" name="TextBox 11">
            <a:extLst>
              <a:ext uri="{FF2B5EF4-FFF2-40B4-BE49-F238E27FC236}">
                <a16:creationId xmlns:a16="http://schemas.microsoft.com/office/drawing/2014/main" id="{D8159B69-30E4-ACC4-E4BE-1D727C20D4C2}"/>
              </a:ext>
            </a:extLst>
          </p:cNvPr>
          <p:cNvSpPr txBox="1"/>
          <p:nvPr/>
        </p:nvSpPr>
        <p:spPr>
          <a:xfrm>
            <a:off x="22590947" y="22673635"/>
            <a:ext cx="9715366" cy="5093702"/>
          </a:xfrm>
          <a:prstGeom prst="rect">
            <a:avLst/>
          </a:prstGeom>
          <a:noFill/>
        </p:spPr>
        <p:txBody>
          <a:bodyPr wrap="square" rtlCol="0">
            <a:spAutoFit/>
          </a:bodyPr>
          <a:lstStyle>
            <a:defPPr>
              <a:defRPr kern="1200"/>
            </a:defPPr>
          </a:lstStyle>
          <a:p>
            <a:pPr>
              <a:spcBef>
                <a:spcPts val="900"/>
              </a:spcBef>
            </a:pPr>
            <a:r>
              <a:rPr lang="en-US" sz="3100" dirty="0">
                <a:solidFill>
                  <a:srgbClr val="0E0E0E"/>
                </a:solidFill>
                <a:effectLst/>
                <a:latin typeface="Quattrocento" panose="02020502030000000404" pitchFamily="18" charset="0"/>
              </a:rPr>
              <a:t>1. The </a:t>
            </a:r>
            <a:r>
              <a:rPr lang="en-US" sz="3100" b="1" dirty="0">
                <a:solidFill>
                  <a:srgbClr val="0E0E0E"/>
                </a:solidFill>
                <a:effectLst/>
                <a:latin typeface="Quattrocento" panose="02020502030000000404" pitchFamily="18" charset="0"/>
              </a:rPr>
              <a:t>Comprehensive Digital Learning System for Students</a:t>
            </a:r>
            <a:r>
              <a:rPr lang="en-US" sz="3100" dirty="0">
                <a:solidFill>
                  <a:srgbClr val="0E0E0E"/>
                </a:solidFill>
                <a:effectLst/>
                <a:latin typeface="Quattrocento" panose="02020502030000000404" pitchFamily="18" charset="0"/>
              </a:rPr>
              <a:t> provides an intuitive and user-friendly platform for accessing, sharing, and engaging with study materials.</a:t>
            </a:r>
          </a:p>
          <a:p>
            <a:pPr>
              <a:spcBef>
                <a:spcPts val="900"/>
              </a:spcBef>
            </a:pPr>
            <a:r>
              <a:rPr lang="en-US" sz="3100" dirty="0">
                <a:solidFill>
                  <a:srgbClr val="0E0E0E"/>
                </a:solidFill>
                <a:effectLst/>
                <a:latin typeface="Quattrocento" panose="02020502030000000404" pitchFamily="18" charset="0"/>
              </a:rPr>
              <a:t>2. It enhances the learning experience through features like </a:t>
            </a:r>
            <a:r>
              <a:rPr lang="en-US" sz="3100" b="1" dirty="0">
                <a:solidFill>
                  <a:srgbClr val="0E0E0E"/>
                </a:solidFill>
                <a:effectLst/>
                <a:latin typeface="Quattrocento" panose="02020502030000000404" pitchFamily="18" charset="0"/>
              </a:rPr>
              <a:t>efficient search algorithms</a:t>
            </a:r>
            <a:r>
              <a:rPr lang="en-US" sz="3100" dirty="0">
                <a:solidFill>
                  <a:srgbClr val="0E0E0E"/>
                </a:solidFill>
                <a:effectLst/>
                <a:latin typeface="Quattrocento" panose="02020502030000000404" pitchFamily="18" charset="0"/>
              </a:rPr>
              <a:t>, </a:t>
            </a:r>
            <a:r>
              <a:rPr lang="en-US" sz="3100" b="1" dirty="0">
                <a:solidFill>
                  <a:srgbClr val="0E0E0E"/>
                </a:solidFill>
                <a:effectLst/>
                <a:latin typeface="Quattrocento" panose="02020502030000000404" pitchFamily="18" charset="0"/>
              </a:rPr>
              <a:t>peer reviews</a:t>
            </a:r>
            <a:r>
              <a:rPr lang="en-US" sz="3100" dirty="0">
                <a:solidFill>
                  <a:srgbClr val="0E0E0E"/>
                </a:solidFill>
                <a:effectLst/>
                <a:latin typeface="Quattrocento" panose="02020502030000000404" pitchFamily="18" charset="0"/>
              </a:rPr>
              <a:t>, and </a:t>
            </a:r>
            <a:r>
              <a:rPr lang="en-US" sz="3100" b="1" dirty="0">
                <a:solidFill>
                  <a:srgbClr val="0E0E0E"/>
                </a:solidFill>
                <a:effectLst/>
                <a:latin typeface="Quattrocento" panose="02020502030000000404" pitchFamily="18" charset="0"/>
              </a:rPr>
              <a:t>personalized content organization</a:t>
            </a:r>
            <a:r>
              <a:rPr lang="en-US" sz="3100" dirty="0">
                <a:solidFill>
                  <a:srgbClr val="0E0E0E"/>
                </a:solidFill>
                <a:effectLst/>
                <a:latin typeface="Quattrocento" panose="02020502030000000404" pitchFamily="18" charset="0"/>
              </a:rPr>
              <a:t>.</a:t>
            </a:r>
          </a:p>
          <a:p>
            <a:pPr>
              <a:spcBef>
                <a:spcPts val="900"/>
              </a:spcBef>
            </a:pPr>
            <a:r>
              <a:rPr lang="en-US" sz="3100" dirty="0">
                <a:solidFill>
                  <a:srgbClr val="0E0E0E"/>
                </a:solidFill>
                <a:effectLst/>
                <a:latin typeface="Quattrocento" panose="02020502030000000404" pitchFamily="18" charset="0"/>
              </a:rPr>
              <a:t>3. The platform ensures </a:t>
            </a:r>
            <a:r>
              <a:rPr lang="en-US" sz="3100" b="1" dirty="0">
                <a:solidFill>
                  <a:srgbClr val="0E0E0E"/>
                </a:solidFill>
                <a:effectLst/>
                <a:latin typeface="Quattrocento" panose="02020502030000000404" pitchFamily="18" charset="0"/>
              </a:rPr>
              <a:t>seamless user experience</a:t>
            </a:r>
            <a:r>
              <a:rPr lang="en-US" sz="3100" dirty="0">
                <a:solidFill>
                  <a:srgbClr val="0E0E0E"/>
                </a:solidFill>
                <a:effectLst/>
                <a:latin typeface="Quattrocento" panose="02020502030000000404" pitchFamily="18" charset="0"/>
              </a:rPr>
              <a:t> by utilizing scalable technologies like Python (Django), SQLite/MySQL, and responsive web design.</a:t>
            </a:r>
          </a:p>
        </p:txBody>
      </p:sp>
      <p:pic>
        <p:nvPicPr>
          <p:cNvPr id="28" name="Picture 27">
            <a:extLst>
              <a:ext uri="{FF2B5EF4-FFF2-40B4-BE49-F238E27FC236}">
                <a16:creationId xmlns:a16="http://schemas.microsoft.com/office/drawing/2014/main" id="{ADE3B08B-07C2-7EAC-9531-6AF7D44BC86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652126" y="15656850"/>
            <a:ext cx="9654185" cy="4300665"/>
          </a:xfrm>
          <a:prstGeom prst="rect">
            <a:avLst/>
          </a:prstGeom>
        </p:spPr>
      </p:pic>
      <p:pic>
        <p:nvPicPr>
          <p:cNvPr id="30" name="Picture 29">
            <a:extLst>
              <a:ext uri="{FF2B5EF4-FFF2-40B4-BE49-F238E27FC236}">
                <a16:creationId xmlns:a16="http://schemas.microsoft.com/office/drawing/2014/main" id="{E1A93D5E-8CCF-5523-ADF3-C84E1B6E721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652126" y="11034961"/>
            <a:ext cx="9654185" cy="4565149"/>
          </a:xfrm>
          <a:prstGeom prst="rect">
            <a:avLst/>
          </a:prstGeom>
        </p:spPr>
      </p:pic>
      <p:pic>
        <p:nvPicPr>
          <p:cNvPr id="32" name="Picture 31">
            <a:extLst>
              <a:ext uri="{FF2B5EF4-FFF2-40B4-BE49-F238E27FC236}">
                <a16:creationId xmlns:a16="http://schemas.microsoft.com/office/drawing/2014/main" id="{550DC5D7-316C-3949-A789-922F65DC77A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2590947" y="6497609"/>
            <a:ext cx="4841053" cy="4480611"/>
          </a:xfrm>
          <a:prstGeom prst="rect">
            <a:avLst/>
          </a:prstGeom>
        </p:spPr>
      </p:pic>
      <p:pic>
        <p:nvPicPr>
          <p:cNvPr id="34" name="Picture 33">
            <a:extLst>
              <a:ext uri="{FF2B5EF4-FFF2-40B4-BE49-F238E27FC236}">
                <a16:creationId xmlns:a16="http://schemas.microsoft.com/office/drawing/2014/main" id="{F661CC98-63B6-D967-DCAC-7E79D9F1057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465259" y="6497609"/>
            <a:ext cx="4841053" cy="4480611"/>
          </a:xfrm>
          <a:prstGeom prst="rect">
            <a:avLst/>
          </a:prstGeom>
        </p:spPr>
      </p:pic>
      <p:sp>
        <p:nvSpPr>
          <p:cNvPr id="35" name="TextBox 34">
            <a:extLst>
              <a:ext uri="{FF2B5EF4-FFF2-40B4-BE49-F238E27FC236}">
                <a16:creationId xmlns:a16="http://schemas.microsoft.com/office/drawing/2014/main" id="{093A6937-CB4D-AD88-6010-4C20E27D4114}"/>
              </a:ext>
            </a:extLst>
          </p:cNvPr>
          <p:cNvSpPr txBox="1"/>
          <p:nvPr/>
        </p:nvSpPr>
        <p:spPr>
          <a:xfrm>
            <a:off x="22805635" y="20555664"/>
            <a:ext cx="9252730" cy="1046440"/>
          </a:xfrm>
          <a:prstGeom prst="rect">
            <a:avLst/>
          </a:prstGeom>
          <a:noFill/>
        </p:spPr>
        <p:txBody>
          <a:bodyPr wrap="square" rtlCol="0">
            <a:spAutoFit/>
          </a:bodyPr>
          <a:lstStyle>
            <a:defPPr>
              <a:defRPr kern="1200"/>
            </a:defPPr>
          </a:lstStyle>
          <a:p>
            <a:r>
              <a:rPr lang="en-US" sz="3100" dirty="0">
                <a:latin typeface="Quattrocento Sans" panose="020B0502050000020003" pitchFamily="34" charset="0"/>
                <a:ea typeface="Open Sans" panose="020B0606030504020204" pitchFamily="34" charset="0"/>
                <a:cs typeface="Open Sans" panose="020B0606030504020204" pitchFamily="34" charset="0"/>
              </a:rPr>
              <a:t>These are some samples of how our website will look.</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3426</TotalTime>
  <Words>770</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Quattrocento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Shubham vishwakarma</cp:lastModifiedBy>
  <cp:revision>173</cp:revision>
  <cp:lastPrinted>2006-08-04T02:22:52Z</cp:lastPrinted>
  <dcterms:modified xsi:type="dcterms:W3CDTF">2024-12-20T18:41:32Z</dcterms:modified>
  <cp:category>science research poster</cp:category>
</cp:coreProperties>
</file>