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15" d="100"/>
          <a:sy n="115" d="100"/>
        </p:scale>
        <p:origin x="10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17/10/24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17/10/24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17/10/24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17/10/24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17/10/24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17/10/24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17/10/24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17/10/24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17/10/24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17/10/24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17/10/24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17/10/24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2261221" y="1133061"/>
            <a:ext cx="8915399" cy="25115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Comprehensive Digital Learning System for Students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2375453" y="3747052"/>
            <a:ext cx="9079464" cy="3031435"/>
          </a:xfrm>
        </p:spPr>
        <p:txBody>
          <a:bodyPr>
            <a:normAutofit fontScale="77500" lnSpcReduction="20000"/>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Guided By:</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Presented By:</a:t>
            </a:r>
          </a:p>
          <a:p>
            <a:r>
              <a:rPr lang="en-IN" dirty="0">
                <a:solidFill>
                  <a:schemeClr val="tx1"/>
                </a:solidFill>
                <a:latin typeface="Times New Roman" panose="02020603050405020304" pitchFamily="18" charset="0"/>
                <a:cs typeface="Times New Roman" panose="02020603050405020304" pitchFamily="18" charset="0"/>
              </a:rPr>
              <a:t>Prof.  Mahendra Verma								          Atharv Sharma	</a:t>
            </a:r>
          </a:p>
          <a:p>
            <a:r>
              <a:rPr lang="en-IN" dirty="0">
                <a:solidFill>
                  <a:schemeClr val="tx1"/>
                </a:solidFill>
                <a:latin typeface="Times New Roman" panose="02020603050405020304" pitchFamily="18" charset="0"/>
                <a:cs typeface="Times New Roman" panose="02020603050405020304" pitchFamily="18" charset="0"/>
              </a:rPr>
              <a:t>												Abhishek Rathore	</a:t>
            </a:r>
          </a:p>
          <a:p>
            <a:r>
              <a:rPr lang="en-IN" dirty="0">
                <a:solidFill>
                  <a:schemeClr val="tx1"/>
                </a:solidFill>
                <a:latin typeface="Times New Roman" panose="02020603050405020304" pitchFamily="18" charset="0"/>
                <a:cs typeface="Times New Roman" panose="02020603050405020304" pitchFamily="18" charset="0"/>
              </a:rPr>
              <a:t>											           Jatin Rao</a:t>
            </a:r>
          </a:p>
          <a:p>
            <a:r>
              <a:rPr lang="en-IN" dirty="0">
                <a:solidFill>
                  <a:schemeClr val="tx1"/>
                </a:solidFill>
                <a:latin typeface="Times New Roman" panose="02020603050405020304" pitchFamily="18" charset="0"/>
                <a:cs typeface="Times New Roman" panose="02020603050405020304" pitchFamily="18" charset="0"/>
              </a:rPr>
              <a:t>                                                                                                                            Harsh </a:t>
            </a:r>
            <a:r>
              <a:rPr lang="en-IN" dirty="0" err="1">
                <a:solidFill>
                  <a:schemeClr val="tx1"/>
                </a:solidFill>
                <a:latin typeface="Times New Roman" panose="02020603050405020304" pitchFamily="18" charset="0"/>
                <a:cs typeface="Times New Roman" panose="02020603050405020304" pitchFamily="18" charset="0"/>
              </a:rPr>
              <a:t>Suryavanshi</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Ineesh</a:t>
            </a:r>
            <a:r>
              <a:rPr lang="en-IN" dirty="0">
                <a:solidFill>
                  <a:schemeClr val="tx1"/>
                </a:solidFill>
                <a:latin typeface="Times New Roman" panose="02020603050405020304" pitchFamily="18" charset="0"/>
                <a:cs typeface="Times New Roman" panose="02020603050405020304" pitchFamily="18" charset="0"/>
              </a:rPr>
              <a:t> Dubey</a:t>
            </a: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a:bodyPr>
          <a:lstStyle/>
          <a:p>
            <a:r>
              <a:rPr lang="en-IN" b="1" dirty="0">
                <a:solidFill>
                  <a:srgbClr val="000000"/>
                </a:solidFill>
                <a:effectLst/>
                <a:latin typeface="Times New Roman" panose="02020603050405020304" pitchFamily="18" charset="0"/>
              </a:rPr>
              <a:t>Schools and Colleges:</a:t>
            </a:r>
            <a:r>
              <a:rPr lang="en-IN" dirty="0">
                <a:solidFill>
                  <a:srgbClr val="000000"/>
                </a:solidFill>
                <a:effectLst/>
                <a:latin typeface="Times New Roman" panose="02020603050405020304" pitchFamily="18" charset="0"/>
              </a:rPr>
              <a:t> To provide subject-specific notes, helping students prepare for exams.</a:t>
            </a:r>
          </a:p>
          <a:p>
            <a:r>
              <a:rPr lang="en-IN" b="1" dirty="0">
                <a:solidFill>
                  <a:srgbClr val="000000"/>
                </a:solidFill>
                <a:effectLst/>
                <a:latin typeface="Times New Roman" panose="02020603050405020304" pitchFamily="18" charset="0"/>
              </a:rPr>
              <a:t>Online Learning Platforms:</a:t>
            </a:r>
            <a:r>
              <a:rPr lang="en-IN" dirty="0">
                <a:solidFill>
                  <a:srgbClr val="000000"/>
                </a:solidFill>
                <a:effectLst/>
                <a:latin typeface="Times New Roman" panose="02020603050405020304" pitchFamily="18" charset="0"/>
              </a:rPr>
              <a:t> The website can be integrated with other online education services to enhance their offerings.</a:t>
            </a:r>
          </a:p>
          <a:p>
            <a:r>
              <a:rPr lang="en-IN" b="1" dirty="0">
                <a:solidFill>
                  <a:srgbClr val="000000"/>
                </a:solidFill>
                <a:effectLst/>
                <a:latin typeface="Times New Roman" panose="02020603050405020304" pitchFamily="18" charset="0"/>
              </a:rPr>
              <a:t>Corporate Training:</a:t>
            </a:r>
            <a:r>
              <a:rPr lang="en-IN" dirty="0">
                <a:solidFill>
                  <a:srgbClr val="000000"/>
                </a:solidFill>
                <a:effectLst/>
                <a:latin typeface="Times New Roman" panose="02020603050405020304" pitchFamily="18" charset="0"/>
              </a:rPr>
              <a:t> Employees can use this system for self-paced learning or structured corporate training programs.</a:t>
            </a:r>
          </a:p>
          <a:p>
            <a:r>
              <a:rPr lang="en-IN" b="1" dirty="0">
                <a:solidFill>
                  <a:srgbClr val="000000"/>
                </a:solidFill>
                <a:effectLst/>
                <a:latin typeface="Times New Roman" panose="02020603050405020304" pitchFamily="18" charset="0"/>
              </a:rPr>
              <a:t>Exam Preparation:</a:t>
            </a:r>
            <a:r>
              <a:rPr lang="en-IN" dirty="0">
                <a:solidFill>
                  <a:srgbClr val="000000"/>
                </a:solidFill>
                <a:effectLst/>
                <a:latin typeface="Times New Roman" panose="02020603050405020304" pitchFamily="18" charset="0"/>
              </a:rPr>
              <a:t> Provides targeted resources, summaries, and past project references to help students prepare effectively for exams.</a:t>
            </a:r>
          </a:p>
          <a:p>
            <a:r>
              <a:rPr lang="en-IN" b="1" dirty="0">
                <a:solidFill>
                  <a:srgbClr val="000000"/>
                </a:solidFill>
                <a:effectLst/>
                <a:latin typeface="Times New Roman" panose="02020603050405020304" pitchFamily="18" charset="0"/>
              </a:rPr>
              <a:t>Skill Development: </a:t>
            </a:r>
            <a:r>
              <a:rPr lang="en-IN" dirty="0">
                <a:solidFill>
                  <a:srgbClr val="000000"/>
                </a:solidFill>
                <a:effectLst/>
                <a:latin typeface="Times New Roman" panose="02020603050405020304" pitchFamily="18" charset="0"/>
              </a:rPr>
              <a:t>Assists in developing research and analytical skills as students engage with diverse resources and contribute their own notes.</a:t>
            </a:r>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IN" dirty="0">
                <a:solidFill>
                  <a:schemeClr val="tx1"/>
                </a:solidFill>
              </a:rPr>
              <a:t>https://</a:t>
            </a:r>
            <a:r>
              <a:rPr lang="en-IN" dirty="0" err="1">
                <a:solidFill>
                  <a:schemeClr val="tx1"/>
                </a:solidFill>
              </a:rPr>
              <a:t>github.com</a:t>
            </a:r>
            <a:r>
              <a:rPr lang="en-IN" dirty="0">
                <a:solidFill>
                  <a:schemeClr val="tx1"/>
                </a:solidFill>
              </a:rPr>
              <a:t>/Atharv9406/Minor-Project</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85000" lnSpcReduction="10000"/>
          </a:bodyPr>
          <a:lstStyle/>
          <a:p>
            <a:r>
              <a:rPr lang="en-IN" dirty="0">
                <a:solidFill>
                  <a:schemeClr val="tx1"/>
                </a:solidFill>
                <a:effectLst/>
                <a:latin typeface="Times New Roman" panose="02020603050405020304" pitchFamily="18" charset="0"/>
              </a:rPr>
              <a:t>Web development guides and tutorials (MDN, W3Schools).</a:t>
            </a:r>
          </a:p>
          <a:p>
            <a:r>
              <a:rPr lang="en-IN" dirty="0">
                <a:solidFill>
                  <a:schemeClr val="tx1"/>
                </a:solidFill>
                <a:effectLst/>
                <a:latin typeface="Times New Roman" panose="02020603050405020304" pitchFamily="18" charset="0"/>
              </a:rPr>
              <a:t>Textbooks or online resources related to educational platform design.</a:t>
            </a:r>
          </a:p>
          <a:p>
            <a:r>
              <a:rPr lang="en-IN" dirty="0">
                <a:solidFill>
                  <a:schemeClr val="tx1"/>
                </a:solidFill>
                <a:effectLst/>
                <a:latin typeface="Times New Roman" panose="02020603050405020304" pitchFamily="18" charset="0"/>
              </a:rPr>
              <a:t>Existing online note-sharing platforms for reference (e.g., Coursera, edX).</a:t>
            </a:r>
          </a:p>
          <a:p>
            <a:r>
              <a:rPr lang="en-IN" dirty="0">
                <a:solidFill>
                  <a:schemeClr val="tx1"/>
                </a:solidFill>
                <a:effectLst/>
                <a:latin typeface="Times New Roman" panose="02020603050405020304" pitchFamily="18" charset="0"/>
              </a:rPr>
              <a:t>Online Resources and Databases:</a:t>
            </a:r>
          </a:p>
          <a:p>
            <a:r>
              <a:rPr lang="en-IN" dirty="0">
                <a:solidFill>
                  <a:schemeClr val="tx1"/>
                </a:solidFill>
              </a:rPr>
              <a:t>1. </a:t>
            </a:r>
            <a:r>
              <a:rPr lang="en-IN" dirty="0">
                <a:solidFill>
                  <a:schemeClr val="tx1"/>
                </a:solidFill>
                <a:effectLst/>
                <a:latin typeface="Times New Roman" panose="02020603050405020304" pitchFamily="18" charset="0"/>
              </a:rPr>
              <a:t>Google Scholar : Academic papers and theses.</a:t>
            </a:r>
          </a:p>
          <a:p>
            <a:r>
              <a:rPr lang="en-IN" dirty="0">
                <a:solidFill>
                  <a:schemeClr val="tx1"/>
                </a:solidFill>
              </a:rPr>
              <a:t>2. </a:t>
            </a:r>
            <a:r>
              <a:rPr lang="en-IN" dirty="0">
                <a:solidFill>
                  <a:schemeClr val="tx1"/>
                </a:solidFill>
                <a:effectLst/>
                <a:latin typeface="Times New Roman" panose="02020603050405020304" pitchFamily="18" charset="0"/>
              </a:rPr>
              <a:t>JSTOR : A digital library for academic journals, books, and primary sources.</a:t>
            </a:r>
          </a:p>
          <a:p>
            <a:r>
              <a:rPr lang="en-IN" dirty="0">
                <a:solidFill>
                  <a:schemeClr val="tx1"/>
                </a:solidFill>
              </a:rPr>
              <a:t>3. </a:t>
            </a:r>
            <a:r>
              <a:rPr lang="en-IN" dirty="0">
                <a:solidFill>
                  <a:schemeClr val="tx1"/>
                </a:solidFill>
                <a:effectLst/>
                <a:latin typeface="Times New Roman" panose="02020603050405020304" pitchFamily="18" charset="0"/>
              </a:rPr>
              <a:t>IEEE Xplore : For engineering and technology students.</a:t>
            </a:r>
          </a:p>
          <a:p>
            <a:r>
              <a:rPr lang="en-IN" dirty="0">
                <a:solidFill>
                  <a:schemeClr val="tx1"/>
                </a:solidFill>
                <a:effectLst/>
                <a:latin typeface="Arial" panose="020B0604020202020204" pitchFamily="34" charset="0"/>
              </a:rPr>
              <a:t>4. </a:t>
            </a:r>
            <a:r>
              <a:rPr lang="en-IN" dirty="0">
                <a:solidFill>
                  <a:schemeClr val="tx1"/>
                </a:solidFill>
                <a:effectLst/>
                <a:latin typeface="Times New Roman" panose="02020603050405020304" pitchFamily="18" charset="0"/>
              </a:rPr>
              <a:t>PubMed : Medical and biological research.</a:t>
            </a:r>
          </a:p>
          <a:p>
            <a:r>
              <a:rPr lang="en-IN" dirty="0">
                <a:solidFill>
                  <a:schemeClr val="tx1"/>
                </a:solidFill>
                <a:effectLst/>
                <a:latin typeface="Times New Roman" panose="02020603050405020304" pitchFamily="18" charset="0"/>
              </a:rPr>
              <a:t>5.</a:t>
            </a:r>
            <a:r>
              <a:rPr lang="en-IN" dirty="0">
                <a:solidFill>
                  <a:schemeClr val="tx1"/>
                </a:solidFill>
                <a:effectLst/>
                <a:latin typeface="Arial" panose="020B0604020202020204" pitchFamily="34" charset="0"/>
              </a:rPr>
              <a:t> </a:t>
            </a:r>
            <a:r>
              <a:rPr lang="en-IN" dirty="0">
                <a:solidFill>
                  <a:schemeClr val="tx1"/>
                </a:solidFill>
                <a:effectLst/>
                <a:latin typeface="Times New Roman" panose="02020603050405020304" pitchFamily="18" charset="0"/>
              </a:rPr>
              <a:t>Research papers, journals, and books from faculty.</a:t>
            </a:r>
          </a:p>
          <a:p>
            <a:r>
              <a:rPr lang="en-IN" dirty="0">
                <a:solidFill>
                  <a:schemeClr val="tx1"/>
                </a:solidFill>
              </a:rPr>
              <a:t>6.</a:t>
            </a:r>
            <a:r>
              <a:rPr lang="en-IN" dirty="0">
                <a:solidFill>
                  <a:schemeClr val="tx1"/>
                </a:solidFill>
                <a:effectLst/>
                <a:latin typeface="Arial" panose="020B0604020202020204" pitchFamily="34" charset="0"/>
              </a:rPr>
              <a:t> </a:t>
            </a:r>
            <a:r>
              <a:rPr lang="en-IN" dirty="0">
                <a:solidFill>
                  <a:schemeClr val="tx1"/>
                </a:solidFill>
                <a:effectLst/>
                <a:latin typeface="Times New Roman" panose="02020603050405020304" pitchFamily="18" charset="0"/>
              </a:rPr>
              <a:t>Websites or databases the department recommends (e.g., JSTOR, IEEE, etc.)</a:t>
            </a: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5038-74F4-BFA9-7BB7-A3BBAFBCF2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48E571-788C-E54B-B080-EEB4F50A852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5057618"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5310893" y="4262735"/>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475750"/>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solidFill>
                  <a:schemeClr val="tx1"/>
                </a:solidFill>
              </a:rPr>
              <a:t>Introduction</a:t>
            </a:r>
          </a:p>
          <a:p>
            <a:pPr marL="457200" lvl="1" indent="0">
              <a:buNone/>
            </a:pPr>
            <a:r>
              <a:rPr lang="en-IN" dirty="0">
                <a:solidFill>
                  <a:schemeClr val="accent1"/>
                </a:solidFill>
              </a:rPr>
              <a:t>1.1</a:t>
            </a:r>
            <a:r>
              <a:rPr lang="en-IN" dirty="0">
                <a:solidFill>
                  <a:schemeClr val="tx1"/>
                </a:solidFill>
              </a:rPr>
              <a:t> Overview</a:t>
            </a:r>
          </a:p>
          <a:p>
            <a:pPr marL="457200" lvl="1" indent="0">
              <a:buNone/>
            </a:pPr>
            <a:r>
              <a:rPr lang="en-IN" dirty="0">
                <a:solidFill>
                  <a:schemeClr val="accent1"/>
                </a:solidFill>
              </a:rPr>
              <a:t>1.2</a:t>
            </a:r>
            <a:r>
              <a:rPr lang="en-IN" dirty="0">
                <a:solidFill>
                  <a:schemeClr val="tx1"/>
                </a:solidFill>
              </a:rPr>
              <a:t> Purpose</a:t>
            </a:r>
          </a:p>
          <a:p>
            <a:pPr marL="457200" indent="-457200">
              <a:buFont typeface="+mj-lt"/>
              <a:buAutoNum type="arabicPeriod"/>
            </a:pPr>
            <a:r>
              <a:rPr lang="en-IN" dirty="0">
                <a:solidFill>
                  <a:schemeClr val="tx1"/>
                </a:solidFill>
              </a:rPr>
              <a:t>Literature Review</a:t>
            </a:r>
          </a:p>
          <a:p>
            <a:pPr marL="457200" indent="-457200">
              <a:buFont typeface="+mj-lt"/>
              <a:buAutoNum type="arabicPeriod"/>
            </a:pPr>
            <a:r>
              <a:rPr lang="en-IN" dirty="0">
                <a:solidFill>
                  <a:schemeClr val="tx1"/>
                </a:solidFill>
              </a:rPr>
              <a:t>Problem Statement</a:t>
            </a:r>
          </a:p>
          <a:p>
            <a:pPr marL="457200" indent="-457200">
              <a:buFont typeface="+mj-lt"/>
              <a:buAutoNum type="arabicPeriod"/>
            </a:pPr>
            <a:r>
              <a:rPr lang="en-IN" dirty="0">
                <a:solidFill>
                  <a:schemeClr val="tx1"/>
                </a:solidFill>
              </a:rPr>
              <a:t>Proposed Solution</a:t>
            </a:r>
          </a:p>
          <a:p>
            <a:pPr marL="457200" indent="-457200">
              <a:buFont typeface="+mj-lt"/>
              <a:buAutoNum type="arabicPeriod"/>
            </a:pPr>
            <a:r>
              <a:rPr lang="en-IN" dirty="0">
                <a:solidFill>
                  <a:schemeClr val="tx1"/>
                </a:solidFill>
              </a:rPr>
              <a:t>Objectives</a:t>
            </a:r>
          </a:p>
          <a:p>
            <a:pPr marL="457200" indent="-457200">
              <a:buFont typeface="+mj-lt"/>
              <a:buAutoNum type="arabicPeriod"/>
            </a:pPr>
            <a:r>
              <a:rPr lang="en-IN" dirty="0">
                <a:solidFill>
                  <a:schemeClr val="tx1"/>
                </a:solidFill>
              </a:rPr>
              <a:t>Theoretical Analysis</a:t>
            </a:r>
          </a:p>
          <a:p>
            <a:pPr marL="457200" lvl="1" indent="0">
              <a:buNone/>
            </a:pPr>
            <a:r>
              <a:rPr lang="en-IN" dirty="0">
                <a:solidFill>
                  <a:schemeClr val="accent1"/>
                </a:solidFill>
              </a:rPr>
              <a:t>6.1</a:t>
            </a:r>
            <a:r>
              <a:rPr lang="en-IN" dirty="0">
                <a:solidFill>
                  <a:schemeClr val="tx1"/>
                </a:solidFill>
              </a:rPr>
              <a:t> Block Diagram</a:t>
            </a:r>
          </a:p>
          <a:p>
            <a:pPr marL="457200" lvl="1" indent="0">
              <a:buNone/>
            </a:pPr>
            <a:r>
              <a:rPr lang="en-IN" dirty="0">
                <a:solidFill>
                  <a:schemeClr val="accent1"/>
                </a:solidFill>
              </a:rPr>
              <a:t>6.2</a:t>
            </a:r>
            <a:r>
              <a:rPr lang="en-IN" dirty="0">
                <a:solidFill>
                  <a:schemeClr val="tx1"/>
                </a:solidFill>
              </a:rPr>
              <a:t> Hardware Requirements</a:t>
            </a:r>
          </a:p>
          <a:p>
            <a:pPr marL="457200" lvl="1" indent="0">
              <a:buNone/>
            </a:pPr>
            <a:r>
              <a:rPr lang="en-IN" dirty="0">
                <a:solidFill>
                  <a:schemeClr val="accent1"/>
                </a:solidFill>
              </a:rPr>
              <a:t>6.3</a:t>
            </a:r>
            <a:r>
              <a:rPr lang="en-IN" dirty="0">
                <a:solidFill>
                  <a:schemeClr val="tx1"/>
                </a:solidFill>
              </a:rPr>
              <a:t> Software Requirements</a:t>
            </a:r>
          </a:p>
          <a:p>
            <a:pPr marL="457200" indent="-457200">
              <a:buFont typeface="+mj-lt"/>
              <a:buAutoNum type="arabicPeriod"/>
            </a:pPr>
            <a:r>
              <a:rPr lang="en-IN" dirty="0">
                <a:solidFill>
                  <a:schemeClr val="tx1"/>
                </a:solidFill>
              </a:rPr>
              <a:t>Applications </a:t>
            </a:r>
          </a:p>
          <a:p>
            <a:pPr marL="0" indent="0">
              <a:buNone/>
            </a:pPr>
            <a:r>
              <a:rPr lang="en-IN" dirty="0">
                <a:solidFill>
                  <a:schemeClr val="tx1"/>
                </a:solidFill>
              </a:rPr>
              <a:t>8.    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62500" lnSpcReduction="20000"/>
          </a:bodyPr>
          <a:lstStyle/>
          <a:p>
            <a:pPr marL="0" indent="0">
              <a:buNone/>
            </a:pPr>
            <a:r>
              <a:rPr lang="en-IN" sz="2900" dirty="0">
                <a:solidFill>
                  <a:schemeClr val="tx1"/>
                </a:solidFill>
              </a:rPr>
              <a:t>1.1 Overview</a:t>
            </a:r>
          </a:p>
          <a:p>
            <a:pPr lvl="1"/>
            <a:r>
              <a:rPr lang="en-IN" sz="2400" dirty="0">
                <a:solidFill>
                  <a:schemeClr val="tx1"/>
                </a:solidFill>
              </a:rPr>
              <a:t>In today’s fast-paced educational environment, access to quality study materials plays a crucial role in student success. Our project aims to develop a comprehensive online platform for students to access, share, and manage study notes effectively.</a:t>
            </a:r>
          </a:p>
          <a:p>
            <a:pPr lvl="1"/>
            <a:r>
              <a:rPr lang="en-IN" sz="2400" dirty="0">
                <a:solidFill>
                  <a:schemeClr val="tx1"/>
                </a:solidFill>
              </a:rPr>
              <a:t>This website will not only allow users to upload their own notes but also facilitate the sharing of valuable resources among peers. By leveraging technology, we aim to enhance the learning experience, making it more efficient and accessible.</a:t>
            </a:r>
          </a:p>
          <a:p>
            <a:pPr lvl="1"/>
            <a:r>
              <a:rPr lang="en-IN" sz="2400" dirty="0">
                <a:solidFill>
                  <a:schemeClr val="tx1"/>
                </a:solidFill>
              </a:rPr>
              <a:t>The platform will feature a user-friendly interface that enables seamless navigation through various subjects and topics. Students will have the ability to search for notes based on keywords, making it easier to find relevant materials quickly. </a:t>
            </a:r>
          </a:p>
          <a:p>
            <a:pPr marL="0" indent="0">
              <a:buNone/>
            </a:pPr>
            <a:r>
              <a:rPr lang="en-US" sz="2900" dirty="0">
                <a:solidFill>
                  <a:schemeClr val="tx1"/>
                </a:solidFill>
                <a:latin typeface="Times New Roman" panose="02020603050405020304" pitchFamily="18" charset="0"/>
              </a:rPr>
              <a:t>1.2 Purpose</a:t>
            </a:r>
          </a:p>
          <a:p>
            <a:r>
              <a:rPr lang="en-IN" dirty="0">
                <a:solidFill>
                  <a:schemeClr val="tx1"/>
                </a:solidFill>
              </a:rPr>
              <a:t>Improved Accessibility: Providing students with easy access to study notes anytime and anywhere, enabling flexible learning that fits their schedules.</a:t>
            </a:r>
          </a:p>
          <a:p>
            <a:r>
              <a:rPr lang="en-IN" dirty="0">
                <a:solidFill>
                  <a:schemeClr val="tx1"/>
                </a:solidFill>
              </a:rPr>
              <a:t>Quality Content: Curating high-quality, accurate, and up-to-date study materials to ensure that students have reliable resources for their studies</a:t>
            </a:r>
          </a:p>
          <a:p>
            <a:r>
              <a:rPr lang="en-IN" dirty="0">
                <a:solidFill>
                  <a:schemeClr val="tx1"/>
                </a:solidFill>
              </a:rPr>
              <a:t>Personalization: Offering features such as user accounts and saved notes, allowing students to tailor their learning experience according to their individual needs and preferences.</a:t>
            </a: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306629" y="1359541"/>
            <a:ext cx="8915400" cy="4363278"/>
          </a:xfrm>
        </p:spPr>
        <p:txBody>
          <a:bodyPr/>
          <a:lstStyle/>
          <a:p>
            <a:r>
              <a:rPr lang="en-IN" dirty="0">
                <a:solidFill>
                  <a:schemeClr val="tx1"/>
                </a:solidFill>
              </a:rPr>
              <a:t>Summary of Solutions/Systems already available that are addressing the same issue/problem.</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1536185274"/>
              </p:ext>
            </p:extLst>
          </p:nvPr>
        </p:nvGraphicFramePr>
        <p:xfrm>
          <a:off x="2444569" y="2152824"/>
          <a:ext cx="9320711" cy="3937506"/>
        </p:xfrm>
        <a:graphic>
          <a:graphicData uri="http://schemas.openxmlformats.org/drawingml/2006/table">
            <a:tbl>
              <a:tblPr firstRow="1" bandRow="1">
                <a:tableStyleId>{5C22544A-7EE6-4342-B048-85BDC9FD1C3A}</a:tableStyleId>
              </a:tblPr>
              <a:tblGrid>
                <a:gridCol w="1036571">
                  <a:extLst>
                    <a:ext uri="{9D8B030D-6E8A-4147-A177-3AD203B41FA5}">
                      <a16:colId xmlns:a16="http://schemas.microsoft.com/office/drawing/2014/main" val="3061002685"/>
                    </a:ext>
                  </a:extLst>
                </a:gridCol>
                <a:gridCol w="2770764">
                  <a:extLst>
                    <a:ext uri="{9D8B030D-6E8A-4147-A177-3AD203B41FA5}">
                      <a16:colId xmlns:a16="http://schemas.microsoft.com/office/drawing/2014/main" val="3308928935"/>
                    </a:ext>
                  </a:extLst>
                </a:gridCol>
                <a:gridCol w="2790539">
                  <a:extLst>
                    <a:ext uri="{9D8B030D-6E8A-4147-A177-3AD203B41FA5}">
                      <a16:colId xmlns:a16="http://schemas.microsoft.com/office/drawing/2014/main" val="3184326738"/>
                    </a:ext>
                  </a:extLst>
                </a:gridCol>
                <a:gridCol w="2722837">
                  <a:extLst>
                    <a:ext uri="{9D8B030D-6E8A-4147-A177-3AD203B41FA5}">
                      <a16:colId xmlns:a16="http://schemas.microsoft.com/office/drawing/2014/main" val="3980447352"/>
                    </a:ext>
                  </a:extLst>
                </a:gridCol>
              </a:tblGrid>
              <a:tr h="608855">
                <a:tc>
                  <a:txBody>
                    <a:bodyPr/>
                    <a:lstStyle/>
                    <a:p>
                      <a:pPr algn="ctr"/>
                      <a:r>
                        <a:rPr lang="en-IN" dirty="0"/>
                        <a:t>Sr. No.</a:t>
                      </a:r>
                    </a:p>
                  </a:txBody>
                  <a:tcPr/>
                </a:tc>
                <a:tc>
                  <a:txBody>
                    <a:bodyPr/>
                    <a:lstStyle/>
                    <a:p>
                      <a:pPr algn="ctr"/>
                      <a:r>
                        <a:rPr lang="en-IN" dirty="0"/>
                        <a:t>Name of Solution/System</a:t>
                      </a:r>
                    </a:p>
                  </a:txBody>
                  <a:tcPr/>
                </a:tc>
                <a:tc>
                  <a:txBody>
                    <a:bodyPr/>
                    <a:lstStyle/>
                    <a:p>
                      <a:pPr algn="ctr"/>
                      <a:r>
                        <a:rPr lang="en-IN" dirty="0"/>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4291405766"/>
                  </a:ext>
                </a:extLst>
              </a:tr>
              <a:tr h="1264657">
                <a:tc>
                  <a:txBody>
                    <a:bodyPr/>
                    <a:lstStyle/>
                    <a:p>
                      <a:pPr algn="ctr"/>
                      <a:r>
                        <a:rPr lang="en-IN" dirty="0"/>
                        <a:t>1.</a:t>
                      </a:r>
                    </a:p>
                  </a:txBody>
                  <a:tcPr/>
                </a:tc>
                <a:tc>
                  <a:txBody>
                    <a:bodyPr/>
                    <a:lstStyle/>
                    <a:p>
                      <a:pPr algn="ctr"/>
                      <a:r>
                        <a:rPr lang="en-IN" dirty="0"/>
                        <a:t>Coursera</a:t>
                      </a:r>
                    </a:p>
                  </a:txBody>
                  <a:tcPr/>
                </a:tc>
                <a:tc>
                  <a:txBody>
                    <a:bodyPr/>
                    <a:lstStyle/>
                    <a:p>
                      <a:pPr algn="ctr"/>
                      <a:r>
                        <a:rPr lang="en-IN" dirty="0"/>
                        <a:t>Offers a wide range of courses from top universities and assessments.</a:t>
                      </a:r>
                    </a:p>
                  </a:txBody>
                  <a:tcPr/>
                </a:tc>
                <a:tc>
                  <a:txBody>
                    <a:bodyPr/>
                    <a:lstStyle/>
                    <a:p>
                      <a:pPr algn="ctr"/>
                      <a:r>
                        <a:rPr lang="en-IN" dirty="0"/>
                        <a:t>Paid access premium content, limited features for note sharing.</a:t>
                      </a:r>
                    </a:p>
                  </a:txBody>
                  <a:tcPr/>
                </a:tc>
                <a:extLst>
                  <a:ext uri="{0D108BD9-81ED-4DB2-BD59-A6C34878D82A}">
                    <a16:rowId xmlns:a16="http://schemas.microsoft.com/office/drawing/2014/main" val="2750208946"/>
                  </a:ext>
                </a:extLst>
              </a:tr>
              <a:tr h="869792">
                <a:tc>
                  <a:txBody>
                    <a:bodyPr/>
                    <a:lstStyle/>
                    <a:p>
                      <a:pPr algn="ctr"/>
                      <a:r>
                        <a:rPr lang="en-IN" dirty="0"/>
                        <a:t>2.</a:t>
                      </a:r>
                    </a:p>
                  </a:txBody>
                  <a:tcPr/>
                </a:tc>
                <a:tc>
                  <a:txBody>
                    <a:bodyPr/>
                    <a:lstStyle/>
                    <a:p>
                      <a:pPr algn="ctr"/>
                      <a:r>
                        <a:rPr lang="en-IN" dirty="0"/>
                        <a:t>edX</a:t>
                      </a:r>
                    </a:p>
                  </a:txBody>
                  <a:tcPr/>
                </a:tc>
                <a:tc>
                  <a:txBody>
                    <a:bodyPr/>
                    <a:lstStyle/>
                    <a:p>
                      <a:pPr algn="ctr"/>
                      <a:r>
                        <a:rPr lang="en-IN" dirty="0"/>
                        <a:t>Provides a variety of subjects with certified courses.</a:t>
                      </a:r>
                    </a:p>
                  </a:txBody>
                  <a:tcPr/>
                </a:tc>
                <a:tc>
                  <a:txBody>
                    <a:bodyPr/>
                    <a:lstStyle/>
                    <a:p>
                      <a:pPr algn="ctr"/>
                      <a:r>
                        <a:rPr lang="en-IN" dirty="0"/>
                        <a:t>Minimal customization options for users.</a:t>
                      </a:r>
                    </a:p>
                  </a:txBody>
                  <a:tcPr/>
                </a:tc>
                <a:extLst>
                  <a:ext uri="{0D108BD9-81ED-4DB2-BD59-A6C34878D82A}">
                    <a16:rowId xmlns:a16="http://schemas.microsoft.com/office/drawing/2014/main" val="2850866531"/>
                  </a:ext>
                </a:extLst>
              </a:tr>
              <a:tr h="1118369">
                <a:tc>
                  <a:txBody>
                    <a:bodyPr/>
                    <a:lstStyle/>
                    <a:p>
                      <a:pPr algn="ctr"/>
                      <a:r>
                        <a:rPr lang="en-IN" dirty="0"/>
                        <a:t>3.</a:t>
                      </a:r>
                    </a:p>
                  </a:txBody>
                  <a:tcPr/>
                </a:tc>
                <a:tc>
                  <a:txBody>
                    <a:bodyPr/>
                    <a:lstStyle/>
                    <a:p>
                      <a:pPr algn="ctr"/>
                      <a:r>
                        <a:rPr lang="en-IN" dirty="0"/>
                        <a:t>Evernote</a:t>
                      </a:r>
                    </a:p>
                  </a:txBody>
                  <a:tcPr/>
                </a:tc>
                <a:tc>
                  <a:txBody>
                    <a:bodyPr/>
                    <a:lstStyle/>
                    <a:p>
                      <a:pPr algn="ctr"/>
                      <a:r>
                        <a:rPr lang="en-IN" dirty="0"/>
                        <a:t>Allows users to create, organize, and share notes across devices.</a:t>
                      </a:r>
                    </a:p>
                  </a:txBody>
                  <a:tcPr/>
                </a:tc>
                <a:tc>
                  <a:txBody>
                    <a:bodyPr/>
                    <a:lstStyle/>
                    <a:p>
                      <a:pPr algn="ctr"/>
                      <a:r>
                        <a:rPr lang="en-IN" dirty="0"/>
                        <a:t>Lack of collaboration and ratings on shared materials.</a:t>
                      </a:r>
                    </a:p>
                  </a:txBody>
                  <a:tcPr/>
                </a:tc>
                <a:extLst>
                  <a:ext uri="{0D108BD9-81ED-4DB2-BD59-A6C34878D82A}">
                    <a16:rowId xmlns:a16="http://schemas.microsoft.com/office/drawing/2014/main" val="883639841"/>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10000"/>
          </a:bodyPr>
          <a:lstStyle/>
          <a:p>
            <a:r>
              <a:rPr lang="en-IN" dirty="0">
                <a:solidFill>
                  <a:schemeClr val="tx1"/>
                </a:solidFill>
              </a:rPr>
              <a:t>Many students find it challenging to locate reliable and comprehensive study materials to their specific curricula. Existing resources are often scattered across various platforms, making it time-consuming and frustrating for students to gather notes.</a:t>
            </a:r>
          </a:p>
          <a:p>
            <a:r>
              <a:rPr lang="en-IN" dirty="0">
                <a:solidFill>
                  <a:schemeClr val="tx1"/>
                </a:solidFill>
              </a:rPr>
              <a:t>Current solutions do not promote collaboration among students. This leads to separate learning experiences where students miss out on valuable understanding and diverse perspectives that peer interactions can offer.</a:t>
            </a:r>
          </a:p>
          <a:p>
            <a:r>
              <a:rPr lang="en-IN" dirty="0">
                <a:solidFill>
                  <a:schemeClr val="tx1"/>
                </a:solidFill>
                <a:effectLst/>
                <a:latin typeface="Times New Roman" panose="02020603050405020304" pitchFamily="18" charset="0"/>
              </a:rPr>
              <a:t>Students often struggle to find well-organized notes and study materials, relying on various platforms or personal networks, which can be inconsistent.</a:t>
            </a:r>
            <a:endParaRPr lang="en-IN" dirty="0">
              <a:solidFill>
                <a:schemeClr val="tx1"/>
              </a:solidFill>
            </a:endParaRPr>
          </a:p>
          <a:p>
            <a:r>
              <a:rPr lang="en-IN" dirty="0">
                <a:solidFill>
                  <a:schemeClr val="tx1"/>
                </a:solidFill>
              </a:rPr>
              <a:t>Students often lack a centralized platform to organize their notes, leading to disorganization and inefficient study practices.</a:t>
            </a: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20000"/>
          </a:bodyPr>
          <a:lstStyle/>
          <a:p>
            <a:r>
              <a:rPr lang="en-IN" dirty="0">
                <a:solidFill>
                  <a:srgbClr val="000000"/>
                </a:solidFill>
                <a:effectLst/>
                <a:latin typeface="Times New Roman" panose="02020603050405020304" pitchFamily="18" charset="0"/>
              </a:rPr>
              <a:t>The proposed solution is to develop a user-friendly website specifically tailored to students needs, providing them with well-organized notes for different subjects.</a:t>
            </a:r>
          </a:p>
          <a:p>
            <a:r>
              <a:rPr lang="en-IN" dirty="0">
                <a:solidFill>
                  <a:srgbClr val="000000"/>
                </a:solidFill>
                <a:effectLst/>
                <a:latin typeface="Times New Roman" panose="02020603050405020304" pitchFamily="18" charset="0"/>
              </a:rPr>
              <a:t>The site will be curated with high-quality educational material, ensuring that students have access to reliable content.</a:t>
            </a:r>
          </a:p>
          <a:p>
            <a:r>
              <a:rPr lang="en-IN" dirty="0">
                <a:solidFill>
                  <a:srgbClr val="000000"/>
                </a:solidFill>
                <a:effectLst/>
                <a:latin typeface="Times New Roman" panose="02020603050405020304" pitchFamily="18" charset="0"/>
              </a:rPr>
              <a:t>The platform will prioritize user-friendliness, accessibility, and effective navigation to enhance the learning experience.</a:t>
            </a:r>
          </a:p>
          <a:p>
            <a:r>
              <a:rPr lang="en-IN" dirty="0"/>
              <a:t>To ensure the reliability of the notes, we will implement a peer-review system. Users can rate and review submitted notes, and the most highly rated resources will be prioritized in search results.</a:t>
            </a:r>
          </a:p>
          <a:p>
            <a:r>
              <a:rPr lang="en-IN" dirty="0"/>
              <a:t>Students will be encouraged to upload their own notes, creating a community-driven platform. Features such as commenting, ratings, and discussions will facilitate collaboration, allowing users to engage with one another and enhance their understanding of the material.</a:t>
            </a:r>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85000" lnSpcReduction="10000"/>
          </a:bodyPr>
          <a:lstStyle/>
          <a:p>
            <a:r>
              <a:rPr lang="en-IN" b="1" dirty="0">
                <a:solidFill>
                  <a:schemeClr val="tx1"/>
                </a:solidFill>
              </a:rPr>
              <a:t>Promote User Engagement:</a:t>
            </a:r>
          </a:p>
          <a:p>
            <a:pPr marL="400050" lvl="1" indent="0">
              <a:buNone/>
            </a:pPr>
            <a:r>
              <a:rPr lang="en-IN" dirty="0">
                <a:solidFill>
                  <a:schemeClr val="tx1"/>
                </a:solidFill>
              </a:rPr>
              <a:t>Objective: Create an interactive platform that encourages student participation and feedback.</a:t>
            </a:r>
          </a:p>
          <a:p>
            <a:pPr marL="400050" lvl="1" indent="0">
              <a:buNone/>
            </a:pPr>
            <a:r>
              <a:rPr lang="en-IN" dirty="0">
                <a:solidFill>
                  <a:schemeClr val="tx1"/>
                </a:solidFill>
              </a:rPr>
              <a:t>Details: Features such as comments, ratings, and discussion forums will be included, allowing users to share insights and suggest improvements.</a:t>
            </a:r>
          </a:p>
          <a:p>
            <a:r>
              <a:rPr lang="en-IN" dirty="0">
                <a:solidFill>
                  <a:schemeClr val="tx1"/>
                </a:solidFill>
              </a:rPr>
              <a:t> ⁠</a:t>
            </a:r>
            <a:r>
              <a:rPr lang="en-IN" b="1" dirty="0">
                <a:solidFill>
                  <a:schemeClr val="tx1"/>
                </a:solidFill>
              </a:rPr>
              <a:t>Improve Study Efficiency:</a:t>
            </a:r>
          </a:p>
          <a:p>
            <a:pPr marL="400050" lvl="1" indent="0">
              <a:buNone/>
            </a:pPr>
            <a:r>
              <a:rPr lang="en-IN" dirty="0">
                <a:solidFill>
                  <a:schemeClr val="tx1"/>
                </a:solidFill>
              </a:rPr>
              <a:t>Objective: Streamline the studying process by providing concise and organized notes.</a:t>
            </a:r>
          </a:p>
          <a:p>
            <a:pPr marL="400050" lvl="1" indent="0">
              <a:buNone/>
            </a:pPr>
            <a:r>
              <a:rPr lang="en-IN" dirty="0">
                <a:solidFill>
                  <a:schemeClr val="tx1"/>
                </a:solidFill>
              </a:rPr>
              <a:t>Details: Notes will be structured to highlight key concepts, summaries, and essential details, reducing the time students spend searching for information.</a:t>
            </a:r>
          </a:p>
          <a:p>
            <a:r>
              <a:rPr lang="en-IN" b="1" dirty="0">
                <a:solidFill>
                  <a:schemeClr val="tx1"/>
                </a:solidFill>
              </a:rPr>
              <a:t>Enhance Accessibility:</a:t>
            </a:r>
          </a:p>
          <a:p>
            <a:pPr marL="400050" lvl="1" indent="0">
              <a:buNone/>
            </a:pPr>
            <a:r>
              <a:rPr lang="en-IN" dirty="0">
                <a:solidFill>
                  <a:schemeClr val="tx1"/>
                </a:solidFill>
              </a:rPr>
              <a:t>Objective: Provide a platform where students can easily access study notes from any device with internet connectivity.</a:t>
            </a:r>
          </a:p>
          <a:p>
            <a:pPr marL="400050" lvl="1" indent="0">
              <a:buNone/>
            </a:pPr>
            <a:r>
              <a:rPr lang="en-IN" dirty="0">
                <a:solidFill>
                  <a:schemeClr val="tx1"/>
                </a:solidFill>
              </a:rPr>
              <a:t>Details: The website will be designed with responsive layouts, ensuring usability on desktops, tablets, and smartphones.</a:t>
            </a: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pic>
        <p:nvPicPr>
          <p:cNvPr id="5" name="Content Placeholder 4">
            <a:extLst>
              <a:ext uri="{FF2B5EF4-FFF2-40B4-BE49-F238E27FC236}">
                <a16:creationId xmlns:a16="http://schemas.microsoft.com/office/drawing/2014/main" id="{DA59C266-AD2F-378E-37A0-AF40CC9DAF85}"/>
              </a:ext>
            </a:extLst>
          </p:cNvPr>
          <p:cNvPicPr>
            <a:picLocks noGrp="1" noChangeAspect="1"/>
          </p:cNvPicPr>
          <p:nvPr>
            <p:ph idx="1"/>
          </p:nvPr>
        </p:nvPicPr>
        <p:blipFill>
          <a:blip r:embed="rId2"/>
          <a:srcRect l="10137" t="5236" r="31001" b="15124"/>
          <a:stretch/>
        </p:blipFill>
        <p:spPr>
          <a:xfrm>
            <a:off x="3352800" y="1999488"/>
            <a:ext cx="5388864" cy="4359923"/>
          </a:xfrm>
          <a:prstGeom prst="rect">
            <a:avLst/>
          </a:prstGeom>
        </p:spPr>
      </p:pic>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sp>
        <p:nvSpPr>
          <p:cNvPr id="6" name="TextBox 5">
            <a:extLst>
              <a:ext uri="{FF2B5EF4-FFF2-40B4-BE49-F238E27FC236}">
                <a16:creationId xmlns:a16="http://schemas.microsoft.com/office/drawing/2014/main" id="{6BAECBCC-6E4C-182C-2574-283031438559}"/>
              </a:ext>
            </a:extLst>
          </p:cNvPr>
          <p:cNvSpPr txBox="1"/>
          <p:nvPr/>
        </p:nvSpPr>
        <p:spPr>
          <a:xfrm>
            <a:off x="2592924" y="1352079"/>
            <a:ext cx="28934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6.1 Block Diagram</a:t>
            </a:r>
          </a:p>
        </p:txBody>
      </p:sp>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20000"/>
          </a:bodyPr>
          <a:lstStyle/>
          <a:p>
            <a:pPr marL="0" indent="0">
              <a:buNone/>
            </a:pPr>
            <a:r>
              <a:rPr lang="en-IN" b="1" dirty="0">
                <a:solidFill>
                  <a:schemeClr val="tx1"/>
                </a:solidFill>
              </a:rPr>
              <a:t>6.2 Hardware Requirements:</a:t>
            </a:r>
          </a:p>
          <a:p>
            <a:r>
              <a:rPr lang="en-IN" dirty="0">
                <a:solidFill>
                  <a:schemeClr val="tx1"/>
                </a:solidFill>
                <a:effectLst/>
                <a:latin typeface="Times New Roman" panose="02020603050405020304" pitchFamily="18" charset="0"/>
              </a:rPr>
              <a:t>Computer/Server: A server or cloud hosting to manage website traffic.</a:t>
            </a:r>
          </a:p>
          <a:p>
            <a:r>
              <a:rPr lang="en-IN" dirty="0">
                <a:solidFill>
                  <a:schemeClr val="tx1"/>
                </a:solidFill>
                <a:effectLst/>
                <a:latin typeface="Times New Roman" panose="02020603050405020304" pitchFamily="18" charset="0"/>
              </a:rPr>
              <a:t>Storage Devices: User devices (PC, tablets, smartphones) for students to access the site.</a:t>
            </a:r>
          </a:p>
          <a:p>
            <a:endParaRPr lang="en-IN" dirty="0">
              <a:solidFill>
                <a:schemeClr val="tx1"/>
              </a:solidFill>
            </a:endParaRPr>
          </a:p>
          <a:p>
            <a:pPr marL="0" indent="0">
              <a:buNone/>
            </a:pPr>
            <a:r>
              <a:rPr lang="en-IN" b="1" dirty="0">
                <a:solidFill>
                  <a:schemeClr val="tx1"/>
                </a:solidFill>
              </a:rPr>
              <a:t>6.3 Software Requirements:</a:t>
            </a:r>
          </a:p>
          <a:p>
            <a:r>
              <a:rPr lang="en-IN" dirty="0">
                <a:solidFill>
                  <a:schemeClr val="tx1"/>
                </a:solidFill>
                <a:effectLst/>
                <a:latin typeface="Times New Roman" panose="02020603050405020304" pitchFamily="18" charset="0"/>
              </a:rPr>
              <a:t>Front-End: HTML 5, CSS 3, JavaScript for designing the website interface</a:t>
            </a:r>
          </a:p>
          <a:p>
            <a:r>
              <a:rPr lang="en-IN" dirty="0">
                <a:solidFill>
                  <a:schemeClr val="tx1"/>
                </a:solidFill>
                <a:effectLst/>
                <a:latin typeface="Times New Roman" panose="02020603050405020304" pitchFamily="18" charset="0"/>
              </a:rPr>
              <a:t>Back-End: Python (Django) 3.13 or PHP for handling requests and managing user interactions.</a:t>
            </a:r>
          </a:p>
          <a:p>
            <a:r>
              <a:rPr lang="en-IN" dirty="0">
                <a:solidFill>
                  <a:schemeClr val="tx1"/>
                </a:solidFill>
                <a:effectLst/>
                <a:latin typeface="Times New Roman" panose="02020603050405020304" pitchFamily="18" charset="0"/>
              </a:rPr>
              <a:t>Database: MySQL or SQLite for storing notes and user data.</a:t>
            </a:r>
          </a:p>
          <a:p>
            <a:r>
              <a:rPr lang="en-IN" dirty="0">
                <a:solidFill>
                  <a:schemeClr val="tx1"/>
                </a:solidFill>
                <a:effectLst/>
                <a:latin typeface="Times New Roman" panose="02020603050405020304" pitchFamily="18" charset="0"/>
              </a:rPr>
              <a:t>Additional Tools: Web hosting services (AWS, or local servers).</a:t>
            </a:r>
          </a:p>
          <a:p>
            <a:pPr marL="0"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9</a:t>
            </a:fld>
            <a:endParaRPr lang="en-IN" dirty="0"/>
          </a:p>
        </p:txBody>
      </p:sp>
    </p:spTree>
    <p:extLst>
      <p:ext uri="{BB962C8B-B14F-4D97-AF65-F5344CB8AC3E}">
        <p14:creationId xmlns:p14="http://schemas.microsoft.com/office/powerpoint/2010/main" val="3488500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250</TotalTime>
  <Words>1184</Words>
  <Application>Microsoft Macintosh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          Synopsis Presentation on  Comprehensive Digital Learning System for Students </vt:lpstr>
      <vt:lpstr>Contents</vt:lpstr>
      <vt:lpstr>1. Introduction</vt:lpstr>
      <vt:lpstr>2. Literature Review</vt:lpstr>
      <vt:lpstr>3. Problem Statement</vt:lpstr>
      <vt:lpstr>4. Proposed Solution</vt:lpstr>
      <vt:lpstr>5. Objectives</vt:lpstr>
      <vt:lpstr>6. Theoretical Analysis</vt:lpstr>
      <vt:lpstr>6. Theoretical Analysis</vt:lpstr>
      <vt:lpstr>Applications</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Atharv  Sharma</cp:lastModifiedBy>
  <cp:revision>14</cp:revision>
  <dcterms:created xsi:type="dcterms:W3CDTF">2024-09-26T07:25:32Z</dcterms:created>
  <dcterms:modified xsi:type="dcterms:W3CDTF">2024-10-17T09:43:17Z</dcterms:modified>
</cp:coreProperties>
</file>