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5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18/05/25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18/05/25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18/05/25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18/05/25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18/05/25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18/05/25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18/05/25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18/05/25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18/05/25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18/05/25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18/05/25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18/05/25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18/05/25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18/05/25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18/05/25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18/05/25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18/05/25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18/05/25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6857" y="1485749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 Using Historical Sales Data To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Future Product Demands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453" y="3606287"/>
            <a:ext cx="9079464" cy="3031435"/>
          </a:xfrm>
        </p:spPr>
        <p:txBody>
          <a:bodyPr>
            <a:no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Mahendra Verma						Atharv Sharma   (0827IT233D02)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Khushi Agrawal (0827IT221076)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Akshat Soni        (0827IT221011)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Amay Saxena.    (0827IT221014)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6543-065D-84EA-3FD5-331DFE56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03E9D-5FEA-C3B7-497C-EE246914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20" name="Content Placeholder 19" descr="A graph of a bar graph&#10;&#10;AI-generated content may be incorrect.">
            <a:extLst>
              <a:ext uri="{FF2B5EF4-FFF2-40B4-BE49-F238E27FC236}">
                <a16:creationId xmlns:a16="http://schemas.microsoft.com/office/drawing/2014/main" id="{A4E0A174-64D7-BC09-F6D0-EFC7D9477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9" y="506627"/>
            <a:ext cx="4028302" cy="3193364"/>
          </a:xfrm>
        </p:spPr>
      </p:pic>
      <p:pic>
        <p:nvPicPr>
          <p:cNvPr id="22" name="Picture 21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3B69ACA8-AE46-E08A-A74E-93534D73A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2" y="506628"/>
            <a:ext cx="4028302" cy="3193364"/>
          </a:xfrm>
          <a:prstGeom prst="rect">
            <a:avLst/>
          </a:prstGeom>
        </p:spPr>
      </p:pic>
      <p:pic>
        <p:nvPicPr>
          <p:cNvPr id="24" name="Picture 23" descr="A graph with blue bars&#10;&#10;AI-generated content may be incorrect.">
            <a:extLst>
              <a:ext uri="{FF2B5EF4-FFF2-40B4-BE49-F238E27FC236}">
                <a16:creationId xmlns:a16="http://schemas.microsoft.com/office/drawing/2014/main" id="{D6817A17-8180-E186-1257-C1D1B2999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78" y="3699991"/>
            <a:ext cx="4028303" cy="2849090"/>
          </a:xfrm>
          <a:prstGeom prst="rect">
            <a:avLst/>
          </a:prstGeom>
        </p:spPr>
      </p:pic>
      <p:pic>
        <p:nvPicPr>
          <p:cNvPr id="26" name="Picture 25" descr="A graph with numbers and symbols&#10;&#10;AI-generated content may be incorrect.">
            <a:extLst>
              <a:ext uri="{FF2B5EF4-FFF2-40B4-BE49-F238E27FC236}">
                <a16:creationId xmlns:a16="http://schemas.microsoft.com/office/drawing/2014/main" id="{1B7AFF86-F1B4-E38F-BA55-C227110AF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082" y="3468130"/>
            <a:ext cx="4028302" cy="319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7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A4D2-5DE1-4F6D-4EBF-784FBCCC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-957555"/>
            <a:ext cx="8911687" cy="1280890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E031-EAAC-C449-DFF5-C4FEF62A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29" y="564292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4.3 Database Description</a:t>
            </a:r>
          </a:p>
          <a:p>
            <a:pPr marL="0" indent="0">
              <a:buNone/>
            </a:pPr>
            <a:r>
              <a:rPr lang="en-IN" sz="2000" dirty="0"/>
              <a:t>	4.3.1 Snapshot of Database Tables with Brief Description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86EAA-3427-31BB-E6CA-DED5582D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7B5265-4A99-AD64-E02D-E2A54255E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93630"/>
              </p:ext>
            </p:extLst>
          </p:nvPr>
        </p:nvGraphicFramePr>
        <p:xfrm>
          <a:off x="2842055" y="1428389"/>
          <a:ext cx="7587048" cy="527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3524">
                  <a:extLst>
                    <a:ext uri="{9D8B030D-6E8A-4147-A177-3AD203B41FA5}">
                      <a16:colId xmlns:a16="http://schemas.microsoft.com/office/drawing/2014/main" val="3382037860"/>
                    </a:ext>
                  </a:extLst>
                </a:gridCol>
                <a:gridCol w="3793524">
                  <a:extLst>
                    <a:ext uri="{9D8B030D-6E8A-4147-A177-3AD203B41FA5}">
                      <a16:colId xmlns:a16="http://schemas.microsoft.com/office/drawing/2014/main" val="2853035324"/>
                    </a:ext>
                  </a:extLst>
                </a:gridCol>
              </a:tblGrid>
              <a:tr h="33137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640546"/>
                  </a:ext>
                </a:extLst>
              </a:tr>
              <a:tr h="579913"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Item_Type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 of the product (e.g., Dairy, Meat, Household)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428778"/>
                  </a:ext>
                </a:extLst>
              </a:tr>
              <a:tr h="579913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Item_MRP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Maximum Retail Price of the item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3998045"/>
                  </a:ext>
                </a:extLst>
              </a:tr>
              <a:tr h="331379"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Outlet_Identifier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code for each outlet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079199"/>
                  </a:ext>
                </a:extLst>
              </a:tr>
              <a:tr h="574691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Outlet_Establishment_Year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 the outlet was established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995031"/>
                  </a:ext>
                </a:extLst>
              </a:tr>
              <a:tr h="579913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Outlet_Size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 category of the outlet (Small, Medium, High)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3014581"/>
                  </a:ext>
                </a:extLst>
              </a:tr>
              <a:tr h="579913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Outlet_Location_Type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Tier classification of the outlet's location (Tier 1, 2,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58854"/>
                  </a:ext>
                </a:extLst>
              </a:tr>
              <a:tr h="828447"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Outlet_Type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of the outlet (Supermarket Type1/2/3, Grocery Store)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1028167"/>
                  </a:ext>
                </a:extLst>
              </a:tr>
              <a:tr h="331379">
                <a:tc>
                  <a:txBody>
                    <a:bodyPr/>
                    <a:lstStyle/>
                    <a:p>
                      <a:r>
                        <a:rPr lang="en-IN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Item_Outlet_Sales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Item_Outlet_Sales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17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90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9638-4E4F-8318-57C8-A677D699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25" y="-858701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56875-E666-31C6-11FA-4EAD74BD5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29" y="1540189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4.4 Final Findings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Models like </a:t>
            </a:r>
            <a:r>
              <a:rPr lang="en-IN" sz="2000" b="1" dirty="0"/>
              <a:t>LSTM</a:t>
            </a:r>
            <a:r>
              <a:rPr lang="en-IN" sz="2000" dirty="0"/>
              <a:t> outperformed others with 10–15% lower RMSE.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CLI-based system is efficient, lightweight, and functional for back-office operations.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/>
              <a:t>Forecasting accuracy improved with proper time feature engineering and lag handling.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2263E-768B-DA5C-39F5-4AD97606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989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A4E2A-297B-A009-4A8E-B96397064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-920485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8B8A-2EED-A0B7-0AF0-801D2588F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29" y="681420"/>
            <a:ext cx="8915400" cy="6021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5 Conclusion &amp; Future Scope</a:t>
            </a:r>
          </a:p>
          <a:p>
            <a:pPr marL="0" indent="0">
              <a:buNone/>
            </a:pPr>
            <a:r>
              <a:rPr lang="en-IN" sz="2000" dirty="0"/>
              <a:t>	5.1 Conclusion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Successfully developed a terminal-based Smart Inventory Forecasting System using ML.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Python’s ML stack allowed seamless data processing and demand prediction.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Achieved efficient and accurate forecasting using ARIMA/</a:t>
            </a:r>
            <a:r>
              <a:rPr lang="en-IN" dirty="0" err="1"/>
              <a:t>XGBoost</a:t>
            </a:r>
            <a:r>
              <a:rPr lang="en-IN" dirty="0"/>
              <a:t>/LSTM models</a:t>
            </a:r>
          </a:p>
          <a:p>
            <a:pPr marL="0" indent="0">
              <a:buNone/>
            </a:pPr>
            <a:r>
              <a:rPr lang="en-IN" sz="2000" dirty="0"/>
              <a:t>	5.2 Future Scope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Upgrade to a full-stack web dashboard using </a:t>
            </a:r>
            <a:r>
              <a:rPr lang="en-IN" b="1" dirty="0"/>
              <a:t>Flask</a:t>
            </a:r>
            <a:r>
              <a:rPr lang="en-IN" dirty="0"/>
              <a:t> or </a:t>
            </a:r>
            <a:r>
              <a:rPr lang="en-IN" b="1" dirty="0" err="1"/>
              <a:t>Streamlit</a:t>
            </a:r>
            <a:r>
              <a:rPr lang="en-IN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Integrate </a:t>
            </a:r>
            <a:r>
              <a:rPr lang="en-IN" b="1" dirty="0"/>
              <a:t>real-time database</a:t>
            </a:r>
            <a:r>
              <a:rPr lang="en-IN" dirty="0"/>
              <a:t> (e.g., Firebase) for live inventory tracking.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Add </a:t>
            </a:r>
            <a:r>
              <a:rPr lang="en-IN" b="1" dirty="0"/>
              <a:t>multi-product comparison</a:t>
            </a:r>
            <a:r>
              <a:rPr lang="en-IN" dirty="0"/>
              <a:t>, </a:t>
            </a:r>
            <a:r>
              <a:rPr lang="en-IN" b="1" dirty="0"/>
              <a:t>alerts</a:t>
            </a:r>
            <a:r>
              <a:rPr lang="en-IN" dirty="0"/>
              <a:t>, and </a:t>
            </a:r>
            <a:r>
              <a:rPr lang="en-IN" b="1" dirty="0"/>
              <a:t>recommendation systems</a:t>
            </a:r>
            <a:r>
              <a:rPr lang="en-IN" dirty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Incorporate </a:t>
            </a:r>
            <a:r>
              <a:rPr lang="en-IN" b="1" dirty="0"/>
              <a:t>reinforcement learning</a:t>
            </a:r>
            <a:r>
              <a:rPr lang="en-IN" dirty="0"/>
              <a:t> for auto-reordering logic.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1CD8C-73F1-1BFA-49D8-41783FEF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38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64" y="96982"/>
            <a:ext cx="9325735" cy="831273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45" y="928254"/>
            <a:ext cx="9080067" cy="5775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1. Methodology</a:t>
            </a:r>
          </a:p>
          <a:p>
            <a:pPr marL="0" indent="0">
              <a:buNone/>
            </a:pPr>
            <a:r>
              <a:rPr lang="en-US" sz="2000" dirty="0"/>
              <a:t>	1.1 Proposed Algorithm</a:t>
            </a:r>
          </a:p>
          <a:p>
            <a:pPr marL="0" indent="0">
              <a:buNone/>
            </a:pPr>
            <a:r>
              <a:rPr lang="en-US" sz="2000" dirty="0"/>
              <a:t>2. Implementation Approach</a:t>
            </a:r>
          </a:p>
          <a:p>
            <a:pPr marL="0" indent="0">
              <a:buNone/>
            </a:pPr>
            <a:r>
              <a:rPr lang="en-US" sz="2000" dirty="0"/>
              <a:t>	2.1 Introduction to Languages, IDEs Tools and Technologies</a:t>
            </a:r>
          </a:p>
          <a:p>
            <a:pPr marL="0" indent="0">
              <a:buNone/>
            </a:pPr>
            <a:r>
              <a:rPr lang="en-US" sz="2000" dirty="0"/>
              <a:t>3. Testing Approaches</a:t>
            </a:r>
          </a:p>
          <a:p>
            <a:pPr marL="0" indent="0">
              <a:buNone/>
            </a:pPr>
            <a:r>
              <a:rPr lang="en-US" sz="2000" dirty="0"/>
              <a:t>	3.1 Unit Testing</a:t>
            </a:r>
          </a:p>
          <a:p>
            <a:pPr marL="0" indent="0">
              <a:buNone/>
            </a:pPr>
            <a:r>
              <a:rPr lang="en-US" sz="2000" dirty="0"/>
              <a:t>		a. Test Cases</a:t>
            </a:r>
          </a:p>
          <a:p>
            <a:pPr marL="0" indent="0">
              <a:buNone/>
            </a:pPr>
            <a:r>
              <a:rPr lang="en-US" sz="2000" dirty="0"/>
              <a:t>	3.2 Integration Testing</a:t>
            </a:r>
          </a:p>
          <a:p>
            <a:pPr marL="0" indent="0">
              <a:buNone/>
            </a:pPr>
            <a:r>
              <a:rPr lang="en-US" sz="2000" dirty="0"/>
              <a:t>		b. Test Cases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64" y="96982"/>
            <a:ext cx="9325735" cy="831273"/>
          </a:xfrm>
        </p:spPr>
        <p:txBody>
          <a:bodyPr/>
          <a:lstStyle/>
          <a:p>
            <a:r>
              <a:rPr lang="en-IN" dirty="0"/>
              <a:t>Contents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45" y="928254"/>
            <a:ext cx="9080067" cy="577502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000" dirty="0"/>
              <a:t>4. Results &amp; Discussion</a:t>
            </a:r>
          </a:p>
          <a:p>
            <a:pPr marL="0" indent="0">
              <a:buNone/>
            </a:pPr>
            <a:r>
              <a:rPr lang="en-IN" sz="2000" dirty="0"/>
              <a:t>	4.1 User Interface Representation</a:t>
            </a:r>
          </a:p>
          <a:p>
            <a:pPr marL="0" indent="0">
              <a:buNone/>
            </a:pPr>
            <a:r>
              <a:rPr lang="en-IN" sz="2000" dirty="0"/>
              <a:t>		4.1.1 Brief Description of Various Modules</a:t>
            </a:r>
          </a:p>
          <a:p>
            <a:pPr marL="0" indent="0">
              <a:buNone/>
            </a:pPr>
            <a:r>
              <a:rPr lang="en-IN" sz="2000" dirty="0"/>
              <a:t>	4.2 Snapshot of System with Brief Description</a:t>
            </a:r>
          </a:p>
          <a:p>
            <a:pPr marL="0" indent="0">
              <a:buNone/>
            </a:pPr>
            <a:r>
              <a:rPr lang="en-IN" sz="2000" dirty="0"/>
              <a:t>	4.3 Database Description</a:t>
            </a:r>
          </a:p>
          <a:p>
            <a:pPr marL="0" indent="0">
              <a:buNone/>
            </a:pPr>
            <a:r>
              <a:rPr lang="en-IN" sz="2000" dirty="0"/>
              <a:t>		4.3.1 Snapshot of Database Tables with Brief Description</a:t>
            </a:r>
          </a:p>
          <a:p>
            <a:pPr marL="0" indent="0">
              <a:buNone/>
            </a:pPr>
            <a:r>
              <a:rPr lang="en-IN" sz="2000" dirty="0"/>
              <a:t>	4.4 Final Findings</a:t>
            </a:r>
          </a:p>
          <a:p>
            <a:pPr marL="0" indent="0">
              <a:buNone/>
            </a:pPr>
            <a:r>
              <a:rPr lang="en-IN" sz="2000" dirty="0"/>
              <a:t>5. Conclusion &amp; Future Scope</a:t>
            </a:r>
          </a:p>
          <a:p>
            <a:pPr marL="0" indent="0">
              <a:buNone/>
            </a:pPr>
            <a:r>
              <a:rPr lang="en-IN" sz="2000" dirty="0"/>
              <a:t>	5.1 Conclusion </a:t>
            </a:r>
          </a:p>
          <a:p>
            <a:pPr marL="0" indent="0">
              <a:buNone/>
            </a:pPr>
            <a:r>
              <a:rPr lang="en-IN" sz="2000" dirty="0"/>
              <a:t>	5.2 Future Scope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450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878E-C64A-D73A-411F-BAE373A62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297" y="624110"/>
            <a:ext cx="9171315" cy="4855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EE05-238A-10C1-9628-BBE452F81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29" y="525256"/>
            <a:ext cx="8915400" cy="56600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1. Methodology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1.1 Proposed Algorithm</a:t>
            </a:r>
          </a:p>
          <a:p>
            <a:pPr lvl="2">
              <a:buFont typeface="Wingdings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Our methodology integrates time-series forecasting and supervised learning models:</a:t>
            </a:r>
          </a:p>
          <a:p>
            <a:pPr lvl="2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</a:rPr>
              <a:t>Data Preprocessing</a:t>
            </a:r>
            <a:r>
              <a:rPr lang="en-IN" sz="2000" dirty="0">
                <a:solidFill>
                  <a:schemeClr val="tx1"/>
                </a:solidFill>
              </a:rPr>
              <a:t>: Cleaning, handling missing values, normalization.</a:t>
            </a:r>
          </a:p>
          <a:p>
            <a:pPr lvl="2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</a:rPr>
              <a:t>Model Selection</a:t>
            </a:r>
            <a:r>
              <a:rPr lang="en-IN" sz="2000" dirty="0">
                <a:solidFill>
                  <a:schemeClr val="tx1"/>
                </a:solidFill>
              </a:rPr>
              <a:t>:</a:t>
            </a:r>
          </a:p>
          <a:p>
            <a:pPr lvl="3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</a:rPr>
              <a:t>ARIMA</a:t>
            </a:r>
            <a:r>
              <a:rPr lang="en-IN" sz="2000" dirty="0">
                <a:solidFill>
                  <a:schemeClr val="tx1"/>
                </a:solidFill>
              </a:rPr>
              <a:t> for linear time series trends.</a:t>
            </a:r>
          </a:p>
          <a:p>
            <a:pPr lvl="3">
              <a:buFont typeface="Wingdings" pitchFamily="2" charset="2"/>
              <a:buChar char="Ø"/>
            </a:pPr>
            <a:r>
              <a:rPr lang="en-IN" sz="2000" b="1" dirty="0" err="1">
                <a:solidFill>
                  <a:schemeClr val="tx1"/>
                </a:solidFill>
              </a:rPr>
              <a:t>XGBoost</a:t>
            </a:r>
            <a:r>
              <a:rPr lang="en-IN" sz="2000" dirty="0">
                <a:solidFill>
                  <a:schemeClr val="tx1"/>
                </a:solidFill>
              </a:rPr>
              <a:t> for feature-rich historical data.</a:t>
            </a:r>
          </a:p>
          <a:p>
            <a:pPr lvl="3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</a:rPr>
              <a:t>LSTM</a:t>
            </a:r>
            <a:r>
              <a:rPr lang="en-IN" sz="2000" dirty="0">
                <a:solidFill>
                  <a:schemeClr val="tx1"/>
                </a:solidFill>
              </a:rPr>
              <a:t> for learning long-term sales patterns.</a:t>
            </a:r>
          </a:p>
          <a:p>
            <a:pPr lvl="2">
              <a:buFont typeface="Wingdings" pitchFamily="2" charset="2"/>
              <a:buChar char="Ø"/>
            </a:pPr>
            <a:r>
              <a:rPr lang="en-IN" sz="2000" b="1" dirty="0">
                <a:solidFill>
                  <a:schemeClr val="tx1"/>
                </a:solidFill>
              </a:rPr>
              <a:t>Training &amp; Evaluation</a:t>
            </a:r>
            <a:r>
              <a:rPr lang="en-IN" sz="2000" dirty="0">
                <a:solidFill>
                  <a:schemeClr val="tx1"/>
                </a:solidFill>
              </a:rPr>
              <a:t>:</a:t>
            </a:r>
          </a:p>
          <a:p>
            <a:pPr lvl="3">
              <a:buFont typeface="Wingdings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Dataset split (train/test)</a:t>
            </a:r>
          </a:p>
          <a:p>
            <a:pPr lvl="3">
              <a:buFont typeface="Wingdings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Model tuning using </a:t>
            </a:r>
            <a:r>
              <a:rPr lang="en-IN" sz="2000" dirty="0" err="1">
                <a:solidFill>
                  <a:schemeClr val="tx1"/>
                </a:solidFill>
              </a:rPr>
              <a:t>GridSearchCV</a:t>
            </a:r>
            <a:r>
              <a:rPr lang="en-IN" sz="2000" dirty="0">
                <a:solidFill>
                  <a:schemeClr val="tx1"/>
                </a:solidFill>
              </a:rPr>
              <a:t> (for </a:t>
            </a:r>
            <a:r>
              <a:rPr lang="en-IN" sz="2000" dirty="0" err="1">
                <a:solidFill>
                  <a:schemeClr val="tx1"/>
                </a:solidFill>
              </a:rPr>
              <a:t>XGBoost</a:t>
            </a:r>
            <a:r>
              <a:rPr lang="en-IN" sz="2000" dirty="0">
                <a:solidFill>
                  <a:schemeClr val="tx1"/>
                </a:solidFill>
              </a:rPr>
              <a:t>)</a:t>
            </a:r>
          </a:p>
          <a:p>
            <a:pPr lvl="3">
              <a:buFont typeface="Wingdings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Evaluation via RMSE, MAE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BB218-9153-FFF1-596B-6BEC9F21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60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EA1B9-B368-CF95-6C6B-C8E6FCFAA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F1AB9-68CA-7D55-267F-FBDB3B28B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29" y="62411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Implementation Approach</a:t>
            </a:r>
          </a:p>
          <a:p>
            <a:pPr marL="0" indent="0">
              <a:buNone/>
            </a:pPr>
            <a:r>
              <a:rPr lang="en-US" dirty="0"/>
              <a:t>	2.1 Introduction to Languages, IDEs Tools and Technologies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B1634-55B3-ADBF-5F12-476E6194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F52C4A-8F5F-3884-638F-606AAC544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282055"/>
              </p:ext>
            </p:extLst>
          </p:nvPr>
        </p:nvGraphicFramePr>
        <p:xfrm>
          <a:off x="3150973" y="2323070"/>
          <a:ext cx="8353640" cy="3474720"/>
        </p:xfrm>
        <a:graphic>
          <a:graphicData uri="http://schemas.openxmlformats.org/drawingml/2006/table">
            <a:tbl>
              <a:tblPr/>
              <a:tblGrid>
                <a:gridCol w="4176820">
                  <a:extLst>
                    <a:ext uri="{9D8B030D-6E8A-4147-A177-3AD203B41FA5}">
                      <a16:colId xmlns:a16="http://schemas.microsoft.com/office/drawing/2014/main" val="334967020"/>
                    </a:ext>
                  </a:extLst>
                </a:gridCol>
                <a:gridCol w="4176820">
                  <a:extLst>
                    <a:ext uri="{9D8B030D-6E8A-4147-A177-3AD203B41FA5}">
                      <a16:colId xmlns:a16="http://schemas.microsoft.com/office/drawing/2014/main" val="4225158308"/>
                    </a:ext>
                  </a:extLst>
                </a:gridCol>
              </a:tblGrid>
              <a:tr h="334863">
                <a:tc>
                  <a:txBody>
                    <a:bodyPr/>
                    <a:lstStyle/>
                    <a:p>
                      <a:r>
                        <a:rPr lang="en-IN"/>
                        <a:t>Component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Tool/Tech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891476"/>
                  </a:ext>
                </a:extLst>
              </a:tr>
              <a:tr h="334863">
                <a:tc>
                  <a:txBody>
                    <a:bodyPr/>
                    <a:lstStyle/>
                    <a:p>
                      <a:r>
                        <a:rPr lang="en-IN"/>
                        <a:t>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Python 3.11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350635"/>
                  </a:ext>
                </a:extLst>
              </a:tr>
              <a:tr h="334863">
                <a:tc>
                  <a:txBody>
                    <a:bodyPr/>
                    <a:lstStyle/>
                    <a:p>
                      <a:r>
                        <a:rPr lang="en-IN"/>
                        <a:t>IDE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VS Code, Jupyter Notebook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078380"/>
                  </a:ext>
                </a:extLst>
              </a:tr>
              <a:tr h="586011">
                <a:tc>
                  <a:txBody>
                    <a:bodyPr/>
                    <a:lstStyle/>
                    <a:p>
                      <a:r>
                        <a:rPr lang="en-IN"/>
                        <a:t>ML Libraries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pandas, scikit-learn, xgboost, statsmodels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191476"/>
                  </a:ext>
                </a:extLst>
              </a:tr>
              <a:tr h="334863">
                <a:tc>
                  <a:txBody>
                    <a:bodyPr/>
                    <a:lstStyle/>
                    <a:p>
                      <a:r>
                        <a:rPr lang="en-IN"/>
                        <a:t>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matplotlib, seaborn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21528"/>
                  </a:ext>
                </a:extLst>
              </a:tr>
              <a:tr h="334863">
                <a:tc>
                  <a:txBody>
                    <a:bodyPr/>
                    <a:lstStyle/>
                    <a:p>
                      <a:r>
                        <a:rPr lang="en-IN"/>
                        <a:t>Persistence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pickle for model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55908"/>
                  </a:ext>
                </a:extLst>
              </a:tr>
              <a:tr h="586011">
                <a:tc>
                  <a:txBody>
                    <a:bodyPr/>
                    <a:lstStyle/>
                    <a:p>
                      <a:r>
                        <a:rPr lang="en-IN"/>
                        <a:t>Terminal UI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Python CLI (command-line input/output)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47649"/>
                  </a:ext>
                </a:extLst>
              </a:tr>
              <a:tr h="33486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7858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CDF46E-CC9A-E176-7DA3-969A6F9DC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527067"/>
              </p:ext>
            </p:extLst>
          </p:nvPr>
        </p:nvGraphicFramePr>
        <p:xfrm>
          <a:off x="2984768" y="1795061"/>
          <a:ext cx="8128000" cy="378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408548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761771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0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Component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Tool/Tech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98232"/>
                  </a:ext>
                </a:extLst>
              </a:tr>
              <a:tr h="497362">
                <a:tc>
                  <a:txBody>
                    <a:bodyPr/>
                    <a:lstStyle/>
                    <a:p>
                      <a:r>
                        <a:rPr lang="en-I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Language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3.11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2959350"/>
                  </a:ext>
                </a:extLst>
              </a:tr>
              <a:tr h="497362">
                <a:tc>
                  <a:txBody>
                    <a:bodyPr/>
                    <a:lstStyle/>
                    <a:p>
                      <a:r>
                        <a:rPr lang="en-IN" sz="20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IDEx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Code,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Jupyter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Notebook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546886"/>
                  </a:ext>
                </a:extLst>
              </a:tr>
              <a:tr h="497362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Libraries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pandas, scikit-learn, 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 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statsmodels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420158"/>
                  </a:ext>
                </a:extLst>
              </a:tr>
              <a:tr h="497362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matplotlib, seaborn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68791"/>
                  </a:ext>
                </a:extLst>
              </a:tr>
              <a:tr h="497362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pickle</a:t>
                      </a:r>
                      <a:r>
                        <a:rPr lang="en-I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for model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4148"/>
                  </a:ext>
                </a:extLst>
              </a:tr>
              <a:tr h="497362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Terminal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CLI (command-line input/output)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99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75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377C-1606-827B-C417-889866F7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-883414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6F94E-D4D2-FDC9-5211-22C2D79D5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29" y="409833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Testing Approaches</a:t>
            </a:r>
          </a:p>
          <a:p>
            <a:pPr marL="0" indent="0">
              <a:buNone/>
            </a:pPr>
            <a:r>
              <a:rPr lang="en-US" dirty="0"/>
              <a:t>	3.1 Unit Testing</a:t>
            </a:r>
          </a:p>
          <a:p>
            <a:pPr marL="0" indent="0">
              <a:buNone/>
            </a:pPr>
            <a:r>
              <a:rPr lang="en-US" dirty="0"/>
              <a:t>		a. Test Cases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A5BDC-58D2-D28D-CEF8-49796F2A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CE62401-DA52-AC42-17CF-11A26264E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231849"/>
              </p:ext>
            </p:extLst>
          </p:nvPr>
        </p:nvGraphicFramePr>
        <p:xfrm>
          <a:off x="3236777" y="2087653"/>
          <a:ext cx="7328251" cy="3777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63">
                  <a:extLst>
                    <a:ext uri="{9D8B030D-6E8A-4147-A177-3AD203B41FA5}">
                      <a16:colId xmlns:a16="http://schemas.microsoft.com/office/drawing/2014/main" val="1183403906"/>
                    </a:ext>
                  </a:extLst>
                </a:gridCol>
                <a:gridCol w="1393853">
                  <a:extLst>
                    <a:ext uri="{9D8B030D-6E8A-4147-A177-3AD203B41FA5}">
                      <a16:colId xmlns:a16="http://schemas.microsoft.com/office/drawing/2014/main" val="4142642198"/>
                    </a:ext>
                  </a:extLst>
                </a:gridCol>
                <a:gridCol w="2270272">
                  <a:extLst>
                    <a:ext uri="{9D8B030D-6E8A-4147-A177-3AD203B41FA5}">
                      <a16:colId xmlns:a16="http://schemas.microsoft.com/office/drawing/2014/main" val="3739128037"/>
                    </a:ext>
                  </a:extLst>
                </a:gridCol>
                <a:gridCol w="1832063">
                  <a:extLst>
                    <a:ext uri="{9D8B030D-6E8A-4147-A177-3AD203B41FA5}">
                      <a16:colId xmlns:a16="http://schemas.microsoft.com/office/drawing/2014/main" val="1434525056"/>
                    </a:ext>
                  </a:extLst>
                </a:gridCol>
              </a:tblGrid>
              <a:tr h="539660">
                <a:tc>
                  <a:txBody>
                    <a:bodyPr/>
                    <a:lstStyle/>
                    <a:p>
                      <a:r>
                        <a:rPr lang="en-IN" sz="20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61265"/>
                  </a:ext>
                </a:extLst>
              </a:tr>
              <a:tr h="1349151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Preprocessor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Raw CSV with null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Cleaned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DataFrame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81069"/>
                  </a:ext>
                </a:extLst>
              </a:tr>
              <a:tr h="94440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Forecasting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+ product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Predicted demand (integer)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2700191"/>
                  </a:ext>
                </a:extLst>
              </a:tr>
              <a:tr h="944405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 Handler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option 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Prompts for file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0660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80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539B-39CC-0396-32CE-34D167FE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0"/>
            <a:ext cx="8911687" cy="54978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8648-99C3-1D75-B065-2136616F1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0606" y="549781"/>
            <a:ext cx="9544006" cy="560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3.2 Integration Testing</a:t>
            </a:r>
          </a:p>
          <a:p>
            <a:pPr marL="0" indent="0">
              <a:buNone/>
            </a:pPr>
            <a:r>
              <a:rPr lang="en-IN" sz="2000" dirty="0"/>
              <a:t>	Tested interactions between modules in sequence.</a:t>
            </a:r>
          </a:p>
          <a:p>
            <a:pPr marL="0" indent="0">
              <a:buNone/>
            </a:pPr>
            <a:r>
              <a:rPr lang="en-IN" sz="2000" b="1" dirty="0"/>
              <a:t>		b. Test Cases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C6BBA-B0BC-7274-9566-2D53E62D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F56F4C-CAD9-5C39-18D1-37685D239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208089"/>
              </p:ext>
            </p:extLst>
          </p:nvPr>
        </p:nvGraphicFramePr>
        <p:xfrm>
          <a:off x="2976155" y="1967607"/>
          <a:ext cx="7512908" cy="292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227">
                  <a:extLst>
                    <a:ext uri="{9D8B030D-6E8A-4147-A177-3AD203B41FA5}">
                      <a16:colId xmlns:a16="http://schemas.microsoft.com/office/drawing/2014/main" val="1324960307"/>
                    </a:ext>
                  </a:extLst>
                </a:gridCol>
                <a:gridCol w="1878227">
                  <a:extLst>
                    <a:ext uri="{9D8B030D-6E8A-4147-A177-3AD203B41FA5}">
                      <a16:colId xmlns:a16="http://schemas.microsoft.com/office/drawing/2014/main" val="898249656"/>
                    </a:ext>
                  </a:extLst>
                </a:gridCol>
                <a:gridCol w="1878227">
                  <a:extLst>
                    <a:ext uri="{9D8B030D-6E8A-4147-A177-3AD203B41FA5}">
                      <a16:colId xmlns:a16="http://schemas.microsoft.com/office/drawing/2014/main" val="2373974863"/>
                    </a:ext>
                  </a:extLst>
                </a:gridCol>
                <a:gridCol w="1878227">
                  <a:extLst>
                    <a:ext uri="{9D8B030D-6E8A-4147-A177-3AD203B41FA5}">
                      <a16:colId xmlns:a16="http://schemas.microsoft.com/office/drawing/2014/main" val="1765726365"/>
                    </a:ext>
                  </a:extLst>
                </a:gridCol>
              </a:tblGrid>
              <a:tr h="85247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Modules Involved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499485"/>
                  </a:ext>
                </a:extLst>
              </a:tr>
              <a:tr h="852479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Preprocessing →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 CSV → Forecast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 printed in terminal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✅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70249"/>
                  </a:ext>
                </a:extLst>
              </a:tr>
              <a:tr h="1217827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 → Report 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forecast → Save as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CSV file saved locally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✅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594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164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247C7-7BF6-5983-C07B-5FED35FA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643" y="-1491314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2C08-D5ED-0406-7777-26371760B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29" y="595184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4. Results &amp; Discussion</a:t>
            </a:r>
          </a:p>
          <a:p>
            <a:pPr marL="0" indent="0">
              <a:buNone/>
            </a:pPr>
            <a:r>
              <a:rPr lang="en-IN" sz="2000" dirty="0"/>
              <a:t>	4.1 User Interface Representation</a:t>
            </a:r>
          </a:p>
          <a:p>
            <a:pPr marL="0" indent="0">
              <a:buNone/>
            </a:pPr>
            <a:r>
              <a:rPr lang="en-IN" sz="2000" dirty="0"/>
              <a:t>		4.1.1 Brief Description of Various Modules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2754F-FB31-03A5-92E5-D5EC72C2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73DF15-096A-06D4-3B08-F3BE7BE65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237670"/>
              </p:ext>
            </p:extLst>
          </p:nvPr>
        </p:nvGraphicFramePr>
        <p:xfrm>
          <a:off x="3268599" y="2125649"/>
          <a:ext cx="7221774" cy="349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0887">
                  <a:extLst>
                    <a:ext uri="{9D8B030D-6E8A-4147-A177-3AD203B41FA5}">
                      <a16:colId xmlns:a16="http://schemas.microsoft.com/office/drawing/2014/main" val="2546492949"/>
                    </a:ext>
                  </a:extLst>
                </a:gridCol>
                <a:gridCol w="3610887">
                  <a:extLst>
                    <a:ext uri="{9D8B030D-6E8A-4147-A177-3AD203B41FA5}">
                      <a16:colId xmlns:a16="http://schemas.microsoft.com/office/drawing/2014/main" val="3196591979"/>
                    </a:ext>
                  </a:extLst>
                </a:gridCol>
              </a:tblGrid>
              <a:tr h="513220">
                <a:tc>
                  <a:txBody>
                    <a:bodyPr/>
                    <a:lstStyle/>
                    <a:p>
                      <a:r>
                        <a:rPr lang="en-IN" sz="20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956877"/>
                  </a:ext>
                </a:extLst>
              </a:tr>
              <a:tr h="885832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Uploader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Takes user input file path and validates format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5358378"/>
                  </a:ext>
                </a:extLst>
              </a:tr>
              <a:tr h="51322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Loader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Loads .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pkl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model from disk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862982"/>
                  </a:ext>
                </a:extLst>
              </a:tr>
              <a:tr h="51322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Forecast 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Makes predictions for future dates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7985456"/>
                  </a:ext>
                </a:extLst>
              </a:tr>
              <a:tr h="885832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Report Generator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Saves forecast output as .csv or prints to terminal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187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54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996A-5716-5E5F-37EF-7AA74F56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071" y="-960044"/>
            <a:ext cx="8911687" cy="128089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4DF1E-FB76-E8AE-F007-DDC89440B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629" y="504520"/>
            <a:ext cx="8915400" cy="56615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4.2 Snapshot of System with Brief Description</a:t>
            </a:r>
          </a:p>
          <a:p>
            <a:pPr marL="0" indent="0">
              <a:buNone/>
            </a:pPr>
            <a:r>
              <a:rPr lang="en-IN" sz="2000" dirty="0">
                <a:latin typeface="Times New Roman"/>
              </a:rPr>
              <a:t>The Smart Inventory Management system is implemented in Python and runs via the terminal. It utilizes a trained machine learning model (.</a:t>
            </a:r>
            <a:r>
              <a:rPr lang="en-IN" sz="2000" dirty="0" err="1">
                <a:latin typeface="Times New Roman"/>
              </a:rPr>
              <a:t>pkl</a:t>
            </a:r>
            <a:r>
              <a:rPr lang="en-IN" sz="2000" dirty="0">
                <a:latin typeface="Times New Roman"/>
              </a:rPr>
              <a:t>) to forecast product demand using historical sales data from </a:t>
            </a:r>
            <a:r>
              <a:rPr lang="en-IN" sz="2000" dirty="0" err="1">
                <a:latin typeface="Times New Roman"/>
              </a:rPr>
              <a:t>train.csv</a:t>
            </a:r>
            <a:r>
              <a:rPr lang="en-IN" sz="2000" dirty="0">
                <a:latin typeface="Times New Roman"/>
              </a:rPr>
              <a:t>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IN" sz="2000" dirty="0">
                <a:latin typeface="Times New Roman"/>
              </a:rPr>
              <a:t>Key Functionalities Demonstrated in Snapshots: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2000" dirty="0">
                <a:latin typeface="Times New Roman"/>
              </a:rPr>
              <a:t>1. Model Loading</a:t>
            </a:r>
            <a:br>
              <a:rPr lang="en-IN" sz="2000" dirty="0"/>
            </a:br>
            <a:r>
              <a:rPr lang="en-IN" sz="2000" dirty="0">
                <a:latin typeface="Times New Roman"/>
              </a:rPr>
              <a:t>   - The trained .</a:t>
            </a:r>
            <a:r>
              <a:rPr lang="en-IN" sz="2000" dirty="0" err="1">
                <a:latin typeface="Times New Roman"/>
              </a:rPr>
              <a:t>pkl</a:t>
            </a:r>
            <a:r>
              <a:rPr lang="en-IN" sz="2000" dirty="0">
                <a:latin typeface="Times New Roman"/>
              </a:rPr>
              <a:t> model is loaded using </a:t>
            </a:r>
            <a:r>
              <a:rPr lang="en-IN" sz="2000" dirty="0" err="1">
                <a:latin typeface="Times New Roman"/>
              </a:rPr>
              <a:t>joblib</a:t>
            </a:r>
            <a:r>
              <a:rPr lang="en-IN" sz="2000" dirty="0">
                <a:latin typeface="Times New Roman"/>
              </a:rPr>
              <a:t> or pickle.</a:t>
            </a:r>
            <a:br>
              <a:rPr lang="en-IN" sz="2000" dirty="0"/>
            </a:br>
            <a:r>
              <a:rPr lang="en-IN" sz="2000" dirty="0">
                <a:latin typeface="Times New Roman"/>
              </a:rPr>
              <a:t>   - Ensures quick deployment without retraining every time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2000" dirty="0">
                <a:latin typeface="Times New Roman"/>
              </a:rPr>
              <a:t>2. User Input or CSV Reading</a:t>
            </a:r>
            <a:br>
              <a:rPr lang="en-IN" sz="2000" dirty="0"/>
            </a:br>
            <a:r>
              <a:rPr lang="en-IN" sz="2000" dirty="0">
                <a:latin typeface="Times New Roman"/>
              </a:rPr>
              <a:t>   - The system reads input from </a:t>
            </a:r>
            <a:r>
              <a:rPr lang="en-IN" sz="2000" dirty="0" err="1">
                <a:latin typeface="Times New Roman"/>
              </a:rPr>
              <a:t>train.csv</a:t>
            </a:r>
            <a:r>
              <a:rPr lang="en-IN" sz="2000" dirty="0">
                <a:latin typeface="Times New Roman"/>
              </a:rPr>
              <a:t> and preprocesses it before making predictions.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IN" sz="2000" dirty="0">
                <a:latin typeface="Times New Roman"/>
              </a:rPr>
              <a:t>3. Forecast Output</a:t>
            </a:r>
            <a:br>
              <a:rPr lang="en-IN" sz="2000" dirty="0"/>
            </a:br>
            <a:r>
              <a:rPr lang="en-IN" sz="2000" dirty="0">
                <a:latin typeface="Times New Roman"/>
              </a:rPr>
              <a:t>   - Forecast results are printed to the terminal or exported to a new file.</a:t>
            </a:r>
            <a:br>
              <a:rPr lang="en-IN" sz="2000" dirty="0"/>
            </a:br>
            <a:r>
              <a:rPr lang="en-IN" sz="2000" dirty="0">
                <a:latin typeface="Times New Roman"/>
              </a:rPr>
              <a:t>   - Includes item-wise or store-wise sales predictions.</a:t>
            </a:r>
          </a:p>
          <a:p>
            <a:pPr>
              <a:spcAft>
                <a:spcPts val="600"/>
              </a:spcAft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1CE87-59F8-036F-5DFB-5B1298998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9563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303</TotalTime>
  <Words>945</Words>
  <Application>Microsoft Macintosh PowerPoint</Application>
  <PresentationFormat>Widescreen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             Project Presentation on   Predictive Modelling Using Historical Sales Data To Forecast Future Product Demands  </vt:lpstr>
      <vt:lpstr>Contents</vt:lpstr>
      <vt:lpstr>Contents (Continued)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Presentation on  Title of Project</dc:title>
  <dc:creator>Deepak Singh Chouhan</dc:creator>
  <cp:lastModifiedBy>Atharv  Sharma</cp:lastModifiedBy>
  <cp:revision>25</cp:revision>
  <dcterms:created xsi:type="dcterms:W3CDTF">2024-09-26T07:25:32Z</dcterms:created>
  <dcterms:modified xsi:type="dcterms:W3CDTF">2025-05-18T19:51:11Z</dcterms:modified>
</cp:coreProperties>
</file>