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11/04/25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t>11/04/25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11/04/25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11/04/25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11/04/25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11/04/25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11/04/25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t>11/04/25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t>11/04/25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t>11/04/25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dirty="0"/>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11/04/25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t>11/04/25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t>11/04/25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t>11/04/25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11/04/25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11/04/25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11/04/25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11/04/25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ijrpr.com/uploads/V5ISSUE10/IJRPR34021.pdf" TargetMode="External"/><Relationship Id="rId3" Type="http://schemas.openxmlformats.org/officeDocument/2006/relationships/hyperlink" Target="https://disk.com/resources/inventory-forecasting-methods-to-reduce-stockouts-overstock/#:~:text=Seasonality%20Analysis,-Retailers%20often%20face&amp;text=This%20method%20relies%20on%20historical,by%20managing%20their%20inventory%20carefully" TargetMode="External"/><Relationship Id="rId7" Type="http://schemas.openxmlformats.org/officeDocument/2006/relationships/hyperlink" Target="https://www.netstock.com/blog/demand-forecasting-for-supply-chains-how-to-predict-plan/" TargetMode="External"/><Relationship Id="rId2" Type="http://schemas.openxmlformats.org/officeDocument/2006/relationships/hyperlink" Target="https://www.researchgate.net/publication/383560175_AI-driven_demand_forecasting_Enhancing_inventory_management_and_customer_satisfaction" TargetMode="External"/><Relationship Id="rId1" Type="http://schemas.openxmlformats.org/officeDocument/2006/relationships/slideLayout" Target="../slideLayouts/slideLayout2.xml"/><Relationship Id="rId6" Type="http://schemas.openxmlformats.org/officeDocument/2006/relationships/hyperlink" Target="https://codup.co/blog/how-to-avoid-overstocking-and-stockouts-in-retail-best-practices-for-inventory-planning/" TargetMode="External"/><Relationship Id="rId5" Type="http://schemas.openxmlformats.org/officeDocument/2006/relationships/hyperlink" Target="https://thousense.ai/blog/accurate-demand-forecasting-for-effective-inventory-management/" TargetMode="External"/><Relationship Id="rId4" Type="http://schemas.openxmlformats.org/officeDocument/2006/relationships/hyperlink" Target="https://www.pecan.ai/blog/predictive-inventory-manage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1842053" y="1595516"/>
            <a:ext cx="9025006" cy="2511551"/>
          </a:xfrm>
        </p:spPr>
        <p:txBody>
          <a:bodyPr>
            <a:normAutofit fontScale="90000"/>
          </a:bodyPr>
          <a:lstStyle/>
          <a:p>
            <a:pPr marL="0" marR="361315" algn="ctr">
              <a:lnSpc>
                <a:spcPct val="107000"/>
              </a:lnSpc>
              <a:spcAft>
                <a:spcPts val="400"/>
              </a:spcAft>
              <a:buNone/>
            </a:pP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US" sz="3600" b="1" kern="100" dirty="0">
                <a:solidFill>
                  <a:srgbClr val="000000"/>
                </a:solidFill>
                <a:effectLst/>
                <a:latin typeface="Times New Roman" panose="02020603050405020304" pitchFamily="18" charset="0"/>
                <a:ea typeface="Times New Roman" panose="02020603050405020304" pitchFamily="18" charset="0"/>
              </a:rPr>
              <a:t>Predictive Modelling Using Historical Sales Data To</a:t>
            </a:r>
            <a:br>
              <a:rPr lang="en-US" sz="3600" b="1" kern="100" dirty="0">
                <a:solidFill>
                  <a:srgbClr val="000000"/>
                </a:solidFill>
                <a:effectLst/>
                <a:latin typeface="Times New Roman" panose="02020603050405020304" pitchFamily="18" charset="0"/>
                <a:ea typeface="Times New Roman" panose="02020603050405020304" pitchFamily="18" charset="0"/>
              </a:rPr>
            </a:br>
            <a:r>
              <a:rPr lang="en-US" sz="3600" b="1" kern="100" dirty="0">
                <a:solidFill>
                  <a:srgbClr val="000000"/>
                </a:solidFill>
                <a:effectLst/>
                <a:latin typeface="Times New Roman" panose="02020603050405020304" pitchFamily="18" charset="0"/>
                <a:ea typeface="Times New Roman" panose="02020603050405020304" pitchFamily="18" charset="0"/>
              </a:rPr>
              <a:t>Forecast Future Product Demands</a:t>
            </a:r>
            <a:br>
              <a:rPr lang="en-US" sz="1800" b="1" kern="100" dirty="0">
                <a:solidFill>
                  <a:srgbClr val="000000"/>
                </a:solidFill>
                <a:effectLst/>
                <a:latin typeface="Times New Roman" panose="02020603050405020304" pitchFamily="18" charset="0"/>
                <a:ea typeface="Times New Roman" panose="02020603050405020304" pitchFamily="18" charset="0"/>
              </a:rPr>
            </a:br>
            <a:br>
              <a:rPr lang="en-US" sz="1800" b="1" kern="100" dirty="0">
                <a:solidFill>
                  <a:srgbClr val="000000"/>
                </a:solidFill>
                <a:effectLst/>
                <a:latin typeface="Times New Roman" panose="02020603050405020304" pitchFamily="18" charset="0"/>
                <a:ea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1842053" y="3746766"/>
            <a:ext cx="9025006" cy="3031435"/>
          </a:xfrm>
        </p:spPr>
        <p:txBody>
          <a:bodyPr>
            <a:normAutofit fontScale="92500" lnSpcReduction="20000"/>
          </a:bodyPr>
          <a:lstStyle/>
          <a:p>
            <a:endParaRPr lang="en-IN" dirty="0">
              <a:solidFill>
                <a:schemeClr val="tx1"/>
              </a:solidFill>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a:p>
            <a:r>
              <a:rPr lang="en-IN" b="1" dirty="0">
                <a:solidFill>
                  <a:schemeClr val="tx1"/>
                </a:solidFill>
                <a:latin typeface="Times New Roman" panose="02020603050405020304" pitchFamily="18" charset="0"/>
                <a:cs typeface="Times New Roman" panose="02020603050405020304" pitchFamily="18" charset="0"/>
              </a:rPr>
              <a:t>Guided By:</a:t>
            </a:r>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Presented By:</a:t>
            </a:r>
          </a:p>
          <a:p>
            <a:r>
              <a:rPr lang="en-IN" dirty="0">
                <a:solidFill>
                  <a:schemeClr val="tx1"/>
                </a:solidFill>
                <a:latin typeface="Times New Roman" panose="02020603050405020304" pitchFamily="18" charset="0"/>
                <a:cs typeface="Times New Roman" panose="02020603050405020304" pitchFamily="18" charset="0"/>
              </a:rPr>
              <a:t>Prof. Mahendra Verma							       			        	 Khushi Agrawal</a:t>
            </a:r>
          </a:p>
          <a:p>
            <a:r>
              <a:rPr lang="en-IN" dirty="0">
                <a:solidFill>
                  <a:schemeClr val="tx1"/>
                </a:solidFill>
                <a:latin typeface="Times New Roman" panose="02020603050405020304" pitchFamily="18" charset="0"/>
                <a:cs typeface="Times New Roman" panose="02020603050405020304" pitchFamily="18" charset="0"/>
              </a:rPr>
              <a:t>													 		 Atharv Sharma	</a:t>
            </a:r>
          </a:p>
          <a:p>
            <a:r>
              <a:rPr lang="en-IN" dirty="0">
                <a:solidFill>
                  <a:schemeClr val="tx1"/>
                </a:solidFill>
                <a:latin typeface="Times New Roman" panose="02020603050405020304" pitchFamily="18" charset="0"/>
                <a:cs typeface="Times New Roman" panose="02020603050405020304" pitchFamily="18" charset="0"/>
              </a:rPr>
              <a:t>													 		 Akshat Soni	</a:t>
            </a:r>
          </a:p>
          <a:p>
            <a:r>
              <a:rPr lang="en-IN" dirty="0">
                <a:solidFill>
                  <a:schemeClr val="tx1"/>
                </a:solidFill>
                <a:latin typeface="Times New Roman" panose="02020603050405020304" pitchFamily="18" charset="0"/>
                <a:cs typeface="Times New Roman" panose="02020603050405020304" pitchFamily="18" charset="0"/>
              </a:rPr>
              <a:t>											   	        			 Amay Saxena</a:t>
            </a:r>
          </a:p>
          <a:p>
            <a:r>
              <a:rPr lang="en-IN" dirty="0">
                <a:solidFill>
                  <a:schemeClr val="tx1"/>
                </a:solidFill>
                <a:latin typeface="Times New Roman" panose="02020603050405020304" pitchFamily="18" charset="0"/>
                <a:cs typeface="Times New Roman" panose="02020603050405020304" pitchFamily="18" charset="0"/>
              </a:rPr>
              <a:t>												</a:t>
            </a:r>
          </a:p>
          <a:p>
            <a:r>
              <a:rPr lang="en-IN" dirty="0">
                <a:solidFill>
                  <a:schemeClr val="tx1"/>
                </a:solidFill>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77500" lnSpcReduction="20000"/>
          </a:bodyPr>
          <a:lstStyle/>
          <a:p>
            <a:pPr algn="just"/>
            <a:r>
              <a:rPr lang="en-US" b="1" i="0" dirty="0">
                <a:solidFill>
                  <a:srgbClr val="374151"/>
                </a:solidFill>
                <a:effectLst/>
                <a:latin typeface="__Inter_d65c78"/>
              </a:rPr>
              <a:t>Retail Businesses:</a:t>
            </a:r>
            <a:r>
              <a:rPr lang="en-US" b="0" i="0" dirty="0">
                <a:solidFill>
                  <a:srgbClr val="374151"/>
                </a:solidFill>
                <a:effectLst/>
                <a:latin typeface="__Inter_d65c78"/>
              </a:rPr>
              <a:t> To manage stock levels and improve order fulfillment based on accurate demand forecasts.</a:t>
            </a:r>
          </a:p>
          <a:p>
            <a:pPr algn="just"/>
            <a:r>
              <a:rPr lang="en-US" b="1" i="0" dirty="0">
                <a:solidFill>
                  <a:srgbClr val="374151"/>
                </a:solidFill>
                <a:effectLst/>
                <a:latin typeface="__Inter_d65c78"/>
              </a:rPr>
              <a:t>E-commerce Platforms:</a:t>
            </a:r>
            <a:r>
              <a:rPr lang="en-US" b="0" i="0" dirty="0">
                <a:solidFill>
                  <a:srgbClr val="374151"/>
                </a:solidFill>
                <a:effectLst/>
                <a:latin typeface="__Inter_d65c78"/>
              </a:rPr>
              <a:t> To optimize inventory management and enhance customer experience through data-driven insights.</a:t>
            </a:r>
          </a:p>
          <a:p>
            <a:pPr algn="just"/>
            <a:r>
              <a:rPr lang="en-US" b="1" i="0" dirty="0">
                <a:solidFill>
                  <a:srgbClr val="374151"/>
                </a:solidFill>
                <a:effectLst/>
                <a:latin typeface="__Inter_d65c78"/>
              </a:rPr>
              <a:t>Manufacturing:</a:t>
            </a:r>
            <a:r>
              <a:rPr lang="en-US" b="0" i="0" dirty="0">
                <a:solidFill>
                  <a:srgbClr val="374151"/>
                </a:solidFill>
                <a:effectLst/>
                <a:latin typeface="__Inter_d65c78"/>
              </a:rPr>
              <a:t> To streamline production schedules and raw material procurement based on predicted demand.</a:t>
            </a:r>
          </a:p>
          <a:p>
            <a:pPr algn="just"/>
            <a:r>
              <a:rPr lang="en-US" b="1" i="0" dirty="0">
                <a:solidFill>
                  <a:srgbClr val="374151"/>
                </a:solidFill>
                <a:effectLst/>
                <a:latin typeface="__Inter_d65c78"/>
              </a:rPr>
              <a:t>Supply Chain Management:</a:t>
            </a:r>
            <a:r>
              <a:rPr lang="en-US" b="0" i="0" dirty="0">
                <a:solidFill>
                  <a:srgbClr val="374151"/>
                </a:solidFill>
                <a:effectLst/>
                <a:latin typeface="__Inter_d65c78"/>
              </a:rPr>
              <a:t> To improve overall efficiency by aligning inventory levels with anticipated sales.</a:t>
            </a:r>
          </a:p>
          <a:p>
            <a:pPr algn="just"/>
            <a:r>
              <a:rPr lang="en-US" b="1" i="0" dirty="0">
                <a:solidFill>
                  <a:srgbClr val="374151"/>
                </a:solidFill>
                <a:effectLst/>
                <a:latin typeface="__Inter_d65c78"/>
              </a:rPr>
              <a:t>Wholesale Distribution: </a:t>
            </a:r>
            <a:r>
              <a:rPr lang="en-US" b="0" i="0" dirty="0">
                <a:solidFill>
                  <a:srgbClr val="374151"/>
                </a:solidFill>
                <a:effectLst/>
                <a:latin typeface="__Inter_d65c78"/>
              </a:rPr>
              <a:t>Optimize inventory levels for wholesalers who supply products to retailers.</a:t>
            </a:r>
          </a:p>
          <a:p>
            <a:pPr algn="just"/>
            <a:r>
              <a:rPr lang="en-US" b="1" i="0" dirty="0">
                <a:solidFill>
                  <a:srgbClr val="374151"/>
                </a:solidFill>
                <a:effectLst/>
                <a:latin typeface="__Inter_d65c78"/>
              </a:rPr>
              <a:t>Electronics and Technology: </a:t>
            </a:r>
            <a:r>
              <a:rPr lang="en-US" b="0" i="0" dirty="0">
                <a:solidFill>
                  <a:srgbClr val="374151"/>
                </a:solidFill>
                <a:effectLst/>
                <a:latin typeface="__Inter_d65c78"/>
              </a:rPr>
              <a:t>Optimize inventory for consumer electronics, ensuring that popular products are always in stock.</a:t>
            </a:r>
          </a:p>
          <a:p>
            <a:pPr algn="just"/>
            <a:r>
              <a:rPr lang="en-US" b="1" i="0" dirty="0">
                <a:solidFill>
                  <a:srgbClr val="374151"/>
                </a:solidFill>
                <a:effectLst/>
                <a:latin typeface="__Inter_d65c78"/>
              </a:rPr>
              <a:t>Healthcare Supply Chain: </a:t>
            </a:r>
            <a:r>
              <a:rPr lang="en-US" b="0" i="0" dirty="0">
                <a:solidFill>
                  <a:srgbClr val="374151"/>
                </a:solidFill>
                <a:effectLst/>
                <a:latin typeface="__Inter_d65c78"/>
              </a:rPr>
              <a:t>Manage inventory for medical supplies and equipment in healthcare facilities.</a:t>
            </a:r>
            <a:br>
              <a:rPr lang="en-US" dirty="0"/>
            </a:br>
            <a:endParaRPr lang="en-IN" dirty="0"/>
          </a:p>
          <a:p>
            <a:pPr algn="just"/>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10</a:t>
            </a:fld>
            <a:endParaRPr lang="en-IN" dirty="0"/>
          </a:p>
        </p:txBody>
      </p:sp>
    </p:spTree>
    <p:extLst>
      <p:ext uri="{BB962C8B-B14F-4D97-AF65-F5344CB8AC3E}">
        <p14:creationId xmlns:p14="http://schemas.microsoft.com/office/powerpoint/2010/main" val="2061340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GitHub Link</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pPr algn="just"/>
            <a:r>
              <a:rPr lang="en-IN" dirty="0">
                <a:solidFill>
                  <a:schemeClr val="tx1"/>
                </a:solidFill>
              </a:rPr>
              <a:t>https://</a:t>
            </a:r>
            <a:r>
              <a:rPr lang="en-IN" dirty="0" err="1">
                <a:solidFill>
                  <a:schemeClr val="tx1"/>
                </a:solidFill>
              </a:rPr>
              <a:t>github.com</a:t>
            </a:r>
            <a:r>
              <a:rPr lang="en-IN" dirty="0">
                <a:solidFill>
                  <a:schemeClr val="tx1"/>
                </a:solidFill>
              </a:rPr>
              <a:t>/Atharv9406/SMART-INVENTORY-MANAGEMENT</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11</a:t>
            </a:fld>
            <a:endParaRPr lang="en-IN" dirty="0"/>
          </a:p>
        </p:txBody>
      </p:sp>
    </p:spTree>
    <p:extLst>
      <p:ext uri="{BB962C8B-B14F-4D97-AF65-F5344CB8AC3E}">
        <p14:creationId xmlns:p14="http://schemas.microsoft.com/office/powerpoint/2010/main" val="21083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10000"/>
          </a:bodyPr>
          <a:lstStyle/>
          <a:p>
            <a:pPr algn="just"/>
            <a:r>
              <a:rPr lang="en-US" sz="1800" b="1" kern="100" dirty="0">
                <a:solidFill>
                  <a:schemeClr val="tx1"/>
                </a:solidFill>
                <a:effectLst/>
                <a:latin typeface="Times New Roman" panose="02020603050405020304" pitchFamily="18" charset="0"/>
                <a:ea typeface="Times New Roman" panose="02020603050405020304" pitchFamily="18" charset="0"/>
                <a:hlinkClick r:id="rId2"/>
              </a:rPr>
              <a:t>https://www.researchgate.net/publication/383560175_AI-driven_demand_forecasting_Enhancing_inventory_management_and_customer_satisfaction</a:t>
            </a:r>
            <a:endParaRPr lang="en-US" sz="1800" b="1" kern="100" dirty="0">
              <a:solidFill>
                <a:schemeClr val="tx1"/>
              </a:solidFill>
              <a:effectLst/>
              <a:latin typeface="Times New Roman" panose="02020603050405020304" pitchFamily="18" charset="0"/>
              <a:ea typeface="Times New Roman" panose="02020603050405020304" pitchFamily="18" charset="0"/>
            </a:endParaRPr>
          </a:p>
          <a:p>
            <a:pPr algn="just"/>
            <a:r>
              <a:rPr lang="en-US" sz="1800" b="1" u="sng" kern="100" dirty="0">
                <a:solidFill>
                  <a:schemeClr val="tx1"/>
                </a:solidFill>
                <a:effectLst/>
                <a:latin typeface="Times New Roman" panose="02020603050405020304" pitchFamily="18" charset="0"/>
                <a:ea typeface="Times New Roman" panose="02020603050405020304" pitchFamily="18" charset="0"/>
                <a:hlinkClick r:id="rId3"/>
              </a:rPr>
              <a:t>https://disk.com/resources/inventory-forecasting-methods-to-reduce-stockouts-overstock/#:~:text=Seasonality%20Analysis,-Retailers%20often%20face&amp;text=This%20method%20relies%20on%20historical,by%20managing%20their%20inventory%20carefully</a:t>
            </a:r>
            <a:endParaRPr lang="en-US" sz="1800" b="1" u="sng" kern="100" dirty="0">
              <a:solidFill>
                <a:schemeClr val="tx1"/>
              </a:solidFill>
              <a:effectLst/>
              <a:latin typeface="Times New Roman" panose="02020603050405020304" pitchFamily="18" charset="0"/>
              <a:ea typeface="Times New Roman" panose="02020603050405020304" pitchFamily="18" charset="0"/>
            </a:endParaRPr>
          </a:p>
          <a:p>
            <a:pPr algn="just"/>
            <a:r>
              <a:rPr lang="en-US" sz="1800" b="1" u="sng" kern="100" dirty="0">
                <a:solidFill>
                  <a:schemeClr val="tx1"/>
                </a:solidFill>
                <a:effectLst/>
                <a:latin typeface="Times New Roman" panose="02020603050405020304" pitchFamily="18" charset="0"/>
                <a:ea typeface="Times New Roman" panose="02020603050405020304" pitchFamily="18" charset="0"/>
                <a:hlinkClick r:id="rId4"/>
              </a:rPr>
              <a:t>https://www.pecan.ai/blog/predictive-inventory-management/</a:t>
            </a:r>
            <a:endParaRPr lang="en-US" sz="1800" b="1" u="sng" kern="100" dirty="0">
              <a:solidFill>
                <a:schemeClr val="tx1"/>
              </a:solidFill>
              <a:effectLst/>
              <a:latin typeface="Times New Roman" panose="02020603050405020304" pitchFamily="18" charset="0"/>
              <a:ea typeface="Times New Roman" panose="02020603050405020304" pitchFamily="18" charset="0"/>
            </a:endParaRPr>
          </a:p>
          <a:p>
            <a:pPr algn="just"/>
            <a:r>
              <a:rPr lang="en-US" sz="1800" b="1" u="sng" kern="100" dirty="0">
                <a:solidFill>
                  <a:schemeClr val="tx1"/>
                </a:solidFill>
                <a:effectLst/>
                <a:latin typeface="Times New Roman" panose="02020603050405020304" pitchFamily="18" charset="0"/>
                <a:ea typeface="Times New Roman" panose="02020603050405020304" pitchFamily="18" charset="0"/>
                <a:hlinkClick r:id="rId5"/>
              </a:rPr>
              <a:t>https://thousense.ai/blog/accurate-demand-forecasting-for-effective-inventory-management/</a:t>
            </a:r>
            <a:endParaRPr lang="en-US" sz="1800" b="1" u="sng" kern="100" dirty="0">
              <a:solidFill>
                <a:schemeClr val="tx1"/>
              </a:solidFill>
              <a:effectLst/>
              <a:latin typeface="Times New Roman" panose="02020603050405020304" pitchFamily="18" charset="0"/>
              <a:ea typeface="Times New Roman" panose="02020603050405020304" pitchFamily="18" charset="0"/>
            </a:endParaRPr>
          </a:p>
          <a:p>
            <a:pPr algn="just"/>
            <a:r>
              <a:rPr lang="en-US" sz="1800" b="1" u="sng" kern="100" dirty="0">
                <a:solidFill>
                  <a:schemeClr val="tx1"/>
                </a:solidFill>
                <a:effectLst/>
                <a:latin typeface="Times New Roman" panose="02020603050405020304" pitchFamily="18" charset="0"/>
                <a:ea typeface="Times New Roman" panose="02020603050405020304" pitchFamily="18" charset="0"/>
                <a:hlinkClick r:id="rId6"/>
              </a:rPr>
              <a:t>https://codup.co/blog/how-to-avoid-overstocking-and-stockouts-in-retail-best-practices-for-inventory-planning/</a:t>
            </a:r>
            <a:endParaRPr lang="en-US" sz="1800" b="1" u="sng" kern="100" dirty="0">
              <a:solidFill>
                <a:schemeClr val="tx1"/>
              </a:solidFill>
              <a:effectLst/>
              <a:latin typeface="Times New Roman" panose="02020603050405020304" pitchFamily="18" charset="0"/>
              <a:ea typeface="Times New Roman" panose="02020603050405020304" pitchFamily="18" charset="0"/>
            </a:endParaRPr>
          </a:p>
          <a:p>
            <a:pPr algn="just"/>
            <a:r>
              <a:rPr lang="en-US" sz="1800" b="1" u="sng" kern="100" dirty="0">
                <a:solidFill>
                  <a:schemeClr val="tx1"/>
                </a:solidFill>
                <a:effectLst/>
                <a:latin typeface="Times New Roman" panose="02020603050405020304" pitchFamily="18" charset="0"/>
                <a:ea typeface="Times New Roman" panose="02020603050405020304" pitchFamily="18" charset="0"/>
                <a:hlinkClick r:id="rId7"/>
              </a:rPr>
              <a:t>https://www.netstock.com/blog/demand-forecasting-for-supply-chains-how-to-predict-plan/</a:t>
            </a:r>
            <a:endParaRPr lang="en-US" sz="1800" b="1" u="sng" kern="100" dirty="0">
              <a:solidFill>
                <a:schemeClr val="tx1"/>
              </a:solidFill>
              <a:effectLst/>
              <a:latin typeface="Times New Roman" panose="02020603050405020304" pitchFamily="18" charset="0"/>
              <a:ea typeface="Times New Roman" panose="02020603050405020304" pitchFamily="18" charset="0"/>
            </a:endParaRPr>
          </a:p>
          <a:p>
            <a:pPr algn="just"/>
            <a:r>
              <a:rPr lang="en-US" sz="1800" b="1" u="sng" dirty="0">
                <a:solidFill>
                  <a:schemeClr val="tx1"/>
                </a:solidFill>
                <a:effectLst/>
                <a:ea typeface="Times New Roman" panose="02020603050405020304" pitchFamily="18" charset="0"/>
                <a:hlinkClick r:id="rId8"/>
              </a:rPr>
              <a:t>https://ijrpr.com/uploads/V5ISSUE10/IJRPR34021.pdf</a:t>
            </a:r>
            <a:r>
              <a:rPr lang="en-US" u="sng" dirty="0">
                <a:solidFill>
                  <a:schemeClr val="tx1"/>
                </a:solidFill>
                <a:effectLst/>
                <a:hlinkClick r:id="rId8"/>
              </a:rPr>
              <a:t> </a:t>
            </a:r>
            <a:endParaRPr lang="en-IN" u="sng" dirty="0">
              <a:solidFill>
                <a:schemeClr val="tx1"/>
              </a:solidFill>
            </a:endParaRPr>
          </a:p>
          <a:p>
            <a:pPr algn="just"/>
            <a:endParaRPr lang="en-IN" u="sng"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12</a:t>
            </a:fld>
            <a:endParaRPr lang="en-IN" dirty="0"/>
          </a:p>
        </p:txBody>
      </p:sp>
    </p:spTree>
    <p:extLst>
      <p:ext uri="{BB962C8B-B14F-4D97-AF65-F5344CB8AC3E}">
        <p14:creationId xmlns:p14="http://schemas.microsoft.com/office/powerpoint/2010/main" val="33497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5038-74F4-BFA9-7BB7-A3BBAFBCF2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48E571-788C-E54B-B080-EEB4F50A852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fld id="{A575ECA5-96F4-415B-9B7B-F5BEE4B08E09}" type="slidenum">
              <a:rPr lang="en-IN" smtClean="0"/>
              <a:pPr/>
              <a:t>13</a:t>
            </a:fld>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5057618"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a:extLst>
              <a:ext uri="{FF2B5EF4-FFF2-40B4-BE49-F238E27FC236}">
                <a16:creationId xmlns:a16="http://schemas.microsoft.com/office/drawing/2014/main" id="{EB405D59-04E2-F173-8396-FFBCDFE0262A}"/>
              </a:ext>
            </a:extLst>
          </p:cNvPr>
          <p:cNvSpPr/>
          <p:nvPr/>
        </p:nvSpPr>
        <p:spPr>
          <a:xfrm>
            <a:off x="5310893" y="4262735"/>
            <a:ext cx="28200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589212" y="475750"/>
            <a:ext cx="8911687" cy="1280890"/>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589212" y="1152939"/>
            <a:ext cx="8915400" cy="5185216"/>
          </a:xfrm>
        </p:spPr>
        <p:txBody>
          <a:bodyPr>
            <a:normAutofit fontScale="92500" lnSpcReduction="20000"/>
          </a:bodyPr>
          <a:lstStyle/>
          <a:p>
            <a:pPr marL="457200" indent="-457200">
              <a:buFont typeface="+mj-lt"/>
              <a:buAutoNum type="arabicPeriod"/>
            </a:pPr>
            <a:r>
              <a:rPr lang="en-IN" dirty="0">
                <a:solidFill>
                  <a:schemeClr val="tx1"/>
                </a:solidFill>
              </a:rPr>
              <a:t>Introduction</a:t>
            </a:r>
          </a:p>
          <a:p>
            <a:pPr marL="457200" lvl="1" indent="0">
              <a:buNone/>
            </a:pPr>
            <a:r>
              <a:rPr lang="en-IN" dirty="0">
                <a:solidFill>
                  <a:schemeClr val="accent1"/>
                </a:solidFill>
              </a:rPr>
              <a:t>1.1</a:t>
            </a:r>
            <a:r>
              <a:rPr lang="en-IN" dirty="0">
                <a:solidFill>
                  <a:schemeClr val="tx1"/>
                </a:solidFill>
              </a:rPr>
              <a:t> Overview</a:t>
            </a:r>
          </a:p>
          <a:p>
            <a:pPr marL="457200" lvl="1" indent="0">
              <a:buNone/>
            </a:pPr>
            <a:r>
              <a:rPr lang="en-IN" dirty="0">
                <a:solidFill>
                  <a:schemeClr val="accent1"/>
                </a:solidFill>
              </a:rPr>
              <a:t>1.2</a:t>
            </a:r>
            <a:r>
              <a:rPr lang="en-IN" dirty="0">
                <a:solidFill>
                  <a:schemeClr val="tx1"/>
                </a:solidFill>
              </a:rPr>
              <a:t> Purpose</a:t>
            </a:r>
          </a:p>
          <a:p>
            <a:pPr marL="457200" indent="-457200">
              <a:buFont typeface="+mj-lt"/>
              <a:buAutoNum type="arabicPeriod"/>
            </a:pPr>
            <a:r>
              <a:rPr lang="en-IN" dirty="0">
                <a:solidFill>
                  <a:schemeClr val="tx1"/>
                </a:solidFill>
              </a:rPr>
              <a:t>Literature Review</a:t>
            </a:r>
          </a:p>
          <a:p>
            <a:pPr marL="457200" indent="-457200">
              <a:buFont typeface="+mj-lt"/>
              <a:buAutoNum type="arabicPeriod"/>
            </a:pPr>
            <a:r>
              <a:rPr lang="en-IN" dirty="0">
                <a:solidFill>
                  <a:schemeClr val="tx1"/>
                </a:solidFill>
              </a:rPr>
              <a:t>Problem Statement</a:t>
            </a:r>
          </a:p>
          <a:p>
            <a:pPr marL="457200" indent="-457200">
              <a:buFont typeface="+mj-lt"/>
              <a:buAutoNum type="arabicPeriod"/>
            </a:pPr>
            <a:r>
              <a:rPr lang="en-IN" dirty="0">
                <a:solidFill>
                  <a:schemeClr val="tx1"/>
                </a:solidFill>
              </a:rPr>
              <a:t>Proposed Solution</a:t>
            </a:r>
          </a:p>
          <a:p>
            <a:pPr marL="457200" indent="-457200">
              <a:buFont typeface="+mj-lt"/>
              <a:buAutoNum type="arabicPeriod"/>
            </a:pPr>
            <a:r>
              <a:rPr lang="en-IN" dirty="0">
                <a:solidFill>
                  <a:schemeClr val="tx1"/>
                </a:solidFill>
              </a:rPr>
              <a:t>Objectives</a:t>
            </a:r>
          </a:p>
          <a:p>
            <a:pPr marL="457200" indent="-457200">
              <a:buFont typeface="+mj-lt"/>
              <a:buAutoNum type="arabicPeriod"/>
            </a:pPr>
            <a:r>
              <a:rPr lang="en-IN" dirty="0">
                <a:solidFill>
                  <a:schemeClr val="tx1"/>
                </a:solidFill>
              </a:rPr>
              <a:t>Theoretical Analysis</a:t>
            </a:r>
          </a:p>
          <a:p>
            <a:pPr marL="457200" lvl="1" indent="0">
              <a:buNone/>
            </a:pPr>
            <a:r>
              <a:rPr lang="en-IN" dirty="0">
                <a:solidFill>
                  <a:schemeClr val="accent1"/>
                </a:solidFill>
              </a:rPr>
              <a:t>6.1</a:t>
            </a:r>
            <a:r>
              <a:rPr lang="en-IN" dirty="0">
                <a:solidFill>
                  <a:schemeClr val="tx1"/>
                </a:solidFill>
              </a:rPr>
              <a:t> Block Diagram</a:t>
            </a:r>
          </a:p>
          <a:p>
            <a:pPr marL="457200" lvl="1" indent="0">
              <a:buNone/>
            </a:pPr>
            <a:r>
              <a:rPr lang="en-IN" dirty="0">
                <a:solidFill>
                  <a:schemeClr val="accent1"/>
                </a:solidFill>
              </a:rPr>
              <a:t>6.2</a:t>
            </a:r>
            <a:r>
              <a:rPr lang="en-IN" dirty="0">
                <a:solidFill>
                  <a:schemeClr val="tx1"/>
                </a:solidFill>
              </a:rPr>
              <a:t> Hardware Requirements</a:t>
            </a:r>
          </a:p>
          <a:p>
            <a:pPr marL="457200" lvl="1" indent="0">
              <a:buNone/>
            </a:pPr>
            <a:r>
              <a:rPr lang="en-IN" dirty="0">
                <a:solidFill>
                  <a:schemeClr val="accent1"/>
                </a:solidFill>
              </a:rPr>
              <a:t>6.3</a:t>
            </a:r>
            <a:r>
              <a:rPr lang="en-IN" dirty="0">
                <a:solidFill>
                  <a:schemeClr val="tx1"/>
                </a:solidFill>
              </a:rPr>
              <a:t> Software Requirements</a:t>
            </a:r>
          </a:p>
          <a:p>
            <a:pPr marL="457200" indent="-457200">
              <a:buFont typeface="+mj-lt"/>
              <a:buAutoNum type="arabicPeriod"/>
            </a:pPr>
            <a:r>
              <a:rPr lang="en-IN" dirty="0">
                <a:solidFill>
                  <a:schemeClr val="tx1"/>
                </a:solidFill>
              </a:rPr>
              <a:t>Applications </a:t>
            </a:r>
          </a:p>
          <a:p>
            <a:pPr marL="0" indent="0">
              <a:buNone/>
            </a:pPr>
            <a:r>
              <a:rPr lang="en-IN" dirty="0">
                <a:solidFill>
                  <a:schemeClr val="tx1"/>
                </a:solidFill>
              </a:rPr>
              <a:t>8.    References</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fld id="{A575ECA5-96F4-415B-9B7B-F5BEE4B08E09}" type="slidenum">
              <a:rPr lang="en-IN" smtClean="0"/>
              <a:pPr/>
              <a:t>2</a:t>
            </a:fld>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1. Introduction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lnSpcReduction="10000"/>
          </a:bodyPr>
          <a:lstStyle/>
          <a:p>
            <a:pPr marL="0" indent="0" algn="just">
              <a:buNone/>
            </a:pPr>
            <a:r>
              <a:rPr lang="en-IN" sz="1500" dirty="0">
                <a:solidFill>
                  <a:schemeClr val="tx1"/>
                </a:solidFill>
              </a:rPr>
              <a:t>1.1 Overview</a:t>
            </a:r>
          </a:p>
          <a:p>
            <a:pPr lvl="1" algn="just"/>
            <a:r>
              <a:rPr lang="en-US" sz="1420" b="0" i="0" dirty="0">
                <a:solidFill>
                  <a:srgbClr val="374151"/>
                </a:solidFill>
                <a:effectLst/>
              </a:rPr>
              <a:t>In the fast-paced and competitive business environment, effective inventory management is essential for operational success. Businesses often face challenges in accurately forecasting product demand, which can lead to stockouts (resulting in lost sales and customer dissatisfaction) and overstocking (leading to increased holding costs and waste). </a:t>
            </a:r>
          </a:p>
          <a:p>
            <a:pPr lvl="1" algn="just"/>
            <a:r>
              <a:rPr lang="en-US" sz="1420" b="0" i="0" dirty="0">
                <a:solidFill>
                  <a:srgbClr val="374151"/>
                </a:solidFill>
                <a:effectLst/>
              </a:rPr>
              <a:t>This project aims to develop a Smart Inventory Management system that leverages historical sales data to enhance demand forecasting accuracy. </a:t>
            </a:r>
          </a:p>
          <a:p>
            <a:pPr lvl="1" algn="just"/>
            <a:r>
              <a:rPr lang="en-US" sz="1420" b="0" i="0" dirty="0">
                <a:solidFill>
                  <a:srgbClr val="374151"/>
                </a:solidFill>
                <a:effectLst/>
              </a:rPr>
              <a:t>By analyzing past sales trends and patterns, the system will provide businesses with the tools to optimize inventory levels, ensuring that products are available when needed while minimizing excess stock.</a:t>
            </a:r>
            <a:endParaRPr lang="en-IN" sz="1420" dirty="0">
              <a:solidFill>
                <a:schemeClr val="tx1"/>
              </a:solidFill>
            </a:endParaRPr>
          </a:p>
          <a:p>
            <a:pPr marL="0" indent="0" algn="just">
              <a:buNone/>
            </a:pPr>
            <a:r>
              <a:rPr lang="en-US" sz="1500" dirty="0">
                <a:solidFill>
                  <a:schemeClr val="tx1"/>
                </a:solidFill>
                <a:latin typeface="Times New Roman" panose="02020603050405020304" pitchFamily="18" charset="0"/>
              </a:rPr>
              <a:t>1.2 Purpose</a:t>
            </a:r>
          </a:p>
          <a:p>
            <a:pPr lvl="1" algn="just"/>
            <a:r>
              <a:rPr lang="en-IN" sz="1420" dirty="0">
                <a:solidFill>
                  <a:schemeClr val="tx1"/>
                </a:solidFill>
              </a:rPr>
              <a:t>Improved </a:t>
            </a:r>
            <a:r>
              <a:rPr lang="en-US" sz="1420" i="0" dirty="0">
                <a:solidFill>
                  <a:schemeClr val="tx1"/>
                </a:solidFill>
                <a:effectLst/>
              </a:rPr>
              <a:t>Demand Forecasting:</a:t>
            </a:r>
            <a:r>
              <a:rPr lang="en-US" sz="1420" b="0" i="0" dirty="0">
                <a:solidFill>
                  <a:srgbClr val="374151"/>
                </a:solidFill>
                <a:effectLst/>
              </a:rPr>
              <a:t> Utilizes historical sales data to predict future product demands accurately.</a:t>
            </a:r>
            <a:endParaRPr lang="en-IN" sz="1420" dirty="0">
              <a:solidFill>
                <a:schemeClr val="tx1"/>
              </a:solidFill>
            </a:endParaRPr>
          </a:p>
          <a:p>
            <a:pPr lvl="1" algn="just"/>
            <a:r>
              <a:rPr lang="en-US" sz="1420" i="0" dirty="0">
                <a:solidFill>
                  <a:srgbClr val="374151"/>
                </a:solidFill>
                <a:effectLst/>
              </a:rPr>
              <a:t>Minimizes Stockouts: </a:t>
            </a:r>
            <a:r>
              <a:rPr lang="en-US" sz="1420" b="0" i="0" dirty="0">
                <a:solidFill>
                  <a:srgbClr val="374151"/>
                </a:solidFill>
                <a:effectLst/>
              </a:rPr>
              <a:t>Reduces the risk of stockouts by aligning inventory levels with anticipated demand.</a:t>
            </a:r>
            <a:endParaRPr lang="en-IN" sz="1420" dirty="0">
              <a:solidFill>
                <a:schemeClr val="tx1"/>
              </a:solidFill>
            </a:endParaRPr>
          </a:p>
          <a:p>
            <a:pPr lvl="1" algn="just"/>
            <a:r>
              <a:rPr lang="en-US" sz="1420" i="0" dirty="0">
                <a:effectLst/>
              </a:rPr>
              <a:t>Reduces Overstocking:</a:t>
            </a:r>
            <a:r>
              <a:rPr lang="en-US" sz="1420" b="0" i="0" dirty="0">
                <a:solidFill>
                  <a:srgbClr val="374151"/>
                </a:solidFill>
                <a:effectLst/>
              </a:rPr>
              <a:t> Prevents overstocking by optimizing inventory levels based on data-driven insights</a:t>
            </a:r>
          </a:p>
          <a:p>
            <a:pPr lvl="1" algn="just"/>
            <a:r>
              <a:rPr lang="en-US" sz="1420" i="0" dirty="0">
                <a:solidFill>
                  <a:srgbClr val="374151"/>
                </a:solidFill>
                <a:effectLst/>
              </a:rPr>
              <a:t>Enhances Operational Efficiency: </a:t>
            </a:r>
            <a:r>
              <a:rPr lang="en-US" sz="1420" b="0" i="0" dirty="0">
                <a:solidFill>
                  <a:srgbClr val="374151"/>
                </a:solidFill>
                <a:effectLst/>
              </a:rPr>
              <a:t>Streamlines inventory management processes, allowing businesses to make informed decisions and improve overall efficiency.</a:t>
            </a:r>
          </a:p>
          <a:p>
            <a:pPr algn="just"/>
            <a:endParaRPr lang="en-IN" sz="1420"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3</a:t>
            </a:fld>
            <a:endParaRPr lang="en-IN" dirty="0"/>
          </a:p>
        </p:txBody>
      </p:sp>
    </p:spTree>
    <p:extLst>
      <p:ext uri="{BB962C8B-B14F-4D97-AF65-F5344CB8AC3E}">
        <p14:creationId xmlns:p14="http://schemas.microsoft.com/office/powerpoint/2010/main" val="4021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2. Literature Review</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306629" y="1359541"/>
            <a:ext cx="8915400" cy="4363278"/>
          </a:xfrm>
        </p:spPr>
        <p:txBody>
          <a:bodyPr/>
          <a:lstStyle/>
          <a:p>
            <a:r>
              <a:rPr lang="en-IN" dirty="0">
                <a:solidFill>
                  <a:schemeClr val="tx1"/>
                </a:solidFill>
              </a:rPr>
              <a:t>Summary of Solutions/Systems already available that are addressing the same issue/problem.</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4</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3733344791"/>
              </p:ext>
            </p:extLst>
          </p:nvPr>
        </p:nvGraphicFramePr>
        <p:xfrm>
          <a:off x="2592925" y="2214880"/>
          <a:ext cx="9141879" cy="3911598"/>
        </p:xfrm>
        <a:graphic>
          <a:graphicData uri="http://schemas.openxmlformats.org/drawingml/2006/table">
            <a:tbl>
              <a:tblPr firstRow="1" bandRow="1">
                <a:tableStyleId>{5C22544A-7EE6-4342-B048-85BDC9FD1C3A}</a:tableStyleId>
              </a:tblPr>
              <a:tblGrid>
                <a:gridCol w="1016683">
                  <a:extLst>
                    <a:ext uri="{9D8B030D-6E8A-4147-A177-3AD203B41FA5}">
                      <a16:colId xmlns:a16="http://schemas.microsoft.com/office/drawing/2014/main" val="3061002685"/>
                    </a:ext>
                  </a:extLst>
                </a:gridCol>
                <a:gridCol w="2524830">
                  <a:extLst>
                    <a:ext uri="{9D8B030D-6E8A-4147-A177-3AD203B41FA5}">
                      <a16:colId xmlns:a16="http://schemas.microsoft.com/office/drawing/2014/main" val="3308928935"/>
                    </a:ext>
                  </a:extLst>
                </a:gridCol>
                <a:gridCol w="3009449">
                  <a:extLst>
                    <a:ext uri="{9D8B030D-6E8A-4147-A177-3AD203B41FA5}">
                      <a16:colId xmlns:a16="http://schemas.microsoft.com/office/drawing/2014/main" val="3184326738"/>
                    </a:ext>
                  </a:extLst>
                </a:gridCol>
                <a:gridCol w="2590917">
                  <a:extLst>
                    <a:ext uri="{9D8B030D-6E8A-4147-A177-3AD203B41FA5}">
                      <a16:colId xmlns:a16="http://schemas.microsoft.com/office/drawing/2014/main" val="3980447352"/>
                    </a:ext>
                  </a:extLst>
                </a:gridCol>
              </a:tblGrid>
              <a:tr h="598646">
                <a:tc>
                  <a:txBody>
                    <a:bodyPr/>
                    <a:lstStyle/>
                    <a:p>
                      <a:pPr algn="ctr"/>
                      <a:r>
                        <a:rPr lang="en-IN" sz="1400" dirty="0"/>
                        <a:t>Sr. No.</a:t>
                      </a:r>
                    </a:p>
                  </a:txBody>
                  <a:tcPr/>
                </a:tc>
                <a:tc>
                  <a:txBody>
                    <a:bodyPr/>
                    <a:lstStyle/>
                    <a:p>
                      <a:pPr algn="ctr"/>
                      <a:r>
                        <a:rPr lang="en-IN" sz="1400" dirty="0"/>
                        <a:t>Name of Solution/System</a:t>
                      </a:r>
                    </a:p>
                  </a:txBody>
                  <a:tcPr/>
                </a:tc>
                <a:tc>
                  <a:txBody>
                    <a:bodyPr/>
                    <a:lstStyle/>
                    <a:p>
                      <a:pPr algn="ctr"/>
                      <a:r>
                        <a:rPr lang="en-IN" sz="1400" dirty="0"/>
                        <a:t>Features</a:t>
                      </a:r>
                    </a:p>
                  </a:txBody>
                  <a:tcPr/>
                </a:tc>
                <a:tc>
                  <a:txBody>
                    <a:bodyPr/>
                    <a:lstStyle/>
                    <a:p>
                      <a:pPr algn="ctr"/>
                      <a:r>
                        <a:rPr lang="en-IN" sz="1400" dirty="0"/>
                        <a:t>Limitations/</a:t>
                      </a:r>
                    </a:p>
                    <a:p>
                      <a:pPr algn="ctr"/>
                      <a:r>
                        <a:rPr lang="en-IN" sz="1400" dirty="0"/>
                        <a:t>Drawbacks</a:t>
                      </a:r>
                    </a:p>
                  </a:txBody>
                  <a:tcPr/>
                </a:tc>
                <a:extLst>
                  <a:ext uri="{0D108BD9-81ED-4DB2-BD59-A6C34878D82A}">
                    <a16:rowId xmlns:a16="http://schemas.microsoft.com/office/drawing/2014/main" val="4291405766"/>
                  </a:ext>
                </a:extLst>
              </a:tr>
              <a:tr h="1089410">
                <a:tc>
                  <a:txBody>
                    <a:bodyPr/>
                    <a:lstStyle/>
                    <a:p>
                      <a:pPr algn="ctr"/>
                      <a:r>
                        <a:rPr lang="en-IN" sz="1400" dirty="0"/>
                        <a:t>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Traditional Inventory Management</a:t>
                      </a:r>
                    </a:p>
                    <a:p>
                      <a:pPr algn="ctr"/>
                      <a:endParaRPr lang="en-IN" sz="1400" dirty="0"/>
                    </a:p>
                  </a:txBody>
                  <a:tcPr/>
                </a:tc>
                <a:tc>
                  <a:txBody>
                    <a:bodyPr/>
                    <a:lstStyle/>
                    <a:p>
                      <a:r>
                        <a:rPr lang="en-US" sz="1400" dirty="0"/>
                        <a:t>Manual record-keeping and stock monitoring.</a:t>
                      </a:r>
                    </a:p>
                  </a:txBody>
                  <a:tcPr/>
                </a:tc>
                <a:tc>
                  <a:txBody>
                    <a:bodyPr/>
                    <a:lstStyle/>
                    <a:p>
                      <a:r>
                        <a:rPr lang="en-US" sz="1400" dirty="0"/>
                        <a:t>High risk of human error and inefficiency.</a:t>
                      </a:r>
                    </a:p>
                  </a:txBody>
                  <a:tcPr/>
                </a:tc>
                <a:extLst>
                  <a:ext uri="{0D108BD9-81ED-4DB2-BD59-A6C34878D82A}">
                    <a16:rowId xmlns:a16="http://schemas.microsoft.com/office/drawing/2014/main" val="2750208946"/>
                  </a:ext>
                </a:extLst>
              </a:tr>
              <a:tr h="1111771">
                <a:tc>
                  <a:txBody>
                    <a:bodyPr/>
                    <a:lstStyle/>
                    <a:p>
                      <a:pPr algn="ctr"/>
                      <a:r>
                        <a:rPr lang="en-IN" sz="1400" dirty="0"/>
                        <a:t>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ERP-Based Inventory Systems</a:t>
                      </a:r>
                    </a:p>
                    <a:p>
                      <a:pPr algn="ctr"/>
                      <a:endParaRPr lang="en-IN" sz="1400" dirty="0"/>
                    </a:p>
                  </a:txBody>
                  <a:tcPr/>
                </a:tc>
                <a:tc>
                  <a:txBody>
                    <a:bodyPr/>
                    <a:lstStyle/>
                    <a:p>
                      <a:r>
                        <a:rPr lang="en-US" sz="1400" dirty="0"/>
                        <a:t>Automated stock tracking, demand analysis, and order management.</a:t>
                      </a:r>
                    </a:p>
                  </a:txBody>
                  <a:tcPr/>
                </a:tc>
                <a:tc>
                  <a:txBody>
                    <a:bodyPr/>
                    <a:lstStyle/>
                    <a:p>
                      <a:r>
                        <a:rPr lang="en-US" sz="1400" dirty="0"/>
                        <a:t>High implementation and maintenance costs.</a:t>
                      </a:r>
                    </a:p>
                  </a:txBody>
                  <a:tcPr/>
                </a:tc>
                <a:extLst>
                  <a:ext uri="{0D108BD9-81ED-4DB2-BD59-A6C34878D82A}">
                    <a16:rowId xmlns:a16="http://schemas.microsoft.com/office/drawing/2014/main" val="2850866531"/>
                  </a:ext>
                </a:extLst>
              </a:tr>
              <a:tr h="1111771">
                <a:tc>
                  <a:txBody>
                    <a:bodyPr/>
                    <a:lstStyle/>
                    <a:p>
                      <a:pPr algn="ctr"/>
                      <a:r>
                        <a:rPr lang="en-IN" sz="1400" dirty="0"/>
                        <a:t>3.</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AI-Powered Inventory Forecasting</a:t>
                      </a:r>
                    </a:p>
                    <a:p>
                      <a:pPr algn="ctr"/>
                      <a:endParaRPr lang="en-IN" sz="1400" dirty="0"/>
                    </a:p>
                  </a:txBody>
                  <a:tcPr/>
                </a:tc>
                <a:tc>
                  <a:txBody>
                    <a:bodyPr/>
                    <a:lstStyle/>
                    <a:p>
                      <a:r>
                        <a:rPr lang="en-US" sz="1400" dirty="0"/>
                        <a:t>Uses machine learning to predict future demands and optimize stock levels.</a:t>
                      </a:r>
                    </a:p>
                  </a:txBody>
                  <a:tcPr/>
                </a:tc>
                <a:tc>
                  <a:txBody>
                    <a:bodyPr/>
                    <a:lstStyle/>
                    <a:p>
                      <a:r>
                        <a:rPr lang="en-US" sz="1400" dirty="0"/>
                        <a:t>Requires large amounts of historical data for accuracy.</a:t>
                      </a:r>
                    </a:p>
                  </a:txBody>
                  <a:tcPr/>
                </a:tc>
                <a:extLst>
                  <a:ext uri="{0D108BD9-81ED-4DB2-BD59-A6C34878D82A}">
                    <a16:rowId xmlns:a16="http://schemas.microsoft.com/office/drawing/2014/main" val="883639841"/>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a:bodyPr>
          <a:lstStyle/>
          <a:p>
            <a:pPr marL="0" indent="0" algn="just">
              <a:buNone/>
            </a:pPr>
            <a:r>
              <a:rPr lang="en-US" b="0" i="0" dirty="0">
                <a:solidFill>
                  <a:srgbClr val="374151"/>
                </a:solidFill>
                <a:effectLst/>
              </a:rPr>
              <a:t>Many businesses struggle with inefficient inventory management practices, leading to stockouts, overstocking, and increased operational costs. The key issues include:</a:t>
            </a:r>
          </a:p>
          <a:p>
            <a:pPr algn="just"/>
            <a:r>
              <a:rPr lang="en-US" b="0" i="0" dirty="0">
                <a:solidFill>
                  <a:srgbClr val="374151"/>
                </a:solidFill>
                <a:effectLst/>
              </a:rPr>
              <a:t>Inaccurate demand forecasting due to a lack of analysis of historical sales data.</a:t>
            </a:r>
          </a:p>
          <a:p>
            <a:pPr algn="just"/>
            <a:r>
              <a:rPr lang="en-US" b="0" i="0" dirty="0">
                <a:solidFill>
                  <a:srgbClr val="374151"/>
                </a:solidFill>
                <a:effectLst/>
              </a:rPr>
              <a:t>Difficulty in maintaining optimal inventory levels, resulting in lost sales or excess stock.</a:t>
            </a:r>
          </a:p>
          <a:p>
            <a:pPr algn="just"/>
            <a:r>
              <a:rPr lang="en-US" b="0" i="0" dirty="0">
                <a:solidFill>
                  <a:srgbClr val="374151"/>
                </a:solidFill>
                <a:effectLst/>
              </a:rPr>
              <a:t>Existing systems often lack real-time insights and analytics, making it challenging for businesses to respond to changing market demands.</a:t>
            </a:r>
          </a:p>
          <a:p>
            <a:pPr algn="just"/>
            <a:endParaRPr lang="en-IN" dirty="0">
              <a:solidFill>
                <a:schemeClr val="tx1"/>
              </a:solidFill>
            </a:endParaRPr>
          </a:p>
          <a:p>
            <a:pPr algn="just"/>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5</a:t>
            </a:fld>
            <a:endParaRPr lang="en-IN" dirty="0"/>
          </a:p>
        </p:txBody>
      </p:sp>
    </p:spTree>
    <p:extLst>
      <p:ext uri="{BB962C8B-B14F-4D97-AF65-F5344CB8AC3E}">
        <p14:creationId xmlns:p14="http://schemas.microsoft.com/office/powerpoint/2010/main" val="288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lnSpcReduction="10000"/>
          </a:bodyPr>
          <a:lstStyle/>
          <a:p>
            <a:pPr marL="0" indent="0" algn="just">
              <a:buNone/>
            </a:pPr>
            <a:r>
              <a:rPr lang="en-US" b="0" i="0" dirty="0">
                <a:solidFill>
                  <a:srgbClr val="374151"/>
                </a:solidFill>
                <a:effectLst/>
              </a:rPr>
              <a:t>The proposed solution is to develop a Smart Inventory Management system that incorporates the following features:</a:t>
            </a:r>
          </a:p>
          <a:p>
            <a:pPr algn="just"/>
            <a:r>
              <a:rPr lang="en-US" b="1" i="0" dirty="0">
                <a:solidFill>
                  <a:srgbClr val="374151"/>
                </a:solidFill>
                <a:effectLst/>
              </a:rPr>
              <a:t>Historical Sales Data Analysis:</a:t>
            </a:r>
            <a:r>
              <a:rPr lang="en-US" b="0" i="0" dirty="0">
                <a:solidFill>
                  <a:srgbClr val="374151"/>
                </a:solidFill>
                <a:effectLst/>
              </a:rPr>
              <a:t> Analyze past sales data to identify trends and patterns that inform future demand forecasts.</a:t>
            </a:r>
          </a:p>
          <a:p>
            <a:pPr algn="just"/>
            <a:r>
              <a:rPr lang="en-US" b="1" i="0" dirty="0">
                <a:solidFill>
                  <a:srgbClr val="374151"/>
                </a:solidFill>
                <a:effectLst/>
              </a:rPr>
              <a:t>Automated Forecasting Models:</a:t>
            </a:r>
            <a:r>
              <a:rPr lang="en-US" b="0" i="0" dirty="0">
                <a:solidFill>
                  <a:srgbClr val="374151"/>
                </a:solidFill>
                <a:effectLst/>
              </a:rPr>
              <a:t> Implement forecasting models (e.g., time series analysis, machine learning) to predict future product demands.</a:t>
            </a:r>
          </a:p>
          <a:p>
            <a:pPr algn="just"/>
            <a:r>
              <a:rPr lang="en-US" b="1" i="0" dirty="0">
                <a:solidFill>
                  <a:srgbClr val="374151"/>
                </a:solidFill>
                <a:effectLst/>
              </a:rPr>
              <a:t>Real-Time Inventory Tracking:</a:t>
            </a:r>
            <a:r>
              <a:rPr lang="en-US" b="0" i="0" dirty="0">
                <a:solidFill>
                  <a:srgbClr val="374151"/>
                </a:solidFill>
                <a:effectLst/>
              </a:rPr>
              <a:t> Monitor stock levels in real-time to prevent stockouts and overstocking.</a:t>
            </a:r>
          </a:p>
          <a:p>
            <a:pPr algn="just"/>
            <a:r>
              <a:rPr lang="en-US" b="1" i="0" dirty="0">
                <a:solidFill>
                  <a:srgbClr val="374151"/>
                </a:solidFill>
                <a:effectLst/>
              </a:rPr>
              <a:t>User -Friendly Interface:</a:t>
            </a:r>
            <a:r>
              <a:rPr lang="en-US" b="0" i="0" dirty="0">
                <a:solidFill>
                  <a:srgbClr val="374151"/>
                </a:solidFill>
                <a:effectLst/>
              </a:rPr>
              <a:t> Design an intuitive interface that allows users to easily navigate and manage their inventory.</a:t>
            </a:r>
          </a:p>
          <a:p>
            <a:pPr algn="just"/>
            <a:endParaRPr lang="en-IN" dirty="0"/>
          </a:p>
          <a:p>
            <a:pPr algn="just"/>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6</a:t>
            </a:fld>
            <a:endParaRPr lang="en-IN" dirty="0"/>
          </a:p>
        </p:txBody>
      </p:sp>
    </p:spTree>
    <p:extLst>
      <p:ext uri="{BB962C8B-B14F-4D97-AF65-F5344CB8AC3E}">
        <p14:creationId xmlns:p14="http://schemas.microsoft.com/office/powerpoint/2010/main" val="28411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10000"/>
          </a:bodyPr>
          <a:lstStyle/>
          <a:p>
            <a:pPr algn="just"/>
            <a:r>
              <a:rPr lang="en-US" b="1" i="0" dirty="0">
                <a:solidFill>
                  <a:srgbClr val="374151"/>
                </a:solidFill>
                <a:effectLst/>
              </a:rPr>
              <a:t>Enhance Forecast Accuracy: </a:t>
            </a:r>
            <a:r>
              <a:rPr lang="en-US" b="0" i="0" dirty="0">
                <a:solidFill>
                  <a:srgbClr val="374151"/>
                </a:solidFill>
                <a:effectLst/>
              </a:rPr>
              <a:t>Improve the accuracy of demand forecasts by utilizing historical sales data.</a:t>
            </a:r>
          </a:p>
          <a:p>
            <a:pPr algn="just"/>
            <a:r>
              <a:rPr lang="en-US" b="1" i="0" dirty="0">
                <a:solidFill>
                  <a:srgbClr val="374151"/>
                </a:solidFill>
                <a:effectLst/>
              </a:rPr>
              <a:t>Optimize Inventory Levels: </a:t>
            </a:r>
            <a:r>
              <a:rPr lang="en-US" b="0" i="0" dirty="0">
                <a:solidFill>
                  <a:srgbClr val="374151"/>
                </a:solidFill>
                <a:effectLst/>
              </a:rPr>
              <a:t>Maintain optimal stock levels to reduce holding costs and improve cash flow.</a:t>
            </a:r>
          </a:p>
          <a:p>
            <a:pPr algn="just"/>
            <a:r>
              <a:rPr lang="en-US" b="1" i="0" dirty="0">
                <a:solidFill>
                  <a:srgbClr val="374151"/>
                </a:solidFill>
                <a:effectLst/>
              </a:rPr>
              <a:t>Facilitate Data-Driven Decisions: </a:t>
            </a:r>
            <a:r>
              <a:rPr lang="en-US" b="0" i="0" dirty="0">
                <a:solidFill>
                  <a:srgbClr val="374151"/>
                </a:solidFill>
                <a:effectLst/>
              </a:rPr>
              <a:t>Provide businesses with analytics and reporting tools to make informed inventory decisions.</a:t>
            </a:r>
          </a:p>
          <a:p>
            <a:pPr algn="just"/>
            <a:r>
              <a:rPr lang="en-US" b="1" i="0" dirty="0">
                <a:solidFill>
                  <a:srgbClr val="374151"/>
                </a:solidFill>
                <a:effectLst/>
              </a:rPr>
              <a:t>Improve Customer Satisfaction: </a:t>
            </a:r>
            <a:r>
              <a:rPr lang="en-US" b="0" i="0" dirty="0">
                <a:solidFill>
                  <a:srgbClr val="374151"/>
                </a:solidFill>
                <a:effectLst/>
              </a:rPr>
              <a:t>Ensure product availability to meet customer demand and enhance overall satisfaction.</a:t>
            </a:r>
          </a:p>
          <a:p>
            <a:pPr algn="just"/>
            <a:r>
              <a:rPr lang="en-US" b="1" i="0" dirty="0">
                <a:solidFill>
                  <a:srgbClr val="374151"/>
                </a:solidFill>
                <a:effectLst/>
                <a:latin typeface="__Inter_d65c78"/>
              </a:rPr>
              <a:t>Support Multi-Location Inventory Management: </a:t>
            </a:r>
            <a:r>
              <a:rPr lang="en-US" b="0" i="0" dirty="0">
                <a:solidFill>
                  <a:srgbClr val="374151"/>
                </a:solidFill>
                <a:effectLst/>
                <a:latin typeface="__Inter_d65c78"/>
              </a:rPr>
              <a:t>Enable management of inventory across multiple locations or warehouses.</a:t>
            </a:r>
          </a:p>
          <a:p>
            <a:pPr algn="just"/>
            <a:r>
              <a:rPr lang="en-US" b="1" i="0" dirty="0">
                <a:solidFill>
                  <a:srgbClr val="374151"/>
                </a:solidFill>
                <a:effectLst/>
                <a:latin typeface="__Inter_d65c78"/>
              </a:rPr>
              <a:t>Integrate Supply Chain Data: </a:t>
            </a:r>
            <a:r>
              <a:rPr lang="en-US" b="0" i="0" dirty="0">
                <a:solidFill>
                  <a:srgbClr val="374151"/>
                </a:solidFill>
                <a:effectLst/>
                <a:latin typeface="__Inter_d65c78"/>
              </a:rPr>
              <a:t>Incorporate data from various supply chain partners to enhance forecasting accuracy.</a:t>
            </a:r>
          </a:p>
          <a:p>
            <a:pPr algn="just"/>
            <a:endParaRPr lang="en-US" b="0" i="0" dirty="0">
              <a:solidFill>
                <a:srgbClr val="374151"/>
              </a:solidFill>
              <a:effectLst/>
              <a:latin typeface="__Inter_d65c78"/>
            </a:endParaRPr>
          </a:p>
          <a:p>
            <a:pPr algn="just"/>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7</a:t>
            </a:fld>
            <a:endParaRPr lang="en-IN" dirty="0"/>
          </a:p>
        </p:txBody>
      </p:sp>
    </p:spTree>
    <p:extLst>
      <p:ext uri="{BB962C8B-B14F-4D97-AF65-F5344CB8AC3E}">
        <p14:creationId xmlns:p14="http://schemas.microsoft.com/office/powerpoint/2010/main" val="8709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pic>
        <p:nvPicPr>
          <p:cNvPr id="5" name="Content Placeholder 4">
            <a:extLst>
              <a:ext uri="{FF2B5EF4-FFF2-40B4-BE49-F238E27FC236}">
                <a16:creationId xmlns:a16="http://schemas.microsoft.com/office/drawing/2014/main" id="{DA59C266-AD2F-378E-37A0-AF40CC9DAF8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1" t="-528" r="-1" b="1"/>
          <a:stretch/>
        </p:blipFill>
        <p:spPr>
          <a:xfrm>
            <a:off x="3126259" y="2001794"/>
            <a:ext cx="6472816" cy="4701485"/>
          </a:xfrm>
          <a:prstGeom prst="rect">
            <a:avLst/>
          </a:prstGeom>
        </p:spPr>
      </p:pic>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8</a:t>
            </a:fld>
            <a:endParaRPr lang="en-IN" dirty="0"/>
          </a:p>
        </p:txBody>
      </p:sp>
      <p:sp>
        <p:nvSpPr>
          <p:cNvPr id="6" name="TextBox 5">
            <a:extLst>
              <a:ext uri="{FF2B5EF4-FFF2-40B4-BE49-F238E27FC236}">
                <a16:creationId xmlns:a16="http://schemas.microsoft.com/office/drawing/2014/main" id="{6BAECBCC-6E4C-182C-2574-283031438559}"/>
              </a:ext>
            </a:extLst>
          </p:cNvPr>
          <p:cNvSpPr txBox="1"/>
          <p:nvPr/>
        </p:nvSpPr>
        <p:spPr>
          <a:xfrm>
            <a:off x="2592924" y="1352079"/>
            <a:ext cx="289347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6.1 Block Diagram</a:t>
            </a:r>
          </a:p>
        </p:txBody>
      </p:sp>
    </p:spTree>
    <p:extLst>
      <p:ext uri="{BB962C8B-B14F-4D97-AF65-F5344CB8AC3E}">
        <p14:creationId xmlns:p14="http://schemas.microsoft.com/office/powerpoint/2010/main" val="39172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dirty="0"/>
              <a:t>6. Theoretical Analysis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normAutofit fontScale="92500" lnSpcReduction="20000"/>
          </a:bodyPr>
          <a:lstStyle/>
          <a:p>
            <a:pPr marL="0" indent="0" algn="just">
              <a:buNone/>
            </a:pPr>
            <a:r>
              <a:rPr lang="en-IN" b="1" dirty="0">
                <a:solidFill>
                  <a:schemeClr val="tx1"/>
                </a:solidFill>
              </a:rPr>
              <a:t>6.2 Hardware Requirements:</a:t>
            </a:r>
          </a:p>
          <a:p>
            <a:pPr algn="just"/>
            <a:r>
              <a:rPr lang="en-US" i="0" dirty="0">
                <a:effectLst/>
              </a:rPr>
              <a:t>Server/Cloud Hosting:</a:t>
            </a:r>
            <a:r>
              <a:rPr lang="en-US" i="0" dirty="0">
                <a:solidFill>
                  <a:srgbClr val="374151"/>
                </a:solidFill>
                <a:effectLst/>
              </a:rPr>
              <a:t> </a:t>
            </a:r>
            <a:r>
              <a:rPr lang="en-US" b="0" i="0" dirty="0">
                <a:solidFill>
                  <a:srgbClr val="374151"/>
                </a:solidFill>
                <a:effectLst/>
              </a:rPr>
              <a:t>A server or cloud hosting service to manage the application and handle data processing</a:t>
            </a:r>
            <a:endParaRPr lang="en-IN" dirty="0">
              <a:solidFill>
                <a:schemeClr val="tx1"/>
              </a:solidFill>
              <a:effectLst/>
            </a:endParaRPr>
          </a:p>
          <a:p>
            <a:pPr algn="just"/>
            <a:r>
              <a:rPr lang="en-IN" dirty="0">
                <a:solidFill>
                  <a:schemeClr val="tx1"/>
                </a:solidFill>
              </a:rPr>
              <a:t>U</a:t>
            </a:r>
            <a:r>
              <a:rPr lang="en-US" i="0" dirty="0">
                <a:effectLst/>
              </a:rPr>
              <a:t>ser Devices:</a:t>
            </a:r>
            <a:r>
              <a:rPr lang="en-US" i="0" dirty="0">
                <a:solidFill>
                  <a:srgbClr val="374151"/>
                </a:solidFill>
                <a:effectLst/>
              </a:rPr>
              <a:t> </a:t>
            </a:r>
            <a:r>
              <a:rPr lang="en-US" b="0" i="0" dirty="0">
                <a:solidFill>
                  <a:srgbClr val="374151"/>
                </a:solidFill>
                <a:effectLst/>
              </a:rPr>
              <a:t>PCs, tablets, or smartphones for users to access the system.</a:t>
            </a:r>
            <a:endParaRPr lang="en-IN" dirty="0">
              <a:solidFill>
                <a:schemeClr val="tx1"/>
              </a:solidFill>
            </a:endParaRPr>
          </a:p>
          <a:p>
            <a:pPr marL="0" indent="0" algn="just">
              <a:buNone/>
            </a:pPr>
            <a:r>
              <a:rPr lang="en-IN" b="1" dirty="0">
                <a:solidFill>
                  <a:schemeClr val="tx1"/>
                </a:solidFill>
              </a:rPr>
              <a:t>6.3 Software Requirements:</a:t>
            </a:r>
          </a:p>
          <a:p>
            <a:pPr algn="just"/>
            <a:r>
              <a:rPr lang="en-IN" dirty="0">
                <a:solidFill>
                  <a:schemeClr val="tx1"/>
                </a:solidFill>
                <a:effectLst/>
              </a:rPr>
              <a:t>Front-End: </a:t>
            </a:r>
            <a:r>
              <a:rPr lang="en-US" b="0" i="0" dirty="0">
                <a:solidFill>
                  <a:srgbClr val="374151"/>
                </a:solidFill>
                <a:effectLst/>
              </a:rPr>
              <a:t>HTML5, CSS3, JavaScript (React, Angular, or </a:t>
            </a:r>
            <a:r>
              <a:rPr lang="en-US" b="0" i="0" dirty="0" err="1">
                <a:solidFill>
                  <a:srgbClr val="374151"/>
                </a:solidFill>
                <a:effectLst/>
              </a:rPr>
              <a:t>Vue.js</a:t>
            </a:r>
            <a:r>
              <a:rPr lang="en-US" b="0" i="0" dirty="0">
                <a:solidFill>
                  <a:srgbClr val="374151"/>
                </a:solidFill>
                <a:effectLst/>
              </a:rPr>
              <a:t>) for designing the user interface.</a:t>
            </a:r>
            <a:endParaRPr lang="en-IN" dirty="0">
              <a:solidFill>
                <a:schemeClr val="tx1"/>
              </a:solidFill>
              <a:effectLst/>
            </a:endParaRPr>
          </a:p>
          <a:p>
            <a:pPr algn="just"/>
            <a:r>
              <a:rPr lang="en-IN" dirty="0">
                <a:solidFill>
                  <a:schemeClr val="tx1"/>
                </a:solidFill>
                <a:effectLst/>
              </a:rPr>
              <a:t>Back-End: </a:t>
            </a:r>
            <a:r>
              <a:rPr lang="en-US" b="0" i="0" dirty="0">
                <a:solidFill>
                  <a:srgbClr val="374151"/>
                </a:solidFill>
                <a:effectLst/>
              </a:rPr>
              <a:t>Python (Flask or Django) or Node.js for handling requests and managing data. </a:t>
            </a:r>
          </a:p>
          <a:p>
            <a:pPr algn="just"/>
            <a:r>
              <a:rPr lang="en-IN" dirty="0">
                <a:solidFill>
                  <a:schemeClr val="tx1"/>
                </a:solidFill>
                <a:effectLst/>
              </a:rPr>
              <a:t>Database: </a:t>
            </a:r>
            <a:r>
              <a:rPr lang="en-US" b="0" i="0" dirty="0">
                <a:solidFill>
                  <a:srgbClr val="374151"/>
                </a:solidFill>
                <a:effectLst/>
              </a:rPr>
              <a:t> MySQL or MongoDB for storing inventory data and historical sales data. </a:t>
            </a:r>
          </a:p>
          <a:p>
            <a:pPr algn="just"/>
            <a:r>
              <a:rPr lang="en-IN" dirty="0">
                <a:solidFill>
                  <a:schemeClr val="tx1"/>
                </a:solidFill>
                <a:effectLst/>
              </a:rPr>
              <a:t>Additional Tools: </a:t>
            </a:r>
            <a:r>
              <a:rPr lang="en-US" b="0" i="0" dirty="0">
                <a:solidFill>
                  <a:srgbClr val="374151"/>
                </a:solidFill>
                <a:effectLst/>
              </a:rPr>
              <a:t>Web hosting services (AWS, Heroku) for deployment.</a:t>
            </a:r>
            <a:endParaRPr lang="en-IN" dirty="0">
              <a:solidFill>
                <a:schemeClr val="tx1"/>
              </a:solidFill>
              <a:effectLst/>
            </a:endParaRPr>
          </a:p>
          <a:p>
            <a:pPr marL="0" indent="0" algn="just">
              <a:buNone/>
            </a:pPr>
            <a:endParaRPr lang="en-IN" dirty="0">
              <a:solidFill>
                <a:schemeClr val="tx1"/>
              </a:solidFill>
            </a:endParaRP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9</a:t>
            </a:fld>
            <a:endParaRPr lang="en-IN" dirty="0"/>
          </a:p>
        </p:txBody>
      </p:sp>
    </p:spTree>
    <p:extLst>
      <p:ext uri="{BB962C8B-B14F-4D97-AF65-F5344CB8AC3E}">
        <p14:creationId xmlns:p14="http://schemas.microsoft.com/office/powerpoint/2010/main" val="34885001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338</TotalTime>
  <Words>1124</Words>
  <Application>Microsoft Macintosh PowerPoint</Application>
  <PresentationFormat>Widescreen</PresentationFormat>
  <Paragraphs>114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__Inter_d65c78</vt:lpstr>
      <vt:lpstr>Arial</vt:lpstr>
      <vt:lpstr>Calibri</vt:lpstr>
      <vt:lpstr>Century Gothic</vt:lpstr>
      <vt:lpstr>Times New Roman</vt:lpstr>
      <vt:lpstr>Wingdings 3</vt:lpstr>
      <vt:lpstr>Wisp</vt:lpstr>
      <vt:lpstr>          Synopsis Presentation on  Predictive Modelling Using Historical Sales Data To Forecast Future Product Demands  </vt:lpstr>
      <vt:lpstr>Contents</vt:lpstr>
      <vt:lpstr>1. Introduction</vt:lpstr>
      <vt:lpstr>2. Literature Review</vt:lpstr>
      <vt:lpstr>3. Problem Statement</vt:lpstr>
      <vt:lpstr>4. Proposed Solution</vt:lpstr>
      <vt:lpstr>5. Objectives</vt:lpstr>
      <vt:lpstr>6. Theoretical Analysis</vt:lpstr>
      <vt:lpstr>6. Theoretical Analysis</vt:lpstr>
      <vt:lpstr>Applications</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Atharv  Sharma</cp:lastModifiedBy>
  <cp:revision>17</cp:revision>
  <dcterms:created xsi:type="dcterms:W3CDTF">2024-09-26T07:25:32Z</dcterms:created>
  <dcterms:modified xsi:type="dcterms:W3CDTF">2025-04-10T18:48:16Z</dcterms:modified>
</cp:coreProperties>
</file>