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65" r:id="rId13"/>
    <p:sldId id="273" r:id="rId14"/>
    <p:sldId id="274" r:id="rId15"/>
    <p:sldId id="268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85" d="100"/>
          <a:sy n="85" d="100"/>
        </p:scale>
        <p:origin x="92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15/05/25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15/05/25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15/05/25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15/05/25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15/05/25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15/05/25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15/05/25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15/05/25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15/05/25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15/05/25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15/05/25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15/05/25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15/05/25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15/05/25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15/05/25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15/05/25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15/05/25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15/05/25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ijrpr.com/uploads/V5ISSUE10/IJRPR34021.pdf" TargetMode="External"/><Relationship Id="rId3" Type="http://schemas.openxmlformats.org/officeDocument/2006/relationships/hyperlink" Target="https://disk.com/resources/inventory-forecasting-methods-to-reduce-stockouts-overstock/#:~:text=Seasonality%20Analysis,-Retailers%20often%20face&amp;text=This%20method%20relies%20on%20historical,by%20managing%20their%20inventory%20carefully" TargetMode="External"/><Relationship Id="rId7" Type="http://schemas.openxmlformats.org/officeDocument/2006/relationships/hyperlink" Target="https://www.netstock.com/blog/demand-forecasting-for-supply-chains-how-to-predict-plan/" TargetMode="External"/><Relationship Id="rId2" Type="http://schemas.openxmlformats.org/officeDocument/2006/relationships/hyperlink" Target="https://www.researchgate.net/publication/383560175_AI-driven_demand_forecasting_Enhancing_inventory_management_and_customer_satisfa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up.co/blog/how-to-avoid-overstocking-and-stockouts-in-retail-best-practices-for-inventory-planning/" TargetMode="External"/><Relationship Id="rId5" Type="http://schemas.openxmlformats.org/officeDocument/2006/relationships/hyperlink" Target="https://thousense.ai/blog/accurate-demand-forecasting-for-effective-inventory-management/" TargetMode="External"/><Relationship Id="rId4" Type="http://schemas.openxmlformats.org/officeDocument/2006/relationships/hyperlink" Target="https://www.pecan.ai/blog/predictive-inventory-managemen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053" y="1735996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 Using Historical Sales Data 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Future Product Demands</a:t>
            </a:r>
            <a:br>
              <a:rPr lang="en-US" sz="3100" dirty="0"/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053" y="3747052"/>
            <a:ext cx="9079464" cy="3031435"/>
          </a:xfrm>
        </p:spPr>
        <p:txBody>
          <a:bodyPr>
            <a:normAutofit fontScale="925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Mahendra Verma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Atharv Sharma   (0827IT233D02)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Khushi Agrawal (0827IT221076)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Akshat Soni.      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(0827IT221011)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Amay Saxena.     (0827IT221014)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B5D6A-F7D1-6412-26B3-02B46141F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C94F-6893-A33B-F5CF-63D0B67E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9067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3.3</a:t>
            </a:r>
            <a:r>
              <a:rPr lang="en-IN" dirty="0"/>
              <a:t>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E688-A8B7-5E5C-DF65-BD1B8E12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6512" y="999512"/>
            <a:ext cx="8915400" cy="4363278"/>
          </a:xfrm>
        </p:spPr>
        <p:txBody>
          <a:bodyPr/>
          <a:lstStyle/>
          <a:p>
            <a:r>
              <a:rPr lang="en-IN" dirty="0"/>
              <a:t>System 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5AB3-9666-3FFB-D6B6-F32094E9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6" name="Picture 5" descr="A diagram of a data flow&#10;&#10;AI-generated content may be incorrect.">
            <a:extLst>
              <a:ext uri="{FF2B5EF4-FFF2-40B4-BE49-F238E27FC236}">
                <a16:creationId xmlns:a16="http://schemas.microsoft.com/office/drawing/2014/main" id="{20FFD878-6829-E7DF-FD16-EEF1BDE17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12" y="1379095"/>
            <a:ext cx="7933883" cy="54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2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850E2-726A-D8A0-14A3-FA115C9A8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000C-B2B2-2070-C829-0ECA1055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3.4</a:t>
            </a:r>
            <a:r>
              <a:rPr lang="en-IN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D492-CC1E-860E-2EFD-CE70F63B2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DFD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8091-2D23-B207-FD6C-0B5E9DC2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9" name="Picture 8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9551B831-7A5C-53C8-5FC2-8D211C13D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28603"/>
            <a:ext cx="7873922" cy="45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8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 User Inface Design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(</a:t>
            </a:r>
            <a:r>
              <a:rPr lang="en-IN" b="1" dirty="0"/>
              <a:t>Note: </a:t>
            </a:r>
            <a:r>
              <a:rPr lang="en-IN" dirty="0"/>
              <a:t>Need to show the Working UI during the presentation and Attach Screen Shots of working UI here)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2852-63C4-7A34-B212-654773ED4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C5C4-78A9-C6ED-6882-CC0E8210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 Data Design</a:t>
            </a:r>
            <a:br>
              <a:rPr lang="en-IN" dirty="0"/>
            </a:br>
            <a:r>
              <a:rPr lang="en-IN" dirty="0"/>
              <a:t>	4.1 Schema Definition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75AC-B592-49CF-C33A-EDF8D56BB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Complete Database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6B82A-42E5-0552-2F10-B51BDFAC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7" name="Picture 6" descr="A diagram of a data flow&#10;&#10;AI-generated content may be incorrect.">
            <a:extLst>
              <a:ext uri="{FF2B5EF4-FFF2-40B4-BE49-F238E27FC236}">
                <a16:creationId xmlns:a16="http://schemas.microsoft.com/office/drawing/2014/main" id="{AC541871-08BE-EEBD-170B-91E9CD3E9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083632"/>
            <a:ext cx="7963862" cy="46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5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C023-2964-6149-6EB0-77AE30C21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E875-0BD5-0960-C462-C44DE8AB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4.2 E-R Diagram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FAB1-8619-EA65-D52B-6696C7DD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System E-R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B9194-0758-86E1-5DFC-F8CCA77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596E4-683A-2407-3A14-ABD3A456C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9212" y="2113614"/>
            <a:ext cx="7993844" cy="43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8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/Atharv9406/SMART-INVENTORY-MANAGEMENT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kern="100" dirty="0">
                <a:solidFill>
                  <a:schemeClr val="tx1"/>
                </a:solidFill>
                <a:ea typeface="Times New Roman" panose="02020603050405020304" pitchFamily="18" charset="0"/>
                <a:hlinkClick r:id="rId2"/>
              </a:rPr>
              <a:t>https://www.researchgate.net/publication/383560175_AI-driven_demand_forecasting_Enhancing_inventory_management_and_customer_satisfaction</a:t>
            </a:r>
            <a:endParaRPr lang="en-US" b="1" kern="1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u="sng" kern="100" dirty="0">
                <a:solidFill>
                  <a:schemeClr val="tx1"/>
                </a:solidFill>
                <a:ea typeface="Times New Roman" panose="02020603050405020304" pitchFamily="18" charset="0"/>
                <a:hlinkClick r:id="rId3"/>
              </a:rPr>
              <a:t>https://disk.com/resources/inventory-forecasting-methods-to-reduce-stockouts-overstock/#:~:text=Seasonality%20Analysis,-Retailers%20often%20face&amp;text=This%20method%20relies%20on%20historical,by%20managing%20their%20inventory%20carefully</a:t>
            </a:r>
            <a:endParaRPr lang="en-US" b="1" u="sng" kern="1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u="sng" kern="100" dirty="0">
                <a:solidFill>
                  <a:schemeClr val="tx1"/>
                </a:solidFill>
                <a:ea typeface="Times New Roman" panose="02020603050405020304" pitchFamily="18" charset="0"/>
                <a:hlinkClick r:id="rId4"/>
              </a:rPr>
              <a:t>https://www.pecan.ai/blog/predictive-inventory-management/</a:t>
            </a:r>
            <a:endParaRPr lang="en-US" b="1" u="sng" kern="1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u="sng" kern="100" dirty="0">
                <a:solidFill>
                  <a:schemeClr val="tx1"/>
                </a:solidFill>
                <a:ea typeface="Times New Roman" panose="02020603050405020304" pitchFamily="18" charset="0"/>
                <a:hlinkClick r:id="rId5"/>
              </a:rPr>
              <a:t>https://thousense.ai/blog/accurate-demand-forecasting-for-effective-inventory-management/</a:t>
            </a:r>
            <a:endParaRPr lang="en-US" b="1" u="sng" kern="1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u="sng" kern="100" dirty="0">
                <a:solidFill>
                  <a:schemeClr val="tx1"/>
                </a:solidFill>
                <a:ea typeface="Times New Roman" panose="02020603050405020304" pitchFamily="18" charset="0"/>
                <a:hlinkClick r:id="rId6"/>
              </a:rPr>
              <a:t>https://codup.co/blog/how-to-avoid-overstocking-and-stockouts-in-retail-best-practices-for-inventory-planning/</a:t>
            </a:r>
            <a:endParaRPr lang="en-US" b="1" u="sng" kern="1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u="sng" kern="100" dirty="0">
                <a:solidFill>
                  <a:schemeClr val="tx1"/>
                </a:solidFill>
                <a:ea typeface="Times New Roman" panose="02020603050405020304" pitchFamily="18" charset="0"/>
                <a:hlinkClick r:id="rId7"/>
              </a:rPr>
              <a:t>https://www.netstock.com/blog/demand-forecasting-for-supply-chains-how-to-predict-plan/</a:t>
            </a:r>
            <a:endParaRPr lang="en-US" b="1" u="sng" kern="1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u="sng" dirty="0">
                <a:solidFill>
                  <a:schemeClr val="tx1"/>
                </a:solidFill>
                <a:ea typeface="Times New Roman" panose="02020603050405020304" pitchFamily="18" charset="0"/>
                <a:hlinkClick r:id="rId8"/>
              </a:rPr>
              <a:t>https://ijrpr.com/uploads/V5ISSUE10/IJRPR34021.pdf</a:t>
            </a:r>
            <a:r>
              <a:rPr lang="en-US" u="sng" dirty="0">
                <a:solidFill>
                  <a:schemeClr val="tx1"/>
                </a:solidFill>
                <a:hlinkClick r:id="rId8"/>
              </a:rPr>
              <a:t> </a:t>
            </a:r>
            <a:endParaRPr lang="en-IN" u="sng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IN" u="sng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5038-74F4-BFA9-7BB7-A3BBAFBC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E571-788C-E54B-B080-EEB4F50A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A9428-B45B-20BA-B9BF-9EC990C7F486}"/>
              </a:ext>
            </a:extLst>
          </p:cNvPr>
          <p:cNvSpPr/>
          <p:nvPr/>
        </p:nvSpPr>
        <p:spPr>
          <a:xfrm>
            <a:off x="5057618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05D59-04E2-F173-8396-FFBCDFE0262A}"/>
              </a:ext>
            </a:extLst>
          </p:cNvPr>
          <p:cNvSpPr/>
          <p:nvPr/>
        </p:nvSpPr>
        <p:spPr>
          <a:xfrm>
            <a:off x="5310893" y="4262735"/>
            <a:ext cx="2820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8"/>
            <a:ext cx="8915400" cy="5466523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1.1</a:t>
            </a:r>
            <a:r>
              <a:rPr lang="en-IN" dirty="0"/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1.2</a:t>
            </a:r>
            <a:r>
              <a:rPr lang="en-IN" dirty="0"/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Requirement Engineering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2.1</a:t>
            </a:r>
            <a:r>
              <a:rPr lang="en-IN" dirty="0"/>
              <a:t> Requirement Collection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2.2</a:t>
            </a:r>
            <a:r>
              <a:rPr lang="en-IN" dirty="0"/>
              <a:t>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2.3</a:t>
            </a:r>
            <a:r>
              <a:rPr lang="en-IN" dirty="0"/>
              <a:t> Non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2.4</a:t>
            </a:r>
            <a:r>
              <a:rPr lang="en-IN" dirty="0"/>
              <a:t> Use Case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Technical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3.1</a:t>
            </a:r>
            <a:r>
              <a:rPr lang="en-IN" dirty="0"/>
              <a:t> Technical Architecture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3.2</a:t>
            </a:r>
            <a:r>
              <a:rPr lang="en-IN" dirty="0"/>
              <a:t> Sequence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3.3</a:t>
            </a:r>
            <a:r>
              <a:rPr lang="en-IN" dirty="0"/>
              <a:t> Class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3.4</a:t>
            </a:r>
            <a:r>
              <a:rPr lang="en-IN" dirty="0"/>
              <a:t> DFD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Interface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5.1</a:t>
            </a:r>
            <a:r>
              <a:rPr lang="en-IN" dirty="0"/>
              <a:t> Schema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5.2</a:t>
            </a:r>
            <a:r>
              <a:rPr lang="en-IN" dirty="0"/>
              <a:t> E-R Diagram</a:t>
            </a:r>
          </a:p>
          <a:p>
            <a:pPr marL="0" indent="0">
              <a:buNone/>
            </a:pPr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1.1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Businesses struggle with stockouts or overstocking due to poor demand prediction.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Our system uses ML models to forecast future product demand.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Enables data-driven inventory decisions.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Improves operational efficiency and customer satisfaction.</a:t>
            </a:r>
          </a:p>
          <a:p>
            <a:pPr lvl="1"/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1.2 Purpose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Predict future product demand accurately.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Reduce inventory holding and wastage.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Provide real-time inventory insights.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Optimize stock levels across supply chain locations.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2. Requirement Engineering</a:t>
            </a:r>
            <a:br>
              <a:rPr lang="en-IN" dirty="0"/>
            </a:br>
            <a:r>
              <a:rPr lang="en-IN" dirty="0"/>
              <a:t>	2.1 Requirement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User Surveys &amp; Interviews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Talked to local retailers, students, and faculty to understand pain points in inventory management and what features they would value in a predictive system (e.g., low-stock alerts, visual forecasts, etc.).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Studying Similar Systems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Analyzed platforms like Zoho Inventory, </a:t>
            </a:r>
            <a:r>
              <a:rPr lang="en-US" dirty="0" err="1"/>
              <a:t>TradeGecko</a:t>
            </a:r>
            <a:r>
              <a:rPr lang="en-US" dirty="0"/>
              <a:t>, and Odoo to identify commonly used forecasting features, gaps in UI, and limitations in real-time inventory tracking.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Continuous Feedback Loop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Created wireframes and UI mockups of the inventory dashboard; shared with early users (store operators, faculty mentors) for iterative feedback on features like data upload, report generation, and forecasting display.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Consultation with Tech Experts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Discussed technology stack (Flask backend, ML models, Firebase/PostgreSQL for inventory data) with experienced developers to ensure the system could handle real-time predictions and future scaling.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2.2 Function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900" b="1" dirty="0"/>
              <a:t>Data Upload Module</a:t>
            </a:r>
            <a:r>
              <a:rPr lang="en-US" sz="1900" dirty="0"/>
              <a:t>:</a:t>
            </a:r>
            <a:br>
              <a:rPr lang="en-US" sz="1900" dirty="0"/>
            </a:br>
            <a:r>
              <a:rPr lang="en-US" sz="1900" dirty="0"/>
              <a:t>Users should be able to upload historical sales data in CSV or Excel formats, with preprocessing handled automatically (missing value handling, normalization, etc.).</a:t>
            </a:r>
          </a:p>
          <a:p>
            <a:pPr>
              <a:buFont typeface="Wingdings" pitchFamily="2" charset="2"/>
              <a:buChar char="Ø"/>
            </a:pPr>
            <a:r>
              <a:rPr lang="en-US" sz="1900" b="1" dirty="0"/>
              <a:t>Demand Forecasting Engine</a:t>
            </a:r>
            <a:r>
              <a:rPr lang="en-US" sz="1900" dirty="0"/>
              <a:t>:</a:t>
            </a:r>
            <a:br>
              <a:rPr lang="en-US" sz="1900" dirty="0"/>
            </a:br>
            <a:r>
              <a:rPr lang="en-US" sz="1900" dirty="0"/>
              <a:t>Implements time series and machine learning models (ARIMA, </a:t>
            </a:r>
            <a:r>
              <a:rPr lang="en-US" sz="1900" dirty="0" err="1"/>
              <a:t>XGBoost</a:t>
            </a:r>
            <a:r>
              <a:rPr lang="en-US" sz="1900" dirty="0"/>
              <a:t>, LSTM) to predict product demand based on historical trends and seasonality.</a:t>
            </a:r>
          </a:p>
          <a:p>
            <a:pPr>
              <a:buFont typeface="Wingdings" pitchFamily="2" charset="2"/>
              <a:buChar char="Ø"/>
            </a:pPr>
            <a:r>
              <a:rPr lang="en-US" sz="1900" b="1" dirty="0"/>
              <a:t>Inventory Optimization Dashboard</a:t>
            </a:r>
            <a:r>
              <a:rPr lang="en-US" sz="1900" dirty="0"/>
              <a:t>:</a:t>
            </a:r>
            <a:br>
              <a:rPr lang="en-US" sz="1900" dirty="0"/>
            </a:br>
            <a:r>
              <a:rPr lang="en-US" sz="1900" dirty="0"/>
              <a:t>Visualizes current stock, predicted demand, reorder suggestions, and alerts for overstock/understock conditions.</a:t>
            </a:r>
          </a:p>
          <a:p>
            <a:pPr>
              <a:buFont typeface="Wingdings" pitchFamily="2" charset="2"/>
              <a:buChar char="Ø"/>
            </a:pPr>
            <a:r>
              <a:rPr lang="en-US" sz="1900" b="1" dirty="0"/>
              <a:t>Report Generation &amp; Export</a:t>
            </a:r>
            <a:r>
              <a:rPr lang="en-US" sz="1900" dirty="0"/>
              <a:t>:</a:t>
            </a:r>
            <a:br>
              <a:rPr lang="en-US" sz="1900" dirty="0"/>
            </a:br>
            <a:r>
              <a:rPr lang="en-US" sz="1900" dirty="0"/>
              <a:t>Generates demand forecasts and inventory suggestions as downloadable PDF/Excel reports for weekly/monthly planning.</a:t>
            </a:r>
          </a:p>
          <a:p>
            <a:endParaRPr lang="en-IN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2.2 Non 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7709"/>
            <a:ext cx="8915400" cy="469819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900" b="1" dirty="0"/>
              <a:t>Performance and Scalability</a:t>
            </a:r>
            <a:r>
              <a:rPr lang="en-US" sz="1900" dirty="0"/>
              <a:t>:</a:t>
            </a:r>
          </a:p>
          <a:p>
            <a:pPr marL="400050" lvl="1" indent="0">
              <a:buNone/>
            </a:pPr>
            <a:r>
              <a:rPr lang="en-US" sz="1900" dirty="0"/>
              <a:t>The system must handle large datasets of historical sales data and generate forecasts in real-time. Ensure that the forecasting models can scale as the volume of data increases, maintaining high accuracy and low latency.</a:t>
            </a:r>
          </a:p>
          <a:p>
            <a:pPr>
              <a:buFont typeface="Wingdings" pitchFamily="2" charset="2"/>
              <a:buChar char="Ø"/>
            </a:pPr>
            <a:r>
              <a:rPr lang="en-US" sz="1900" b="1" dirty="0"/>
              <a:t>Availability and Reliability</a:t>
            </a:r>
            <a:r>
              <a:rPr lang="en-US" sz="1900" dirty="0"/>
              <a:t>:</a:t>
            </a:r>
          </a:p>
          <a:p>
            <a:pPr marL="400050" lvl="1" indent="0">
              <a:buNone/>
            </a:pPr>
            <a:r>
              <a:rPr lang="en-US" sz="1900" dirty="0"/>
              <a:t>The system should be available 24/7 with minimal downtime to support ongoing inventory monitoring and demand forecasting. Implement automatic failover and recovery mechanisms to ensure continuous operation in case of system failure.</a:t>
            </a:r>
          </a:p>
          <a:p>
            <a:pPr>
              <a:buFont typeface="Wingdings" pitchFamily="2" charset="2"/>
              <a:buChar char="Ø"/>
            </a:pPr>
            <a:r>
              <a:rPr lang="en-US" sz="1900" b="1" dirty="0"/>
              <a:t>Security and Data Integrity</a:t>
            </a:r>
            <a:r>
              <a:rPr lang="en-US" sz="1900" dirty="0"/>
              <a:t>:</a:t>
            </a:r>
          </a:p>
          <a:p>
            <a:pPr marL="400050" lvl="1" indent="0">
              <a:buNone/>
            </a:pPr>
            <a:r>
              <a:rPr lang="en-US" sz="1900" dirty="0"/>
              <a:t>The platform must ensure secure access to sensitive sales and inventory data through encryption, user authentication, and role-based access control. Data integrity should be maintained with frequent backups and validation checks on the accuracy of the forecasted data.</a:t>
            </a:r>
          </a:p>
          <a:p>
            <a:endParaRPr lang="en-IN" sz="1900" dirty="0"/>
          </a:p>
          <a:p>
            <a:endParaRPr lang="en-IN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2.3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System Use Case Diagram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6" name="Picture 5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D7E49D0B-1AA3-BDC4-576F-B4B8A922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2316920"/>
            <a:ext cx="7888912" cy="436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3. Technical Design</a:t>
            </a:r>
            <a:br>
              <a:rPr lang="en-IN" dirty="0"/>
            </a:br>
            <a:r>
              <a:rPr lang="en-IN" dirty="0"/>
              <a:t>	</a:t>
            </a:r>
            <a:r>
              <a:rPr lang="en-IN" dirty="0">
                <a:solidFill>
                  <a:schemeClr val="tx1"/>
                </a:solidFill>
              </a:rPr>
              <a:t>3.1</a:t>
            </a:r>
            <a:r>
              <a:rPr lang="en-IN" dirty="0"/>
              <a:t> Technical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System Architecture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6" name="Picture 5" descr="Diagram of a technical structure&#10;&#10;AI-generated content may be incorrect.">
            <a:extLst>
              <a:ext uri="{FF2B5EF4-FFF2-40B4-BE49-F238E27FC236}">
                <a16:creationId xmlns:a16="http://schemas.microsoft.com/office/drawing/2014/main" id="{CEDBB71A-C953-8D45-9F9B-2E9EF5B635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87"/>
          <a:stretch>
            <a:fillRect/>
          </a:stretch>
        </p:blipFill>
        <p:spPr>
          <a:xfrm>
            <a:off x="2998032" y="2143594"/>
            <a:ext cx="7570033" cy="45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E8171-3C93-3951-64B3-73BCBD9C6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9705-08D0-11A7-6890-F6B46FB1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3.2</a:t>
            </a:r>
            <a:r>
              <a:rPr lang="en-IN" dirty="0"/>
              <a:t>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1C6D-2550-10EB-307E-7A332546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System 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A5758-5323-C7B4-8A6F-91E3A4C3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9" name="Picture 8" descr="A diagram of a process&#10;&#10;AI-generated content may be incorrect.">
            <a:extLst>
              <a:ext uri="{FF2B5EF4-FFF2-40B4-BE49-F238E27FC236}">
                <a16:creationId xmlns:a16="http://schemas.microsoft.com/office/drawing/2014/main" id="{29685813-0192-6D11-D44F-D9B9E2C6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316"/>
          <a:stretch>
            <a:fillRect/>
          </a:stretch>
        </p:blipFill>
        <p:spPr>
          <a:xfrm>
            <a:off x="2589212" y="2353456"/>
            <a:ext cx="7918893" cy="38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74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</TotalTime>
  <Words>891</Words>
  <Application>Microsoft Macintosh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              Presentation on  Predictive Modelling Using Historical Sales Data  to Forecast Future Product Demands  </vt:lpstr>
      <vt:lpstr>Contents</vt:lpstr>
      <vt:lpstr>1. Introduction</vt:lpstr>
      <vt:lpstr>2. Requirement Engineering  2.1 Requirement Collection</vt:lpstr>
      <vt:lpstr>2.2 Function Requirements</vt:lpstr>
      <vt:lpstr>2.2 Non Functional Requirements </vt:lpstr>
      <vt:lpstr>2.3 Use Case Diagram</vt:lpstr>
      <vt:lpstr>3. Technical Design  3.1 Technical Architecture</vt:lpstr>
      <vt:lpstr>3.2 Sequence Diagram</vt:lpstr>
      <vt:lpstr>3.3 Class Diagram</vt:lpstr>
      <vt:lpstr>3.4 DFD</vt:lpstr>
      <vt:lpstr>4. User Inface Design </vt:lpstr>
      <vt:lpstr>4. Data Design  4.1 Schema Definition </vt:lpstr>
      <vt:lpstr>4.2 E-R Diagram 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Singh Chouhan</dc:creator>
  <cp:lastModifiedBy>Atharv  Sharma</cp:lastModifiedBy>
  <cp:revision>14</cp:revision>
  <dcterms:created xsi:type="dcterms:W3CDTF">2024-09-26T07:25:32Z</dcterms:created>
  <dcterms:modified xsi:type="dcterms:W3CDTF">2025-05-14T20:28:00Z</dcterms:modified>
</cp:coreProperties>
</file>