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78" r:id="rId2"/>
    <p:sldId id="364" r:id="rId3"/>
    <p:sldId id="365" r:id="rId4"/>
    <p:sldId id="382" r:id="rId5"/>
    <p:sldId id="383" r:id="rId6"/>
    <p:sldId id="387" r:id="rId7"/>
    <p:sldId id="363" r:id="rId8"/>
    <p:sldId id="384" r:id="rId9"/>
    <p:sldId id="264" r:id="rId10"/>
    <p:sldId id="385" r:id="rId11"/>
    <p:sldId id="386" r:id="rId12"/>
    <p:sldId id="367" r:id="rId13"/>
    <p:sldId id="388" r:id="rId14"/>
    <p:sldId id="389" r:id="rId15"/>
    <p:sldId id="3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tharv Agarwal" initials="AA" lastIdx="1" clrIdx="0">
    <p:extLst>
      <p:ext uri="{19B8F6BF-5375-455C-9EA6-DF929625EA0E}">
        <p15:presenceInfo xmlns:p15="http://schemas.microsoft.com/office/powerpoint/2012/main" userId="Atharv Agarw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81" d="100"/>
          <a:sy n="81" d="100"/>
        </p:scale>
        <p:origin x="90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F8A3FD-1D0D-4360-ADAD-364F1407C09F}"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FC5609-5AA4-4C3C-8B3D-5B374AECCBB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34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8A3FD-1D0D-4360-ADAD-364F1407C09F}"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FC5609-5AA4-4C3C-8B3D-5B374AECCBB7}" type="slidenum">
              <a:rPr lang="en-IN" smtClean="0"/>
              <a:t>‹#›</a:t>
            </a:fld>
            <a:endParaRPr lang="en-IN"/>
          </a:p>
        </p:txBody>
      </p:sp>
    </p:spTree>
    <p:extLst>
      <p:ext uri="{BB962C8B-B14F-4D97-AF65-F5344CB8AC3E}">
        <p14:creationId xmlns:p14="http://schemas.microsoft.com/office/powerpoint/2010/main" val="3918328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8A3FD-1D0D-4360-ADAD-364F1407C09F}"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FC5609-5AA4-4C3C-8B3D-5B374AECCBB7}" type="slidenum">
              <a:rPr lang="en-IN" smtClean="0"/>
              <a:t>‹#›</a:t>
            </a:fld>
            <a:endParaRPr lang="en-IN"/>
          </a:p>
        </p:txBody>
      </p:sp>
    </p:spTree>
    <p:extLst>
      <p:ext uri="{BB962C8B-B14F-4D97-AF65-F5344CB8AC3E}">
        <p14:creationId xmlns:p14="http://schemas.microsoft.com/office/powerpoint/2010/main" val="2739154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8A3FD-1D0D-4360-ADAD-364F1407C09F}"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FC5609-5AA4-4C3C-8B3D-5B374AECCBB7}" type="slidenum">
              <a:rPr lang="en-IN" smtClean="0"/>
              <a:t>‹#›</a:t>
            </a:fld>
            <a:endParaRPr lang="en-IN"/>
          </a:p>
        </p:txBody>
      </p:sp>
    </p:spTree>
    <p:extLst>
      <p:ext uri="{BB962C8B-B14F-4D97-AF65-F5344CB8AC3E}">
        <p14:creationId xmlns:p14="http://schemas.microsoft.com/office/powerpoint/2010/main" val="1587006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F8A3FD-1D0D-4360-ADAD-364F1407C09F}"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FC5609-5AA4-4C3C-8B3D-5B374AECCBB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901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F8A3FD-1D0D-4360-ADAD-364F1407C09F}" type="datetimeFigureOut">
              <a:rPr lang="en-IN" smtClean="0"/>
              <a:t>13-02-2025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FC5609-5AA4-4C3C-8B3D-5B374AECCBB7}" type="slidenum">
              <a:rPr lang="en-IN" smtClean="0"/>
              <a:t>‹#›</a:t>
            </a:fld>
            <a:endParaRPr lang="en-IN"/>
          </a:p>
        </p:txBody>
      </p:sp>
    </p:spTree>
    <p:extLst>
      <p:ext uri="{BB962C8B-B14F-4D97-AF65-F5344CB8AC3E}">
        <p14:creationId xmlns:p14="http://schemas.microsoft.com/office/powerpoint/2010/main" val="3824216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F8A3FD-1D0D-4360-ADAD-364F1407C09F}" type="datetimeFigureOut">
              <a:rPr lang="en-IN" smtClean="0"/>
              <a:t>13-02-2025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FC5609-5AA4-4C3C-8B3D-5B374AECCBB7}" type="slidenum">
              <a:rPr lang="en-IN" smtClean="0"/>
              <a:t>‹#›</a:t>
            </a:fld>
            <a:endParaRPr lang="en-IN"/>
          </a:p>
        </p:txBody>
      </p:sp>
    </p:spTree>
    <p:extLst>
      <p:ext uri="{BB962C8B-B14F-4D97-AF65-F5344CB8AC3E}">
        <p14:creationId xmlns:p14="http://schemas.microsoft.com/office/powerpoint/2010/main" val="1867579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F8A3FD-1D0D-4360-ADAD-364F1407C09F}" type="datetimeFigureOut">
              <a:rPr lang="en-IN" smtClean="0"/>
              <a:t>13-02-2025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FC5609-5AA4-4C3C-8B3D-5B374AECCBB7}" type="slidenum">
              <a:rPr lang="en-IN" smtClean="0"/>
              <a:t>‹#›</a:t>
            </a:fld>
            <a:endParaRPr lang="en-IN"/>
          </a:p>
        </p:txBody>
      </p:sp>
    </p:spTree>
    <p:extLst>
      <p:ext uri="{BB962C8B-B14F-4D97-AF65-F5344CB8AC3E}">
        <p14:creationId xmlns:p14="http://schemas.microsoft.com/office/powerpoint/2010/main" val="2397811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6F8A3FD-1D0D-4360-ADAD-364F1407C09F}" type="datetimeFigureOut">
              <a:rPr lang="en-IN" smtClean="0"/>
              <a:t>13-02-2025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3FC5609-5AA4-4C3C-8B3D-5B374AECCBB7}" type="slidenum">
              <a:rPr lang="en-IN" smtClean="0"/>
              <a:t>‹#›</a:t>
            </a:fld>
            <a:endParaRPr lang="en-IN"/>
          </a:p>
        </p:txBody>
      </p:sp>
    </p:spTree>
    <p:extLst>
      <p:ext uri="{BB962C8B-B14F-4D97-AF65-F5344CB8AC3E}">
        <p14:creationId xmlns:p14="http://schemas.microsoft.com/office/powerpoint/2010/main" val="988764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6F8A3FD-1D0D-4360-ADAD-364F1407C09F}" type="datetimeFigureOut">
              <a:rPr lang="en-IN" smtClean="0"/>
              <a:t>13-02-2025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FC5609-5AA4-4C3C-8B3D-5B374AECCBB7}" type="slidenum">
              <a:rPr lang="en-IN" smtClean="0"/>
              <a:t>‹#›</a:t>
            </a:fld>
            <a:endParaRPr lang="en-IN"/>
          </a:p>
        </p:txBody>
      </p:sp>
    </p:spTree>
    <p:extLst>
      <p:ext uri="{BB962C8B-B14F-4D97-AF65-F5344CB8AC3E}">
        <p14:creationId xmlns:p14="http://schemas.microsoft.com/office/powerpoint/2010/main" val="2342756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F8A3FD-1D0D-4360-ADAD-364F1407C09F}" type="datetimeFigureOut">
              <a:rPr lang="en-IN" smtClean="0"/>
              <a:t>13-02-2025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FC5609-5AA4-4C3C-8B3D-5B374AECCBB7}" type="slidenum">
              <a:rPr lang="en-IN" smtClean="0"/>
              <a:t>‹#›</a:t>
            </a:fld>
            <a:endParaRPr lang="en-IN"/>
          </a:p>
        </p:txBody>
      </p:sp>
    </p:spTree>
    <p:extLst>
      <p:ext uri="{BB962C8B-B14F-4D97-AF65-F5344CB8AC3E}">
        <p14:creationId xmlns:p14="http://schemas.microsoft.com/office/powerpoint/2010/main" val="338700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6F8A3FD-1D0D-4360-ADAD-364F1407C09F}" type="datetimeFigureOut">
              <a:rPr lang="en-IN" smtClean="0"/>
              <a:t>13-02-2025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FC5609-5AA4-4C3C-8B3D-5B374AECCBB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0699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99324C8-78BC-4627-B391-B4A17F950E22}"/>
              </a:ext>
            </a:extLst>
          </p:cNvPr>
          <p:cNvSpPr txBox="1"/>
          <p:nvPr/>
        </p:nvSpPr>
        <p:spPr>
          <a:xfrm>
            <a:off x="141401" y="1829713"/>
            <a:ext cx="12050599" cy="4533613"/>
          </a:xfrm>
          <a:prstGeom prst="rect">
            <a:avLst/>
          </a:prstGeom>
          <a:noFill/>
        </p:spPr>
        <p:txBody>
          <a:bodyPr wrap="square">
            <a:spAutoFit/>
          </a:bodyPr>
          <a:lstStyle/>
          <a:p>
            <a:pPr marL="0" marR="0" algn="ctr">
              <a:lnSpc>
                <a:spcPct val="150000"/>
              </a:lnSpc>
              <a:spcBef>
                <a:spcPts val="0"/>
              </a:spcBef>
              <a:spcAft>
                <a:spcPts val="800"/>
              </a:spcAft>
            </a:pPr>
            <a:r>
              <a:rPr lang="en-US" sz="1800" b="1" u="sng"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School of Computer Science Engineering (SCOPE)</a:t>
            </a:r>
            <a:br>
              <a:rPr lang="en-US" sz="1600" dirty="0">
                <a:effectLst/>
                <a:latin typeface="Cambria" panose="02040503050406030204" pitchFamily="18" charset="0"/>
                <a:ea typeface="Times New Roman" panose="02020603050405020304" pitchFamily="18" charset="0"/>
                <a:cs typeface="Times New Roman" panose="02020603050405020304" pitchFamily="18" charset="0"/>
              </a:rPr>
            </a:br>
            <a:r>
              <a:rPr lang="en-US" sz="1600"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B. Tech – Computer Science and Engineering</a:t>
            </a:r>
            <a:br>
              <a:rPr lang="en-US" sz="1600" dirty="0">
                <a:effectLst/>
                <a:latin typeface="Cambria" panose="02040503050406030204" pitchFamily="18" charset="0"/>
                <a:ea typeface="Times New Roman" panose="02020603050405020304" pitchFamily="18" charset="0"/>
                <a:cs typeface="Times New Roman" panose="02020603050405020304" pitchFamily="18" charset="0"/>
              </a:rPr>
            </a:br>
            <a:r>
              <a:rPr lang="en-US" sz="1600"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(Data Science)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800"/>
              </a:spcAft>
            </a:pPr>
            <a:r>
              <a:rPr lang="en-US" sz="1050" dirty="0">
                <a:effectLst/>
                <a:latin typeface="Cambria" panose="02040503050406030204" pitchFamily="18" charset="0"/>
                <a:ea typeface="Times New Roman" panose="02020603050405020304" pitchFamily="18" charset="0"/>
                <a:cs typeface="Times New Roman" panose="02020603050405020304" pitchFamily="18" charset="0"/>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Web Programming </a:t>
            </a:r>
            <a:br>
              <a:rPr lang="en-US" sz="1600" dirty="0">
                <a:effectLst/>
                <a:latin typeface="Cambria" panose="02040503050406030204" pitchFamily="18" charset="0"/>
                <a:ea typeface="Times New Roman" panose="02020603050405020304" pitchFamily="18" charset="0"/>
                <a:cs typeface="Times New Roman" panose="02020603050405020304" pitchFamily="18" charset="0"/>
              </a:rPr>
            </a:br>
            <a:r>
              <a:rPr lang="en-US" sz="1800"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BCSE203E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G1 - (L31+L32+L55+L56)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80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800"/>
              </a:spcAft>
            </a:pPr>
            <a:r>
              <a:rPr lang="en-US" b="1"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Digital Assignment 1 </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pPr marL="0" marR="0" algn="ctr">
              <a:lnSpc>
                <a:spcPct val="150000"/>
              </a:lnSpc>
              <a:spcBef>
                <a:spcPts val="0"/>
              </a:spcBef>
              <a:spcAft>
                <a:spcPts val="800"/>
              </a:spcAft>
            </a:pPr>
            <a:r>
              <a:rPr lang="en-US" sz="2000"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Submitted to</a:t>
            </a:r>
            <a:r>
              <a:rPr lang="en-US" sz="2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Dr. </a:t>
            </a:r>
            <a:r>
              <a:rPr lang="en-US" sz="2000"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R. </a:t>
            </a:r>
            <a:r>
              <a:rPr lang="en-US" sz="2000" dirty="0" err="1">
                <a:solidFill>
                  <a:srgbClr val="000000"/>
                </a:solidFill>
                <a:latin typeface="Cambria" panose="02040503050406030204" pitchFamily="18" charset="0"/>
                <a:ea typeface="Times New Roman" panose="02020603050405020304" pitchFamily="18" charset="0"/>
                <a:cs typeface="Times New Roman" panose="02020603050405020304" pitchFamily="18" charset="0"/>
              </a:rPr>
              <a:t>Sendhil</a:t>
            </a:r>
            <a:r>
              <a:rPr lang="en-US" sz="2000"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 </a:t>
            </a:r>
            <a:r>
              <a:rPr lang="en-US" sz="2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(Scope)</a:t>
            </a:r>
            <a:r>
              <a:rPr lang="en-US" sz="1600"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r">
              <a:lnSpc>
                <a:spcPct val="150000"/>
              </a:lnSpc>
              <a:spcBef>
                <a:spcPts val="0"/>
              </a:spcBef>
              <a:spcAft>
                <a:spcPts val="800"/>
              </a:spcAft>
            </a:pPr>
            <a:r>
              <a:rPr lang="en-US" sz="1600"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Date: </a:t>
            </a:r>
            <a:r>
              <a:rPr lang="en-US" sz="1600" b="1"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13</a:t>
            </a:r>
            <a:r>
              <a:rPr lang="en-US" sz="1600"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/02/2025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FEAB976-546C-4049-A57F-4D7F058904A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200" y="-18854"/>
            <a:ext cx="5943600" cy="1691640"/>
          </a:xfrm>
          <a:prstGeom prst="rect">
            <a:avLst/>
          </a:prstGeom>
          <a:noFill/>
          <a:ln>
            <a:noFill/>
          </a:ln>
        </p:spPr>
      </p:pic>
    </p:spTree>
    <p:extLst>
      <p:ext uri="{BB962C8B-B14F-4D97-AF65-F5344CB8AC3E}">
        <p14:creationId xmlns:p14="http://schemas.microsoft.com/office/powerpoint/2010/main" val="404700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DACF4-E0BC-4E09-943B-55938D99993D}"/>
              </a:ext>
            </a:extLst>
          </p:cNvPr>
          <p:cNvSpPr>
            <a:spLocks noGrp="1"/>
          </p:cNvSpPr>
          <p:nvPr>
            <p:ph type="title"/>
          </p:nvPr>
        </p:nvSpPr>
        <p:spPr>
          <a:xfrm>
            <a:off x="0" y="154627"/>
            <a:ext cx="10058400" cy="1450757"/>
          </a:xfrm>
        </p:spPr>
        <p:txBody>
          <a:bodyPr>
            <a:normAutofit/>
          </a:bodyPr>
          <a:lstStyle/>
          <a:p>
            <a:r>
              <a:rPr lang="en-US" sz="4000" dirty="0">
                <a:effectLst/>
                <a:latin typeface="Georgia" panose="02040502050405020303" pitchFamily="18" charset="0"/>
                <a:ea typeface="Calibri" panose="020F0502020204030204" pitchFamily="34" charset="0"/>
                <a:cs typeface="Times New Roman" panose="02020603050405020304" pitchFamily="18" charset="0"/>
              </a:rPr>
              <a:t>Motivation</a:t>
            </a:r>
            <a:endParaRPr lang="en-US" sz="4000" dirty="0">
              <a:latin typeface="Georgia" panose="02040502050405020303" pitchFamily="18" charset="0"/>
            </a:endParaRPr>
          </a:p>
        </p:txBody>
      </p:sp>
      <p:sp>
        <p:nvSpPr>
          <p:cNvPr id="3" name="Content Placeholder 2">
            <a:extLst>
              <a:ext uri="{FF2B5EF4-FFF2-40B4-BE49-F238E27FC236}">
                <a16:creationId xmlns:a16="http://schemas.microsoft.com/office/drawing/2014/main" id="{D9E0EAD8-DD4A-46E7-93BC-3A7FFC68DF1D}"/>
              </a:ext>
            </a:extLst>
          </p:cNvPr>
          <p:cNvSpPr>
            <a:spLocks noGrp="1"/>
          </p:cNvSpPr>
          <p:nvPr>
            <p:ph idx="1"/>
          </p:nvPr>
        </p:nvSpPr>
        <p:spPr>
          <a:xfrm>
            <a:off x="0" y="1762879"/>
            <a:ext cx="6471698" cy="2982045"/>
          </a:xfrm>
        </p:spPr>
        <p:txBody>
          <a:bodyPr>
            <a:noAutofit/>
          </a:bodyPr>
          <a:lstStyle/>
          <a:p>
            <a:r>
              <a:rPr lang="en-US" sz="1800" dirty="0">
                <a:latin typeface="Georgia" panose="02040502050405020303" pitchFamily="18" charset="0"/>
                <a:cs typeface="Times New Roman" panose="02020603050405020304" pitchFamily="18" charset="0"/>
              </a:rPr>
              <a:t>The motivation behind this project stems from the growing financial stress faced by individuals due to uncontrolled spending and lack of expense tracking. </a:t>
            </a:r>
          </a:p>
          <a:p>
            <a:r>
              <a:rPr lang="en-US" sz="1800" dirty="0">
                <a:latin typeface="Georgia" panose="02040502050405020303" pitchFamily="18" charset="0"/>
                <a:cs typeface="Times New Roman" panose="02020603050405020304" pitchFamily="18" charset="0"/>
              </a:rPr>
              <a:t>Studies show that 70% of financial problems arise due to poor money management habits (Financial Wellness Survey, 2023). </a:t>
            </a:r>
          </a:p>
          <a:p>
            <a:r>
              <a:rPr lang="en-US" sz="1800" b="1" dirty="0">
                <a:latin typeface="Georgia" panose="02040502050405020303" pitchFamily="18" charset="0"/>
                <a:cs typeface="Times New Roman" panose="02020603050405020304" pitchFamily="18" charset="0"/>
              </a:rPr>
              <a:t>Additionally, the rise of digital payments has made it easier to spend money impulsively without proper tracking.</a:t>
            </a:r>
          </a:p>
          <a:p>
            <a:r>
              <a:rPr lang="en-US" sz="1800" dirty="0">
                <a:latin typeface="Georgia" panose="02040502050405020303" pitchFamily="18" charset="0"/>
                <a:cs typeface="Times New Roman" panose="02020603050405020304" pitchFamily="18" charset="0"/>
              </a:rPr>
              <a:t>Our project aims to provide a digital-first, automated, and intuitive solution to help users regulate their finances, monitor their transactions, and visualize their financial health. </a:t>
            </a:r>
          </a:p>
          <a:p>
            <a:r>
              <a:rPr lang="en-US" sz="1800" dirty="0">
                <a:latin typeface="Georgia" panose="02040502050405020303" pitchFamily="18" charset="0"/>
                <a:cs typeface="Times New Roman" panose="02020603050405020304" pitchFamily="18" charset="0"/>
              </a:rPr>
              <a:t>By integrating real-time tracking, category-based insights, and a user-friendly interface, we seek to encourage financial discipline and empower users to take control of their expenses.</a:t>
            </a:r>
            <a:endParaRPr lang="en-US" sz="1800" dirty="0">
              <a:effectLst/>
              <a:latin typeface="Georgia" panose="02040502050405020303" pitchFamily="18" charset="0"/>
              <a:ea typeface="Calibri" panose="020F0502020204030204" pitchFamily="34" charset="0"/>
              <a:cs typeface="Times New Roman" panose="02020603050405020304" pitchFamily="18" charset="0"/>
            </a:endParaRPr>
          </a:p>
        </p:txBody>
      </p:sp>
      <p:pic>
        <p:nvPicPr>
          <p:cNvPr id="9218" name="Picture 2">
            <a:extLst>
              <a:ext uri="{FF2B5EF4-FFF2-40B4-BE49-F238E27FC236}">
                <a16:creationId xmlns:a16="http://schemas.microsoft.com/office/drawing/2014/main" id="{05AAFB17-2D07-4C7E-A018-E77811C199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1310" y="1605384"/>
            <a:ext cx="5404701" cy="4551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458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163FCDAB-F2BF-4C4C-BA9B-ACD4FEC61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056" y="-18853"/>
            <a:ext cx="9943887" cy="655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725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1182E-59A4-4D41-8642-97511EC2EC65}"/>
              </a:ext>
            </a:extLst>
          </p:cNvPr>
          <p:cNvSpPr>
            <a:spLocks noGrp="1"/>
          </p:cNvSpPr>
          <p:nvPr>
            <p:ph type="title"/>
          </p:nvPr>
        </p:nvSpPr>
        <p:spPr>
          <a:xfrm>
            <a:off x="366859" y="369952"/>
            <a:ext cx="9851796" cy="1009651"/>
          </a:xfrm>
        </p:spPr>
        <p:txBody>
          <a:bodyPr/>
          <a:lstStyle/>
          <a:p>
            <a:r>
              <a:rPr lang="en-US" dirty="0">
                <a:latin typeface="Times New Roman" panose="02020603050405020304" pitchFamily="18" charset="0"/>
                <a:cs typeface="Times New Roman" panose="02020603050405020304" pitchFamily="18" charset="0"/>
              </a:rPr>
              <a:t>Tools and Technology Used</a:t>
            </a:r>
          </a:p>
        </p:txBody>
      </p:sp>
      <p:sp>
        <p:nvSpPr>
          <p:cNvPr id="3" name="Content Placeholder 2">
            <a:extLst>
              <a:ext uri="{FF2B5EF4-FFF2-40B4-BE49-F238E27FC236}">
                <a16:creationId xmlns:a16="http://schemas.microsoft.com/office/drawing/2014/main" id="{8924C663-2E0E-49A1-87E0-AE295D2BCDAB}"/>
              </a:ext>
            </a:extLst>
          </p:cNvPr>
          <p:cNvSpPr>
            <a:spLocks noGrp="1"/>
          </p:cNvSpPr>
          <p:nvPr>
            <p:ph idx="1"/>
          </p:nvPr>
        </p:nvSpPr>
        <p:spPr>
          <a:xfrm>
            <a:off x="3267712" y="2254942"/>
            <a:ext cx="8000528" cy="3528031"/>
          </a:xfrm>
        </p:spPr>
        <p:txBody>
          <a:bodyPr>
            <a:normAutofit fontScale="92500" lnSpcReduction="20000"/>
          </a:bodyPr>
          <a:lstStyle/>
          <a:p>
            <a:pPr marL="0" indent="0">
              <a:buNone/>
            </a:pPr>
            <a:r>
              <a:rPr lang="en-US" sz="1800" dirty="0">
                <a:latin typeface="Georgia" panose="02040502050405020303" pitchFamily="18" charset="0"/>
                <a:cs typeface="Times New Roman" panose="02020603050405020304" pitchFamily="18" charset="0"/>
              </a:rPr>
              <a:t>HTML, CSS, JavaScript, React</a:t>
            </a:r>
          </a:p>
          <a:p>
            <a:pPr marL="0" indent="0">
              <a:buNone/>
            </a:pPr>
            <a:endParaRPr lang="en-US" sz="1800" dirty="0">
              <a:latin typeface="Georgia" panose="02040502050405020303" pitchFamily="18" charset="0"/>
              <a:cs typeface="Times New Roman" panose="02020603050405020304" pitchFamily="18" charset="0"/>
            </a:endParaRPr>
          </a:p>
          <a:p>
            <a:pPr marL="0" indent="0">
              <a:buNone/>
            </a:pPr>
            <a:r>
              <a:rPr lang="en-US" sz="1800" dirty="0">
                <a:latin typeface="Georgia" panose="02040502050405020303" pitchFamily="18" charset="0"/>
                <a:cs typeface="Times New Roman" panose="02020603050405020304" pitchFamily="18" charset="0"/>
              </a:rPr>
              <a:t>MongoDB / Firebase / MySQL</a:t>
            </a:r>
            <a:br>
              <a:rPr lang="en-US" sz="1800" dirty="0">
                <a:latin typeface="Georgia" panose="02040502050405020303" pitchFamily="18" charset="0"/>
                <a:cs typeface="Times New Roman" panose="02020603050405020304" pitchFamily="18" charset="0"/>
              </a:rPr>
            </a:br>
            <a:br>
              <a:rPr lang="en-US" sz="1800" dirty="0">
                <a:latin typeface="Georgia" panose="02040502050405020303" pitchFamily="18" charset="0"/>
                <a:cs typeface="Times New Roman" panose="02020603050405020304" pitchFamily="18" charset="0"/>
              </a:rPr>
            </a:br>
            <a:r>
              <a:rPr lang="en-US" sz="1800" dirty="0">
                <a:latin typeface="Georgia" panose="02040502050405020303" pitchFamily="18" charset="0"/>
                <a:cs typeface="Times New Roman" panose="02020603050405020304" pitchFamily="18" charset="0"/>
              </a:rPr>
              <a:t>(Not used) </a:t>
            </a:r>
          </a:p>
          <a:p>
            <a:pPr marL="0" indent="0">
              <a:buNone/>
            </a:pPr>
            <a:endParaRPr lang="en-US" sz="1800" dirty="0">
              <a:latin typeface="Georgia" panose="02040502050405020303" pitchFamily="18" charset="0"/>
              <a:cs typeface="Times New Roman" panose="02020603050405020304" pitchFamily="18" charset="0"/>
            </a:endParaRPr>
          </a:p>
          <a:p>
            <a:pPr marL="0" indent="0">
              <a:buNone/>
            </a:pPr>
            <a:r>
              <a:rPr lang="en-US" sz="1800" dirty="0">
                <a:latin typeface="Georgia" panose="02040502050405020303" pitchFamily="18" charset="0"/>
                <a:cs typeface="Times New Roman" panose="02020603050405020304" pitchFamily="18" charset="0"/>
              </a:rPr>
              <a:t>Firebase Authentication</a:t>
            </a:r>
          </a:p>
          <a:p>
            <a:pPr marL="0" indent="0">
              <a:buNone/>
            </a:pPr>
            <a:endParaRPr lang="en-US" sz="1800" dirty="0">
              <a:latin typeface="Georgia" panose="02040502050405020303" pitchFamily="18" charset="0"/>
              <a:cs typeface="Times New Roman" panose="02020603050405020304" pitchFamily="18" charset="0"/>
            </a:endParaRPr>
          </a:p>
          <a:p>
            <a:pPr marL="0" indent="0">
              <a:buNone/>
            </a:pPr>
            <a:r>
              <a:rPr lang="en-US" sz="1800" dirty="0">
                <a:latin typeface="Georgia" panose="02040502050405020303" pitchFamily="18" charset="0"/>
                <a:cs typeface="Times New Roman" panose="02020603050405020304" pitchFamily="18" charset="0"/>
              </a:rPr>
              <a:t>Chart.js (Used)</a:t>
            </a:r>
          </a:p>
          <a:p>
            <a:pPr marL="0" indent="0">
              <a:buNone/>
            </a:pPr>
            <a:endParaRPr lang="en-US" sz="1800" dirty="0">
              <a:latin typeface="Georgia" panose="02040502050405020303" pitchFamily="18" charset="0"/>
              <a:cs typeface="Times New Roman" panose="02020603050405020304" pitchFamily="18" charset="0"/>
            </a:endParaRPr>
          </a:p>
          <a:p>
            <a:pPr marL="0" indent="0">
              <a:buNone/>
            </a:pPr>
            <a:r>
              <a:rPr lang="en-US" sz="1800" dirty="0" err="1">
                <a:latin typeface="Georgia" panose="02040502050405020303" pitchFamily="18" charset="0"/>
                <a:cs typeface="Times New Roman" panose="02020603050405020304" pitchFamily="18" charset="0"/>
              </a:rPr>
              <a:t>Vercel</a:t>
            </a:r>
            <a:r>
              <a:rPr lang="en-US" sz="1800" dirty="0">
                <a:latin typeface="Georgia" panose="02040502050405020303" pitchFamily="18" charset="0"/>
                <a:cs typeface="Times New Roman" panose="02020603050405020304" pitchFamily="18" charset="0"/>
              </a:rPr>
              <a:t> / Netlify / </a:t>
            </a:r>
            <a:r>
              <a:rPr lang="en-US" sz="1800" dirty="0" err="1">
                <a:latin typeface="Georgia" panose="02040502050405020303" pitchFamily="18" charset="0"/>
                <a:cs typeface="Times New Roman" panose="02020603050405020304" pitchFamily="18" charset="0"/>
              </a:rPr>
              <a:t>Github</a:t>
            </a:r>
            <a:endParaRPr lang="en-US" sz="1800" dirty="0">
              <a:latin typeface="Georgia" panose="02040502050405020303" pitchFamily="18" charset="0"/>
              <a:cs typeface="Times New Roman" panose="02020603050405020304" pitchFamily="18" charset="0"/>
            </a:endParaRPr>
          </a:p>
        </p:txBody>
      </p:sp>
      <p:pic>
        <p:nvPicPr>
          <p:cNvPr id="10242" name="Picture 2">
            <a:extLst>
              <a:ext uri="{FF2B5EF4-FFF2-40B4-BE49-F238E27FC236}">
                <a16:creationId xmlns:a16="http://schemas.microsoft.com/office/drawing/2014/main" id="{7254E7D0-2B73-44B2-A114-1301832151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849" b="9075"/>
          <a:stretch/>
        </p:blipFill>
        <p:spPr bwMode="auto">
          <a:xfrm>
            <a:off x="0" y="2120630"/>
            <a:ext cx="3160707" cy="37966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F793A4E-2C5A-4C8D-B6CE-C7A9DFDD91D6}"/>
              </a:ext>
            </a:extLst>
          </p:cNvPr>
          <p:cNvPicPr>
            <a:picLocks noChangeAspect="1"/>
          </p:cNvPicPr>
          <p:nvPr/>
        </p:nvPicPr>
        <p:blipFill>
          <a:blip r:embed="rId3"/>
          <a:stretch>
            <a:fillRect/>
          </a:stretch>
        </p:blipFill>
        <p:spPr>
          <a:xfrm>
            <a:off x="6264613" y="1752548"/>
            <a:ext cx="5927387" cy="4532818"/>
          </a:xfrm>
          <a:prstGeom prst="rect">
            <a:avLst/>
          </a:prstGeom>
        </p:spPr>
      </p:pic>
    </p:spTree>
    <p:extLst>
      <p:ext uri="{BB962C8B-B14F-4D97-AF65-F5344CB8AC3E}">
        <p14:creationId xmlns:p14="http://schemas.microsoft.com/office/powerpoint/2010/main" val="2600785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1182E-59A4-4D41-8642-97511EC2EC65}"/>
              </a:ext>
            </a:extLst>
          </p:cNvPr>
          <p:cNvSpPr>
            <a:spLocks noGrp="1"/>
          </p:cNvSpPr>
          <p:nvPr>
            <p:ph type="title"/>
          </p:nvPr>
        </p:nvSpPr>
        <p:spPr>
          <a:xfrm>
            <a:off x="366859" y="369952"/>
            <a:ext cx="9851796" cy="1009651"/>
          </a:xfrm>
        </p:spPr>
        <p:txBody>
          <a:bodyPr/>
          <a:lstStyle/>
          <a:p>
            <a:r>
              <a:rPr lang="en-US" dirty="0">
                <a:latin typeface="Times New Roman" panose="02020603050405020304" pitchFamily="18" charset="0"/>
                <a:cs typeface="Times New Roman" panose="02020603050405020304" pitchFamily="18" charset="0"/>
              </a:rPr>
              <a:t>Screenshots</a:t>
            </a:r>
          </a:p>
        </p:txBody>
      </p:sp>
      <p:sp>
        <p:nvSpPr>
          <p:cNvPr id="5" name="Content Placeholder 4">
            <a:extLst>
              <a:ext uri="{FF2B5EF4-FFF2-40B4-BE49-F238E27FC236}">
                <a16:creationId xmlns:a16="http://schemas.microsoft.com/office/drawing/2014/main" id="{418C58F9-3573-46B8-9BD1-EBFE3D5F7A3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19198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1182E-59A4-4D41-8642-97511EC2EC65}"/>
              </a:ext>
            </a:extLst>
          </p:cNvPr>
          <p:cNvSpPr>
            <a:spLocks noGrp="1"/>
          </p:cNvSpPr>
          <p:nvPr>
            <p:ph type="title"/>
          </p:nvPr>
        </p:nvSpPr>
        <p:spPr>
          <a:xfrm>
            <a:off x="366859" y="369952"/>
            <a:ext cx="9851796" cy="1009651"/>
          </a:xfrm>
        </p:spPr>
        <p:txBody>
          <a:bodyPr/>
          <a:lstStyle/>
          <a:p>
            <a:r>
              <a:rPr lang="en-US" dirty="0">
                <a:latin typeface="Times New Roman" panose="02020603050405020304" pitchFamily="18" charset="0"/>
                <a:cs typeface="Times New Roman" panose="02020603050405020304" pitchFamily="18" charset="0"/>
              </a:rPr>
              <a:t>Sample Codes</a:t>
            </a:r>
          </a:p>
        </p:txBody>
      </p:sp>
      <p:sp>
        <p:nvSpPr>
          <p:cNvPr id="5" name="Content Placeholder 4">
            <a:extLst>
              <a:ext uri="{FF2B5EF4-FFF2-40B4-BE49-F238E27FC236}">
                <a16:creationId xmlns:a16="http://schemas.microsoft.com/office/drawing/2014/main" id="{9B8ABE8A-8A5F-44BA-8869-C9D0C9B88BE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6602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9313-9102-41BC-8F9A-4BD1754ADA25}"/>
              </a:ext>
            </a:extLst>
          </p:cNvPr>
          <p:cNvSpPr>
            <a:spLocks noGrp="1"/>
          </p:cNvSpPr>
          <p:nvPr>
            <p:ph type="title"/>
          </p:nvPr>
        </p:nvSpPr>
        <p:spPr>
          <a:xfrm>
            <a:off x="7418893" y="3930978"/>
            <a:ext cx="3001971" cy="292230"/>
          </a:xfrm>
        </p:spPr>
        <p:txBody>
          <a:bodyPr>
            <a:noAutofit/>
          </a:bodyPr>
          <a:lstStyle/>
          <a:p>
            <a:r>
              <a:rPr lang="en-US" sz="3200" dirty="0"/>
              <a:t>Team Members : </a:t>
            </a:r>
          </a:p>
        </p:txBody>
      </p:sp>
      <p:sp>
        <p:nvSpPr>
          <p:cNvPr id="3" name="Content Placeholder 2">
            <a:extLst>
              <a:ext uri="{FF2B5EF4-FFF2-40B4-BE49-F238E27FC236}">
                <a16:creationId xmlns:a16="http://schemas.microsoft.com/office/drawing/2014/main" id="{E9DAB74A-37A6-45E2-ABE0-0E1A5477DB4B}"/>
              </a:ext>
            </a:extLst>
          </p:cNvPr>
          <p:cNvSpPr>
            <a:spLocks noGrp="1"/>
          </p:cNvSpPr>
          <p:nvPr>
            <p:ph idx="1"/>
          </p:nvPr>
        </p:nvSpPr>
        <p:spPr>
          <a:xfrm>
            <a:off x="7418894" y="4675695"/>
            <a:ext cx="3934905" cy="1501268"/>
          </a:xfrm>
        </p:spPr>
        <p:txBody>
          <a:bodyPr>
            <a:normAutofit/>
          </a:bodyPr>
          <a:lstStyle/>
          <a:p>
            <a:r>
              <a:rPr lang="en-US" sz="2400" dirty="0"/>
              <a:t>Atharv (23BDS1173)</a:t>
            </a:r>
          </a:p>
          <a:p>
            <a:r>
              <a:rPr lang="en-US" sz="2400" dirty="0" err="1"/>
              <a:t>Subal</a:t>
            </a:r>
            <a:r>
              <a:rPr lang="en-US" sz="2400" dirty="0"/>
              <a:t> (23BRS1393)</a:t>
            </a:r>
          </a:p>
        </p:txBody>
      </p:sp>
      <p:sp>
        <p:nvSpPr>
          <p:cNvPr id="4" name="TextBox 3">
            <a:extLst>
              <a:ext uri="{FF2B5EF4-FFF2-40B4-BE49-F238E27FC236}">
                <a16:creationId xmlns:a16="http://schemas.microsoft.com/office/drawing/2014/main" id="{ADE975ED-2B05-4871-B467-FFCCA980DB4B}"/>
              </a:ext>
            </a:extLst>
          </p:cNvPr>
          <p:cNvSpPr txBox="1"/>
          <p:nvPr/>
        </p:nvSpPr>
        <p:spPr>
          <a:xfrm>
            <a:off x="882977" y="575035"/>
            <a:ext cx="10426046" cy="1015663"/>
          </a:xfrm>
          <a:prstGeom prst="rect">
            <a:avLst/>
          </a:prstGeom>
          <a:noFill/>
        </p:spPr>
        <p:txBody>
          <a:bodyPr wrap="square" rtlCol="0">
            <a:spAutoFit/>
          </a:bodyPr>
          <a:lstStyle/>
          <a:p>
            <a:r>
              <a:rPr lang="en-US" sz="6000">
                <a:latin typeface="Georgia" panose="02040502050405020303" pitchFamily="18" charset="0"/>
              </a:rPr>
              <a:t>Thank you!! </a:t>
            </a:r>
            <a:endParaRPr lang="en-US" sz="6000" dirty="0">
              <a:latin typeface="Georgia" panose="02040502050405020303" pitchFamily="18" charset="0"/>
            </a:endParaRPr>
          </a:p>
        </p:txBody>
      </p:sp>
    </p:spTree>
    <p:extLst>
      <p:ext uri="{BB962C8B-B14F-4D97-AF65-F5344CB8AC3E}">
        <p14:creationId xmlns:p14="http://schemas.microsoft.com/office/powerpoint/2010/main" val="3503949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9313-9102-41BC-8F9A-4BD1754ADA25}"/>
              </a:ext>
            </a:extLst>
          </p:cNvPr>
          <p:cNvSpPr>
            <a:spLocks noGrp="1"/>
          </p:cNvSpPr>
          <p:nvPr>
            <p:ph type="title"/>
          </p:nvPr>
        </p:nvSpPr>
        <p:spPr>
          <a:xfrm>
            <a:off x="8015927" y="4292473"/>
            <a:ext cx="3016577" cy="631596"/>
          </a:xfrm>
        </p:spPr>
        <p:txBody>
          <a:bodyPr>
            <a:noAutofit/>
          </a:bodyPr>
          <a:lstStyle/>
          <a:p>
            <a:r>
              <a:rPr lang="en-US" sz="3200" dirty="0">
                <a:latin typeface="Times New Roman" panose="02020603050405020304" pitchFamily="18" charset="0"/>
                <a:cs typeface="Times New Roman" panose="02020603050405020304" pitchFamily="18" charset="0"/>
              </a:rPr>
              <a:t>Team Members : </a:t>
            </a:r>
          </a:p>
        </p:txBody>
      </p:sp>
      <p:sp>
        <p:nvSpPr>
          <p:cNvPr id="3" name="Content Placeholder 2">
            <a:extLst>
              <a:ext uri="{FF2B5EF4-FFF2-40B4-BE49-F238E27FC236}">
                <a16:creationId xmlns:a16="http://schemas.microsoft.com/office/drawing/2014/main" id="{E9DAB74A-37A6-45E2-ABE0-0E1A5477DB4B}"/>
              </a:ext>
            </a:extLst>
          </p:cNvPr>
          <p:cNvSpPr>
            <a:spLocks noGrp="1"/>
          </p:cNvSpPr>
          <p:nvPr>
            <p:ph idx="1"/>
          </p:nvPr>
        </p:nvSpPr>
        <p:spPr>
          <a:xfrm>
            <a:off x="8003357" y="5043343"/>
            <a:ext cx="3934905" cy="1501268"/>
          </a:xfrm>
        </p:spPr>
        <p:txBody>
          <a:bodyPr>
            <a:normAutofit/>
          </a:bodyPr>
          <a:lstStyle/>
          <a:p>
            <a:r>
              <a:rPr lang="en-US" sz="2400" dirty="0"/>
              <a:t>Atharv (23BDS1173)</a:t>
            </a:r>
          </a:p>
          <a:p>
            <a:r>
              <a:rPr lang="en-US" sz="2400" dirty="0" err="1"/>
              <a:t>Subal</a:t>
            </a:r>
            <a:r>
              <a:rPr lang="en-US" sz="2400" dirty="0"/>
              <a:t> (23BRS1393)</a:t>
            </a:r>
          </a:p>
        </p:txBody>
      </p:sp>
      <p:sp>
        <p:nvSpPr>
          <p:cNvPr id="4" name="TextBox 3">
            <a:extLst>
              <a:ext uri="{FF2B5EF4-FFF2-40B4-BE49-F238E27FC236}">
                <a16:creationId xmlns:a16="http://schemas.microsoft.com/office/drawing/2014/main" id="{ADE975ED-2B05-4871-B467-FFCCA980DB4B}"/>
              </a:ext>
            </a:extLst>
          </p:cNvPr>
          <p:cNvSpPr txBox="1"/>
          <p:nvPr/>
        </p:nvSpPr>
        <p:spPr>
          <a:xfrm>
            <a:off x="1" y="698138"/>
            <a:ext cx="12191999" cy="1938992"/>
          </a:xfrm>
          <a:prstGeom prst="rect">
            <a:avLst/>
          </a:prstGeom>
          <a:noFill/>
        </p:spPr>
        <p:txBody>
          <a:bodyPr wrap="square" rtlCol="0">
            <a:spAutoFit/>
          </a:bodyPr>
          <a:lstStyle/>
          <a:p>
            <a:r>
              <a:rPr lang="en-US" sz="7200" spc="-50" dirty="0">
                <a:solidFill>
                  <a:schemeClr val="tx1">
                    <a:lumMod val="75000"/>
                    <a:lumOff val="25000"/>
                  </a:schemeClr>
                </a:solidFill>
                <a:latin typeface="Times New Roman" panose="02020603050405020304" pitchFamily="18" charset="0"/>
                <a:ea typeface="+mj-ea"/>
                <a:cs typeface="Times New Roman" panose="02020603050405020304" pitchFamily="18" charset="0"/>
              </a:rPr>
              <a:t>“Expense Tracker” – </a:t>
            </a:r>
          </a:p>
          <a:p>
            <a:r>
              <a:rPr lang="en-US" sz="4800" spc="-50" dirty="0">
                <a:solidFill>
                  <a:schemeClr val="tx1">
                    <a:lumMod val="75000"/>
                    <a:lumOff val="25000"/>
                  </a:schemeClr>
                </a:solidFill>
                <a:latin typeface="Times New Roman" panose="02020603050405020304" pitchFamily="18" charset="0"/>
                <a:ea typeface="+mj-ea"/>
                <a:cs typeface="Times New Roman" panose="02020603050405020304" pitchFamily="18" charset="0"/>
              </a:rPr>
              <a:t>A Smart Web Financial Management System</a:t>
            </a:r>
          </a:p>
        </p:txBody>
      </p:sp>
      <p:pic>
        <p:nvPicPr>
          <p:cNvPr id="5" name="Picture 2">
            <a:extLst>
              <a:ext uri="{FF2B5EF4-FFF2-40B4-BE49-F238E27FC236}">
                <a16:creationId xmlns:a16="http://schemas.microsoft.com/office/drawing/2014/main" id="{85E6961C-C3D4-4811-AC21-DAFC71A09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500" y="3110017"/>
            <a:ext cx="5396806" cy="36281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247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DACF4-E0BC-4E09-943B-55938D99993D}"/>
              </a:ext>
            </a:extLst>
          </p:cNvPr>
          <p:cNvSpPr>
            <a:spLocks noGrp="1"/>
          </p:cNvSpPr>
          <p:nvPr>
            <p:ph type="title"/>
          </p:nvPr>
        </p:nvSpPr>
        <p:spPr>
          <a:xfrm>
            <a:off x="0" y="292231"/>
            <a:ext cx="10058400" cy="1450757"/>
          </a:xfrm>
        </p:spPr>
        <p:txBody>
          <a:bodyPr>
            <a:normAutofit/>
          </a:bodyPr>
          <a:lstStyle/>
          <a:p>
            <a:r>
              <a:rPr lang="en-US" sz="4000" b="1" dirty="0">
                <a:effectLst/>
                <a:latin typeface="Georgia" panose="02040502050405020303" pitchFamily="18" charset="0"/>
                <a:ea typeface="Calibri" panose="020F0502020204030204" pitchFamily="34" charset="0"/>
                <a:cs typeface="Times New Roman" panose="02020603050405020304" pitchFamily="18" charset="0"/>
              </a:rPr>
              <a:t>	Abstract</a:t>
            </a:r>
            <a:endParaRPr lang="en-US" sz="4000" b="1" dirty="0">
              <a:latin typeface="Georgia" panose="02040502050405020303" pitchFamily="18" charset="0"/>
            </a:endParaRPr>
          </a:p>
        </p:txBody>
      </p:sp>
      <p:sp>
        <p:nvSpPr>
          <p:cNvPr id="3" name="Content Placeholder 2">
            <a:extLst>
              <a:ext uri="{FF2B5EF4-FFF2-40B4-BE49-F238E27FC236}">
                <a16:creationId xmlns:a16="http://schemas.microsoft.com/office/drawing/2014/main" id="{D9E0EAD8-DD4A-46E7-93BC-3A7FFC68DF1D}"/>
              </a:ext>
            </a:extLst>
          </p:cNvPr>
          <p:cNvSpPr>
            <a:spLocks noGrp="1"/>
          </p:cNvSpPr>
          <p:nvPr>
            <p:ph idx="1"/>
          </p:nvPr>
        </p:nvSpPr>
        <p:spPr>
          <a:xfrm>
            <a:off x="326403" y="2484733"/>
            <a:ext cx="11539194" cy="2982045"/>
          </a:xfrm>
        </p:spPr>
        <p:txBody>
          <a:bodyPr>
            <a:noAutofit/>
          </a:bodyPr>
          <a:lstStyle/>
          <a:p>
            <a:r>
              <a:rPr lang="en-US" sz="2200" dirty="0">
                <a:latin typeface="Georgia" panose="02040502050405020303" pitchFamily="18" charset="0"/>
                <a:cs typeface="Times New Roman" panose="02020603050405020304" pitchFamily="18" charset="0"/>
              </a:rPr>
              <a:t>Effective financial management is essential for individuals to achieve stability and financial independence. However, many people struggle to keep track of their </a:t>
            </a:r>
            <a:r>
              <a:rPr lang="en-US" sz="2200" b="1" dirty="0">
                <a:latin typeface="Georgia" panose="02040502050405020303" pitchFamily="18" charset="0"/>
                <a:cs typeface="Times New Roman" panose="02020603050405020304" pitchFamily="18" charset="0"/>
              </a:rPr>
              <a:t>daily expenses</a:t>
            </a:r>
            <a:r>
              <a:rPr lang="en-US" sz="2200" dirty="0">
                <a:latin typeface="Georgia" panose="02040502050405020303" pitchFamily="18" charset="0"/>
                <a:cs typeface="Times New Roman" panose="02020603050405020304" pitchFamily="18" charset="0"/>
              </a:rPr>
              <a:t>, leading to overspending and poor savings. </a:t>
            </a:r>
          </a:p>
          <a:p>
            <a:r>
              <a:rPr lang="en-US" sz="2200" dirty="0">
                <a:latin typeface="Georgia" panose="02040502050405020303" pitchFamily="18" charset="0"/>
                <a:cs typeface="Times New Roman" panose="02020603050405020304" pitchFamily="18" charset="0"/>
              </a:rPr>
              <a:t>The Expense Tracker is a web-based application designed to help users </a:t>
            </a:r>
            <a:r>
              <a:rPr lang="en-US" sz="2200" b="1" dirty="0">
                <a:latin typeface="Georgia" panose="02040502050405020303" pitchFamily="18" charset="0"/>
                <a:cs typeface="Times New Roman" panose="02020603050405020304" pitchFamily="18" charset="0"/>
              </a:rPr>
              <a:t>record, categorize, and analyze</a:t>
            </a:r>
            <a:r>
              <a:rPr lang="en-US" sz="2200" dirty="0">
                <a:latin typeface="Georgia" panose="02040502050405020303" pitchFamily="18" charset="0"/>
                <a:cs typeface="Times New Roman" panose="02020603050405020304" pitchFamily="18" charset="0"/>
              </a:rPr>
              <a:t> their expenses efficiently. This project integrates modern web technologies to provide an intuitive and automated solution for managing personal finances. </a:t>
            </a:r>
          </a:p>
          <a:p>
            <a:r>
              <a:rPr lang="en-US" sz="2200" dirty="0">
                <a:latin typeface="Georgia" panose="02040502050405020303" pitchFamily="18" charset="0"/>
                <a:cs typeface="Times New Roman" panose="02020603050405020304" pitchFamily="18" charset="0"/>
              </a:rPr>
              <a:t>By enabling </a:t>
            </a:r>
            <a:r>
              <a:rPr lang="en-US" sz="2200" b="1" dirty="0">
                <a:latin typeface="Georgia" panose="02040502050405020303" pitchFamily="18" charset="0"/>
                <a:cs typeface="Times New Roman" panose="02020603050405020304" pitchFamily="18" charset="0"/>
              </a:rPr>
              <a:t>real-time tracking, visual analytics, and budget alerts</a:t>
            </a:r>
            <a:r>
              <a:rPr lang="en-US" sz="2200" dirty="0">
                <a:latin typeface="Georgia" panose="02040502050405020303" pitchFamily="18" charset="0"/>
                <a:cs typeface="Times New Roman" panose="02020603050405020304" pitchFamily="18" charset="0"/>
              </a:rPr>
              <a:t>, the Expense Tracker empowers users to develop responsible spending habits and make informed financial decisions.</a:t>
            </a:r>
            <a:endParaRPr lang="en-US" sz="2200" dirty="0">
              <a:effectLst/>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2191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DACF4-E0BC-4E09-943B-55938D99993D}"/>
              </a:ext>
            </a:extLst>
          </p:cNvPr>
          <p:cNvSpPr>
            <a:spLocks noGrp="1"/>
          </p:cNvSpPr>
          <p:nvPr>
            <p:ph type="title"/>
          </p:nvPr>
        </p:nvSpPr>
        <p:spPr>
          <a:xfrm>
            <a:off x="0" y="282804"/>
            <a:ext cx="10058400" cy="1450757"/>
          </a:xfrm>
        </p:spPr>
        <p:txBody>
          <a:bodyPr>
            <a:normAutofit/>
          </a:bodyPr>
          <a:lstStyle/>
          <a:p>
            <a:r>
              <a:rPr lang="en-US" sz="4000" dirty="0">
                <a:effectLst/>
                <a:latin typeface="Georgia" panose="02040502050405020303" pitchFamily="18" charset="0"/>
                <a:ea typeface="Calibri" panose="020F0502020204030204" pitchFamily="34" charset="0"/>
                <a:cs typeface="Times New Roman" panose="02020603050405020304" pitchFamily="18" charset="0"/>
              </a:rPr>
              <a:t> </a:t>
            </a:r>
            <a:r>
              <a:rPr lang="en-US" sz="4000" dirty="0">
                <a:latin typeface="Georgia" panose="02040502050405020303" pitchFamily="18" charset="0"/>
                <a:ea typeface="Calibri" panose="020F0502020204030204" pitchFamily="34" charset="0"/>
                <a:cs typeface="Times New Roman" panose="02020603050405020304" pitchFamily="18" charset="0"/>
              </a:rPr>
              <a:t>	Introduction</a:t>
            </a:r>
            <a:endParaRPr lang="en-US" sz="4000" dirty="0">
              <a:latin typeface="Georgia" panose="02040502050405020303" pitchFamily="18" charset="0"/>
            </a:endParaRPr>
          </a:p>
        </p:txBody>
      </p:sp>
      <p:sp>
        <p:nvSpPr>
          <p:cNvPr id="3" name="Content Placeholder 2">
            <a:extLst>
              <a:ext uri="{FF2B5EF4-FFF2-40B4-BE49-F238E27FC236}">
                <a16:creationId xmlns:a16="http://schemas.microsoft.com/office/drawing/2014/main" id="{D9E0EAD8-DD4A-46E7-93BC-3A7FFC68DF1D}"/>
              </a:ext>
            </a:extLst>
          </p:cNvPr>
          <p:cNvSpPr>
            <a:spLocks noGrp="1"/>
          </p:cNvSpPr>
          <p:nvPr>
            <p:ph idx="1"/>
          </p:nvPr>
        </p:nvSpPr>
        <p:spPr>
          <a:xfrm>
            <a:off x="458379" y="1937978"/>
            <a:ext cx="11275243" cy="2982045"/>
          </a:xfrm>
        </p:spPr>
        <p:txBody>
          <a:bodyPr>
            <a:noAutofit/>
          </a:bodyPr>
          <a:lstStyle/>
          <a:p>
            <a:r>
              <a:rPr lang="en-US" dirty="0">
                <a:latin typeface="Georgia" panose="02040502050405020303" pitchFamily="18" charset="0"/>
                <a:cs typeface="Times New Roman" panose="02020603050405020304" pitchFamily="18" charset="0"/>
              </a:rPr>
              <a:t>In today’s fast-paced world, financial awareness and budgeting are crucial for maintaining financial security. </a:t>
            </a:r>
          </a:p>
          <a:p>
            <a:r>
              <a:rPr lang="en-US" dirty="0">
                <a:latin typeface="Georgia" panose="02040502050405020303" pitchFamily="18" charset="0"/>
                <a:cs typeface="Times New Roman" panose="02020603050405020304" pitchFamily="18" charset="0"/>
              </a:rPr>
              <a:t>Despite the availability of various financial management tools, </a:t>
            </a:r>
            <a:r>
              <a:rPr lang="en-US" b="1" dirty="0">
                <a:latin typeface="Georgia" panose="02040502050405020303" pitchFamily="18" charset="0"/>
                <a:cs typeface="Times New Roman" panose="02020603050405020304" pitchFamily="18" charset="0"/>
              </a:rPr>
              <a:t>67% of individuals still struggle</a:t>
            </a:r>
            <a:r>
              <a:rPr lang="en-US" dirty="0">
                <a:latin typeface="Georgia" panose="02040502050405020303" pitchFamily="18" charset="0"/>
                <a:cs typeface="Times New Roman" panose="02020603050405020304" pitchFamily="18" charset="0"/>
              </a:rPr>
              <a:t> with managing their expenses efficiently (National Financial Education Council, 2023). </a:t>
            </a:r>
          </a:p>
          <a:p>
            <a:r>
              <a:rPr lang="en-US" dirty="0">
                <a:latin typeface="Georgia" panose="02040502050405020303" pitchFamily="18" charset="0"/>
                <a:cs typeface="Times New Roman" panose="02020603050405020304" pitchFamily="18" charset="0"/>
              </a:rPr>
              <a:t>Many rely on </a:t>
            </a:r>
            <a:r>
              <a:rPr lang="en-US" b="1" dirty="0">
                <a:latin typeface="Georgia" panose="02040502050405020303" pitchFamily="18" charset="0"/>
                <a:cs typeface="Times New Roman" panose="02020603050405020304" pitchFamily="18" charset="0"/>
              </a:rPr>
              <a:t>manual tracking </a:t>
            </a:r>
            <a:r>
              <a:rPr lang="en-US" dirty="0">
                <a:latin typeface="Georgia" panose="02040502050405020303" pitchFamily="18" charset="0"/>
                <a:cs typeface="Times New Roman" panose="02020603050405020304" pitchFamily="18" charset="0"/>
              </a:rPr>
              <a:t>methods, which are </a:t>
            </a:r>
            <a:r>
              <a:rPr lang="en-US" b="1" dirty="0">
                <a:latin typeface="Georgia" panose="02040502050405020303" pitchFamily="18" charset="0"/>
                <a:cs typeface="Times New Roman" panose="02020603050405020304" pitchFamily="18" charset="0"/>
              </a:rPr>
              <a:t>time-consuming and prone to errors</a:t>
            </a:r>
            <a:r>
              <a:rPr lang="en-US" dirty="0">
                <a:latin typeface="Georgia" panose="02040502050405020303" pitchFamily="18" charset="0"/>
                <a:cs typeface="Times New Roman" panose="02020603050405020304" pitchFamily="18" charset="0"/>
              </a:rPr>
              <a:t>.</a:t>
            </a:r>
          </a:p>
          <a:p>
            <a:r>
              <a:rPr lang="en-US" dirty="0">
                <a:latin typeface="Georgia" panose="02040502050405020303" pitchFamily="18" charset="0"/>
                <a:cs typeface="Times New Roman" panose="02020603050405020304" pitchFamily="18" charset="0"/>
              </a:rPr>
              <a:t>The Expense Tracker aims to solve this problem by providing an interactive platform that simplifies financial monitoring. </a:t>
            </a:r>
          </a:p>
          <a:p>
            <a:r>
              <a:rPr lang="en-US" dirty="0">
                <a:latin typeface="Georgia" panose="02040502050405020303" pitchFamily="18" charset="0"/>
                <a:cs typeface="Times New Roman" panose="02020603050405020304" pitchFamily="18" charset="0"/>
              </a:rPr>
              <a:t>It enables users to input expenses, categorize them, and receive insights into their spending patterns. With automation, real-time updates, and visual representations of financial data, this project bridges the gap between financial planning and user convenience.</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5754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DACF4-E0BC-4E09-943B-55938D99993D}"/>
              </a:ext>
            </a:extLst>
          </p:cNvPr>
          <p:cNvSpPr>
            <a:spLocks noGrp="1"/>
          </p:cNvSpPr>
          <p:nvPr>
            <p:ph type="title"/>
          </p:nvPr>
        </p:nvSpPr>
        <p:spPr>
          <a:xfrm>
            <a:off x="0" y="280622"/>
            <a:ext cx="10058400" cy="1450757"/>
          </a:xfrm>
        </p:spPr>
        <p:txBody>
          <a:bodyPr>
            <a:normAutofit/>
          </a:bodyPr>
          <a:lstStyle/>
          <a:p>
            <a:r>
              <a:rPr lang="en-US" sz="4000" dirty="0">
                <a:effectLst/>
                <a:latin typeface="Georgia" panose="02040502050405020303" pitchFamily="18" charset="0"/>
                <a:ea typeface="Calibri" panose="020F0502020204030204" pitchFamily="34" charset="0"/>
                <a:cs typeface="Times New Roman" panose="02020603050405020304" pitchFamily="18" charset="0"/>
              </a:rPr>
              <a:t> 	Problem Statement </a:t>
            </a:r>
            <a:endParaRPr lang="en-US" sz="4000" dirty="0">
              <a:latin typeface="Georgia" panose="02040502050405020303" pitchFamily="18" charset="0"/>
            </a:endParaRPr>
          </a:p>
        </p:txBody>
      </p:sp>
      <p:sp>
        <p:nvSpPr>
          <p:cNvPr id="3" name="Content Placeholder 2">
            <a:extLst>
              <a:ext uri="{FF2B5EF4-FFF2-40B4-BE49-F238E27FC236}">
                <a16:creationId xmlns:a16="http://schemas.microsoft.com/office/drawing/2014/main" id="{D9E0EAD8-DD4A-46E7-93BC-3A7FFC68DF1D}"/>
              </a:ext>
            </a:extLst>
          </p:cNvPr>
          <p:cNvSpPr>
            <a:spLocks noGrp="1"/>
          </p:cNvSpPr>
          <p:nvPr>
            <p:ph idx="1"/>
          </p:nvPr>
        </p:nvSpPr>
        <p:spPr>
          <a:xfrm>
            <a:off x="459657" y="1937978"/>
            <a:ext cx="11272685" cy="2982045"/>
          </a:xfrm>
        </p:spPr>
        <p:txBody>
          <a:bodyPr>
            <a:noAutofit/>
          </a:bodyPr>
          <a:lstStyle/>
          <a:p>
            <a:r>
              <a:rPr lang="en-US" dirty="0">
                <a:latin typeface="Georgia" panose="02040502050405020303" pitchFamily="18" charset="0"/>
                <a:cs typeface="Times New Roman" panose="02020603050405020304" pitchFamily="18" charset="0"/>
              </a:rPr>
              <a:t>Managing personal finances effectively remains a challenge for many individuals due to unorganized expense tracking and poor budgeting habits. According to a 2023 survey by the National Financial Education Council, </a:t>
            </a:r>
            <a:r>
              <a:rPr lang="en-US" b="1" dirty="0">
                <a:latin typeface="Georgia" panose="02040502050405020303" pitchFamily="18" charset="0"/>
                <a:cs typeface="Times New Roman" panose="02020603050405020304" pitchFamily="18" charset="0"/>
              </a:rPr>
              <a:t>67% of people struggle with overspending</a:t>
            </a:r>
            <a:r>
              <a:rPr lang="en-US" dirty="0">
                <a:latin typeface="Georgia" panose="02040502050405020303" pitchFamily="18" charset="0"/>
                <a:cs typeface="Times New Roman" panose="02020603050405020304" pitchFamily="18" charset="0"/>
              </a:rPr>
              <a:t>, while </a:t>
            </a:r>
            <a:r>
              <a:rPr lang="en-US" b="1" dirty="0">
                <a:latin typeface="Georgia" panose="02040502050405020303" pitchFamily="18" charset="0"/>
                <a:cs typeface="Times New Roman" panose="02020603050405020304" pitchFamily="18" charset="0"/>
              </a:rPr>
              <a:t>45%</a:t>
            </a:r>
            <a:r>
              <a:rPr lang="en-US" dirty="0">
                <a:latin typeface="Georgia" panose="02040502050405020303" pitchFamily="18" charset="0"/>
                <a:cs typeface="Times New Roman" panose="02020603050405020304" pitchFamily="18" charset="0"/>
              </a:rPr>
              <a:t> admit they do not track their daily expenses. </a:t>
            </a:r>
          </a:p>
          <a:p>
            <a:r>
              <a:rPr lang="en-US" dirty="0">
                <a:latin typeface="Georgia" panose="02040502050405020303" pitchFamily="18" charset="0"/>
                <a:cs typeface="Times New Roman" panose="02020603050405020304" pitchFamily="18" charset="0"/>
              </a:rPr>
              <a:t>Many existing solutions, such as spreadsheets and manual record-keeping, are inefficient and time-consuming. </a:t>
            </a:r>
          </a:p>
          <a:p>
            <a:r>
              <a:rPr lang="en-US" dirty="0">
                <a:latin typeface="Georgia" panose="02040502050405020303" pitchFamily="18" charset="0"/>
                <a:cs typeface="Times New Roman" panose="02020603050405020304" pitchFamily="18" charset="0"/>
              </a:rPr>
              <a:t>To address these issues, </a:t>
            </a:r>
            <a:r>
              <a:rPr lang="en-US" b="1" dirty="0">
                <a:latin typeface="Georgia" panose="02040502050405020303" pitchFamily="18" charset="0"/>
                <a:cs typeface="Times New Roman" panose="02020603050405020304" pitchFamily="18" charset="0"/>
              </a:rPr>
              <a:t>automated</a:t>
            </a:r>
            <a:r>
              <a:rPr lang="en-US" dirty="0">
                <a:latin typeface="Georgia" panose="02040502050405020303" pitchFamily="18" charset="0"/>
                <a:cs typeface="Times New Roman" panose="02020603050405020304" pitchFamily="18" charset="0"/>
              </a:rPr>
              <a:t>, and </a:t>
            </a:r>
            <a:r>
              <a:rPr lang="en-US" b="1" dirty="0">
                <a:latin typeface="Georgia" panose="02040502050405020303" pitchFamily="18" charset="0"/>
                <a:cs typeface="Times New Roman" panose="02020603050405020304" pitchFamily="18" charset="0"/>
              </a:rPr>
              <a:t>visually</a:t>
            </a:r>
            <a:r>
              <a:rPr lang="en-US" dirty="0">
                <a:latin typeface="Georgia" panose="02040502050405020303" pitchFamily="18" charset="0"/>
                <a:cs typeface="Times New Roman" panose="02020603050405020304" pitchFamily="18" charset="0"/>
              </a:rPr>
              <a:t> appealing Expense Tracker is needed. </a:t>
            </a:r>
          </a:p>
          <a:p>
            <a:r>
              <a:rPr lang="en-US" dirty="0">
                <a:latin typeface="Georgia" panose="02040502050405020303" pitchFamily="18" charset="0"/>
                <a:cs typeface="Times New Roman" panose="02020603050405020304" pitchFamily="18" charset="0"/>
              </a:rPr>
              <a:t>This web-based tool will enable users to </a:t>
            </a:r>
            <a:r>
              <a:rPr lang="en-US" b="1" dirty="0">
                <a:latin typeface="Georgia" panose="02040502050405020303" pitchFamily="18" charset="0"/>
                <a:cs typeface="Times New Roman" panose="02020603050405020304" pitchFamily="18" charset="0"/>
              </a:rPr>
              <a:t>record, categorize, and analyze </a:t>
            </a:r>
            <a:r>
              <a:rPr lang="en-US" dirty="0">
                <a:latin typeface="Georgia" panose="02040502050405020303" pitchFamily="18" charset="0"/>
                <a:cs typeface="Times New Roman" panose="02020603050405020304" pitchFamily="18" charset="0"/>
              </a:rPr>
              <a:t>their expenses effortlessly, offering features like real-time updates, budget alerts, and financial insights. By implementing such a system, individuals can gain better control over their finances, reduce unnecessary expenses, and work towards long-term financial stability.</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9614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6EC0D6-D7FB-4BA6-B397-8B9A07773BA8}"/>
              </a:ext>
            </a:extLst>
          </p:cNvPr>
          <p:cNvPicPr>
            <a:picLocks noChangeAspect="1"/>
          </p:cNvPicPr>
          <p:nvPr/>
        </p:nvPicPr>
        <p:blipFill rotWithShape="1">
          <a:blip r:embed="rId2"/>
          <a:srcRect t="25622" b="7885"/>
          <a:stretch/>
        </p:blipFill>
        <p:spPr>
          <a:xfrm>
            <a:off x="118954" y="1463511"/>
            <a:ext cx="11954093" cy="39875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itle 1">
            <a:extLst>
              <a:ext uri="{FF2B5EF4-FFF2-40B4-BE49-F238E27FC236}">
                <a16:creationId xmlns:a16="http://schemas.microsoft.com/office/drawing/2014/main" id="{E9A906CC-AB8C-479E-B383-3ADF26C89DA0}"/>
              </a:ext>
            </a:extLst>
          </p:cNvPr>
          <p:cNvSpPr txBox="1">
            <a:spLocks/>
          </p:cNvSpPr>
          <p:nvPr/>
        </p:nvSpPr>
        <p:spPr>
          <a:xfrm>
            <a:off x="259708" y="348940"/>
            <a:ext cx="6720840" cy="1325563"/>
          </a:xfrm>
          <a:prstGeom prst="rect">
            <a:avLst/>
          </a:prstGeom>
        </p:spPr>
        <p:txBody>
          <a:bodyPr vert="horz" lIns="91440" tIns="45720" rIns="91440" bIns="45720" rtlCol="0" anchor="b">
            <a:normAutofit fontScale="67500" lnSpcReduction="2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6700" dirty="0">
                <a:latin typeface="Times New Roman" panose="02020603050405020304" pitchFamily="18" charset="0"/>
                <a:cs typeface="Times New Roman" panose="02020603050405020304" pitchFamily="18" charset="0"/>
              </a:rPr>
              <a:t>What we are?</a:t>
            </a:r>
            <a:br>
              <a:rPr lang="en-US" sz="8000" dirty="0">
                <a:latin typeface="Times New Roman" panose="02020603050405020304" pitchFamily="18" charset="0"/>
                <a:cs typeface="Times New Roman" panose="02020603050405020304" pitchFamily="18" charset="0"/>
              </a:rPr>
            </a:br>
            <a:br>
              <a:rPr lang="en-US" sz="2700" dirty="0">
                <a:latin typeface="Georgia" panose="02040502050405020303" pitchFamily="18" charset="0"/>
                <a:cs typeface="Times New Roman" panose="02020603050405020304" pitchFamily="18" charset="0"/>
              </a:rPr>
            </a:br>
            <a:endParaRPr lang="en-US" sz="8000" dirty="0">
              <a:latin typeface="Georgia" panose="02040502050405020303" pitchFamily="18" charset="0"/>
            </a:endParaRPr>
          </a:p>
        </p:txBody>
      </p:sp>
    </p:spTree>
    <p:extLst>
      <p:ext uri="{BB962C8B-B14F-4D97-AF65-F5344CB8AC3E}">
        <p14:creationId xmlns:p14="http://schemas.microsoft.com/office/powerpoint/2010/main" val="2046459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31111-031A-4D3D-BB49-FCDE971DB4C6}"/>
              </a:ext>
            </a:extLst>
          </p:cNvPr>
          <p:cNvSpPr>
            <a:spLocks noGrp="1"/>
          </p:cNvSpPr>
          <p:nvPr>
            <p:ph type="title"/>
          </p:nvPr>
        </p:nvSpPr>
        <p:spPr>
          <a:xfrm>
            <a:off x="137160" y="4651659"/>
            <a:ext cx="6720840" cy="1325563"/>
          </a:xfrm>
        </p:spPr>
        <p:txBody>
          <a:bodyPr>
            <a:normAutofit fontScale="90000"/>
          </a:bodyPr>
          <a:lstStyle/>
          <a:p>
            <a:r>
              <a:rPr lang="en-US" sz="6700" dirty="0">
                <a:latin typeface="Times New Roman" panose="02020603050405020304" pitchFamily="18" charset="0"/>
                <a:cs typeface="Times New Roman" panose="02020603050405020304" pitchFamily="18" charset="0"/>
              </a:rPr>
              <a:t>What is an </a:t>
            </a:r>
            <a:br>
              <a:rPr lang="en-US" sz="6700" dirty="0">
                <a:latin typeface="Times New Roman" panose="02020603050405020304" pitchFamily="18" charset="0"/>
                <a:cs typeface="Times New Roman" panose="02020603050405020304" pitchFamily="18" charset="0"/>
              </a:rPr>
            </a:br>
            <a:r>
              <a:rPr lang="en-US" sz="6700" dirty="0">
                <a:latin typeface="Times New Roman" panose="02020603050405020304" pitchFamily="18" charset="0"/>
                <a:cs typeface="Times New Roman" panose="02020603050405020304" pitchFamily="18" charset="0"/>
              </a:rPr>
              <a:t>Expense Tracker?</a:t>
            </a:r>
            <a:br>
              <a:rPr lang="en-US" sz="8000" dirty="0">
                <a:latin typeface="Times New Roman" panose="02020603050405020304" pitchFamily="18" charset="0"/>
                <a:cs typeface="Times New Roman" panose="02020603050405020304" pitchFamily="18" charset="0"/>
              </a:rPr>
            </a:br>
            <a:br>
              <a:rPr lang="en-US" sz="2700" dirty="0">
                <a:latin typeface="Georgia" panose="02040502050405020303" pitchFamily="18" charset="0"/>
                <a:cs typeface="Times New Roman" panose="02020603050405020304" pitchFamily="18" charset="0"/>
              </a:rPr>
            </a:br>
            <a:r>
              <a:rPr lang="en-US" sz="2700" dirty="0">
                <a:latin typeface="Georgia" panose="02040502050405020303" pitchFamily="18" charset="0"/>
                <a:cs typeface="Times New Roman" panose="02020603050405020304" pitchFamily="18" charset="0"/>
              </a:rPr>
              <a:t>An Expense Tracker is a tool or software that helps individuals or businesses record, categorize, and manage their financial transactions. </a:t>
            </a:r>
            <a:br>
              <a:rPr lang="en-US" sz="2700" dirty="0">
                <a:latin typeface="Georgia" panose="02040502050405020303" pitchFamily="18" charset="0"/>
                <a:cs typeface="Times New Roman" panose="02020603050405020304" pitchFamily="18" charset="0"/>
              </a:rPr>
            </a:br>
            <a:br>
              <a:rPr lang="en-US" sz="2700" dirty="0">
                <a:latin typeface="Georgia" panose="02040502050405020303" pitchFamily="18" charset="0"/>
                <a:cs typeface="Times New Roman" panose="02020603050405020304" pitchFamily="18" charset="0"/>
              </a:rPr>
            </a:br>
            <a:r>
              <a:rPr lang="en-US" sz="2700" dirty="0">
                <a:latin typeface="Georgia" panose="02040502050405020303" pitchFamily="18" charset="0"/>
                <a:cs typeface="Times New Roman" panose="02020603050405020304" pitchFamily="18" charset="0"/>
              </a:rPr>
              <a:t>It allows users to track their income, expenses, and savings efficiently, providing insights into their spending patterns.</a:t>
            </a:r>
            <a:br>
              <a:rPr lang="en-US" sz="2700" dirty="0">
                <a:latin typeface="Georgia" panose="02040502050405020303" pitchFamily="18" charset="0"/>
                <a:cs typeface="Times New Roman" panose="02020603050405020304" pitchFamily="18" charset="0"/>
              </a:rPr>
            </a:br>
            <a:endParaRPr lang="en-US" sz="8000" dirty="0">
              <a:latin typeface="Georgia" panose="02040502050405020303" pitchFamily="18" charset="0"/>
            </a:endParaRPr>
          </a:p>
        </p:txBody>
      </p:sp>
      <p:pic>
        <p:nvPicPr>
          <p:cNvPr id="1031" name="Picture 7">
            <a:extLst>
              <a:ext uri="{FF2B5EF4-FFF2-40B4-BE49-F238E27FC236}">
                <a16:creationId xmlns:a16="http://schemas.microsoft.com/office/drawing/2014/main" id="{FE4BD4BC-4ADB-4025-8EAB-5F185B183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941435"/>
            <a:ext cx="5334000" cy="499398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C80BA6A9-58C7-419C-A6FF-C86A3357770A}"/>
              </a:ext>
            </a:extLst>
          </p:cNvPr>
          <p:cNvSpPr txBox="1">
            <a:spLocks/>
          </p:cNvSpPr>
          <p:nvPr/>
        </p:nvSpPr>
        <p:spPr>
          <a:xfrm>
            <a:off x="137160" y="4600429"/>
            <a:ext cx="6720840" cy="1325563"/>
          </a:xfrm>
          <a:prstGeom prst="rect">
            <a:avLst/>
          </a:prstGeom>
        </p:spPr>
        <p:txBody>
          <a:bodyPr vert="horz" lIns="91440" tIns="45720" rIns="91440" bIns="45720" rtlCol="0" anchor="b">
            <a:normAutofit fontScale="97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8000" dirty="0">
              <a:latin typeface="Georgia" panose="02040502050405020303" pitchFamily="18" charset="0"/>
            </a:endParaRPr>
          </a:p>
        </p:txBody>
      </p:sp>
    </p:spTree>
    <p:extLst>
      <p:ext uri="{BB962C8B-B14F-4D97-AF65-F5344CB8AC3E}">
        <p14:creationId xmlns:p14="http://schemas.microsoft.com/office/powerpoint/2010/main" val="356364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B16EA9A-D16B-441C-9AC2-E5B3B09D23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842" y="443060"/>
            <a:ext cx="9625140" cy="5505254"/>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797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72F17CA-A2B7-433E-8FB2-B9170F5F8B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750" y="867987"/>
            <a:ext cx="5808250" cy="49696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4DFF974-7D55-4242-AF3A-92A40CD4C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1144" y="-11716"/>
            <a:ext cx="4891966" cy="33645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068713A-9D64-41FF-9D5A-C0E7CE5FDD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9782" y="3219987"/>
            <a:ext cx="4994689" cy="3638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34924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896</TotalTime>
  <Words>685</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Calibri Light</vt:lpstr>
      <vt:lpstr>Cambria</vt:lpstr>
      <vt:lpstr>Georgia</vt:lpstr>
      <vt:lpstr>Times New Roman</vt:lpstr>
      <vt:lpstr>Retrospect</vt:lpstr>
      <vt:lpstr>PowerPoint Presentation</vt:lpstr>
      <vt:lpstr>Team Members : </vt:lpstr>
      <vt:lpstr> Abstract</vt:lpstr>
      <vt:lpstr>  Introduction</vt:lpstr>
      <vt:lpstr>  Problem Statement </vt:lpstr>
      <vt:lpstr>PowerPoint Presentation</vt:lpstr>
      <vt:lpstr>What is an  Expense Tracker?  An Expense Tracker is a tool or software that helps individuals or businesses record, categorize, and manage their financial transactions.   It allows users to track their income, expenses, and savings efficiently, providing insights into their spending patterns. </vt:lpstr>
      <vt:lpstr>PowerPoint Presentation</vt:lpstr>
      <vt:lpstr>PowerPoint Presentation</vt:lpstr>
      <vt:lpstr>Motivation</vt:lpstr>
      <vt:lpstr>PowerPoint Presentation</vt:lpstr>
      <vt:lpstr>Tools and Technology Used</vt:lpstr>
      <vt:lpstr>Screenshots</vt:lpstr>
      <vt:lpstr>Sample Codes</vt:lpstr>
      <vt:lpstr>Team Members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 :</dc:title>
  <dc:creator>Atharv Agarwal</dc:creator>
  <cp:lastModifiedBy>Atharv Agarwal</cp:lastModifiedBy>
  <cp:revision>69</cp:revision>
  <dcterms:created xsi:type="dcterms:W3CDTF">2024-08-08T14:23:47Z</dcterms:created>
  <dcterms:modified xsi:type="dcterms:W3CDTF">2025-02-13T09:27:03Z</dcterms:modified>
</cp:coreProperties>
</file>