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9" r:id="rId4"/>
    <p:sldId id="258" r:id="rId5"/>
    <p:sldId id="260" r:id="rId6"/>
    <p:sldId id="261" r:id="rId7"/>
    <p:sldId id="265" r:id="rId8"/>
    <p:sldId id="266" r:id="rId9"/>
    <p:sldId id="267" r:id="rId10"/>
    <p:sldId id="268" r:id="rId11"/>
    <p:sldId id="262" r:id="rId12"/>
    <p:sldId id="269" r:id="rId13"/>
    <p:sldId id="26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74" d="100"/>
          <a:sy n="74" d="100"/>
        </p:scale>
        <p:origin x="372"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A70EE4-2392-469D-BFBD-D2315F6B2BBE}"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2D891-A86A-4546-9E8B-DCA62698CEDF}"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70EE4-2392-469D-BFBD-D2315F6B2BBE}"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2D891-A86A-4546-9E8B-DCA62698CED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70EE4-2392-469D-BFBD-D2315F6B2BBE}"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2D891-A86A-4546-9E8B-DCA62698CED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A70EE4-2392-469D-BFBD-D2315F6B2BBE}"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2D891-A86A-4546-9E8B-DCA62698CEDF}"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A70EE4-2392-469D-BFBD-D2315F6B2BBE}" type="datetimeFigureOut">
              <a:rPr lang="en-US" smtClean="0"/>
              <a:t>4/8/2025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D2D891-A86A-4546-9E8B-DCA62698CED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A70EE4-2392-469D-BFBD-D2315F6B2BBE}"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2D891-A86A-4546-9E8B-DCA62698CED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A70EE4-2392-469D-BFBD-D2315F6B2BBE}" type="datetimeFigureOut">
              <a:rPr lang="en-US" smtClean="0"/>
              <a:t>4/8/2025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D2D891-A86A-4546-9E8B-DCA62698CED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A70EE4-2392-469D-BFBD-D2315F6B2BBE}" type="datetimeFigureOut">
              <a:rPr lang="en-US" smtClean="0"/>
              <a:t>4/8/2025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D2D891-A86A-4546-9E8B-DCA62698CED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A70EE4-2392-469D-BFBD-D2315F6B2BBE}" type="datetimeFigureOut">
              <a:rPr lang="en-US" smtClean="0"/>
              <a:t>4/8/2025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D2D891-A86A-4546-9E8B-DCA62698CED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A70EE4-2392-469D-BFBD-D2315F6B2BBE}"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2D891-A86A-4546-9E8B-DCA62698CED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5A70EE4-2392-469D-BFBD-D2315F6B2BBE}" type="datetimeFigureOut">
              <a:rPr lang="en-US" smtClean="0"/>
              <a:t>4/8/2025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D2D891-A86A-4546-9E8B-DCA62698CED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A70EE4-2392-469D-BFBD-D2315F6B2BBE}" type="datetimeFigureOut">
              <a:rPr lang="en-US" smtClean="0"/>
              <a:t>4/8/2025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2D891-A86A-4546-9E8B-DCA62698CED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65915" y="2783541"/>
            <a:ext cx="9702085" cy="3900594"/>
          </a:xfrm>
        </p:spPr>
        <p:txBody>
          <a:bodyPr>
            <a:normAutofit fontScale="92500" lnSpcReduction="10000"/>
          </a:bodyPr>
          <a:lstStyle/>
          <a:p>
            <a:pPr algn="l"/>
            <a:r>
              <a:rPr lang="en-US" dirty="0">
                <a:latin typeface="Times New Roman" panose="02020603050405020304" pitchFamily="18" charset="0"/>
                <a:cs typeface="Times New Roman" panose="02020603050405020304" pitchFamily="18" charset="0"/>
              </a:rPr>
              <a:t>Name of Student(With PRN ):-</a:t>
            </a:r>
          </a:p>
          <a:p>
            <a:pPr algn="l"/>
            <a:r>
              <a:rPr lang="en-US" dirty="0">
                <a:latin typeface="Times New Roman" panose="02020603050405020304" pitchFamily="18" charset="0"/>
                <a:cs typeface="Times New Roman" panose="02020603050405020304" pitchFamily="18" charset="0"/>
              </a:rPr>
              <a:t>1. 2267571242501 Shashikant Kailas Shinde </a:t>
            </a:r>
          </a:p>
          <a:p>
            <a:pPr algn="l"/>
            <a:r>
              <a:rPr lang="en-US" dirty="0">
                <a:latin typeface="Times New Roman" panose="02020603050405020304" pitchFamily="18" charset="0"/>
                <a:cs typeface="Times New Roman" panose="02020603050405020304" pitchFamily="18" charset="0"/>
              </a:rPr>
              <a:t>2. 2167571242054  Atharv Shridhar Bakare</a:t>
            </a:r>
          </a:p>
          <a:p>
            <a:pPr algn="l"/>
            <a:r>
              <a:rPr lang="en-US" dirty="0">
                <a:latin typeface="Times New Roman" panose="02020603050405020304" pitchFamily="18" charset="0"/>
                <a:cs typeface="Times New Roman" panose="02020603050405020304" pitchFamily="18" charset="0"/>
              </a:rPr>
              <a:t>3. 2167571242050  </a:t>
            </a:r>
            <a:r>
              <a:rPr lang="en-US" dirty="0" err="1">
                <a:latin typeface="Times New Roman" panose="02020603050405020304" pitchFamily="18" charset="0"/>
                <a:cs typeface="Times New Roman" panose="02020603050405020304" pitchFamily="18" charset="0"/>
              </a:rPr>
              <a:t>Shivkumar</a:t>
            </a:r>
            <a:r>
              <a:rPr lang="en-US" dirty="0">
                <a:latin typeface="Times New Roman" panose="02020603050405020304" pitchFamily="18" charset="0"/>
                <a:cs typeface="Times New Roman" panose="02020603050405020304" pitchFamily="18" charset="0"/>
              </a:rPr>
              <a:t> Vijaykumar </a:t>
            </a:r>
            <a:r>
              <a:rPr lang="en-US" dirty="0" err="1">
                <a:latin typeface="Times New Roman" panose="02020603050405020304" pitchFamily="18" charset="0"/>
                <a:cs typeface="Times New Roman" panose="02020603050405020304" pitchFamily="18" charset="0"/>
              </a:rPr>
              <a:t>Sapkal</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Name of  Project Topic</a:t>
            </a:r>
            <a:r>
              <a:rPr lang="en-US" dirty="0" smtClean="0">
                <a:latin typeface="Times New Roman" panose="02020603050405020304" pitchFamily="18" charset="0"/>
                <a:cs typeface="Times New Roman" panose="02020603050405020304" pitchFamily="18" charset="0"/>
              </a:rPr>
              <a:t>:-</a:t>
            </a:r>
          </a:p>
          <a:p>
            <a:pPr algn="l"/>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 Vehicle Wireless Charging </a:t>
            </a:r>
            <a:r>
              <a:rPr lang="en-US" b="1" dirty="0">
                <a:latin typeface="Times New Roman" panose="02020603050405020304" pitchFamily="18" charset="0"/>
                <a:cs typeface="Times New Roman" panose="02020603050405020304" pitchFamily="18" charset="0"/>
              </a:rPr>
              <a:t>station  </a:t>
            </a:r>
            <a:r>
              <a:rPr lang="en-US" b="1" dirty="0" smtClean="0">
                <a:latin typeface="Times New Roman" panose="02020603050405020304" pitchFamily="18" charset="0"/>
                <a:cs typeface="Times New Roman" panose="02020603050405020304" pitchFamily="18" charset="0"/>
              </a:rPr>
              <a:t>Prototype and Small robots Wireless charging station                                                                                                               </a:t>
            </a:r>
            <a:endParaRPr lang="en-US" b="1" dirty="0">
              <a:latin typeface="Times New Roman" panose="02020603050405020304" pitchFamily="18" charset="0"/>
              <a:cs typeface="Times New Roman" panose="02020603050405020304" pitchFamily="18" charset="0"/>
            </a:endParaRPr>
          </a:p>
          <a:p>
            <a:pPr algn="l"/>
            <a:endParaRPr lang="en-US" b="1" dirty="0">
              <a:latin typeface="Times New Roman" panose="02020603050405020304" pitchFamily="18" charset="0"/>
              <a:cs typeface="Times New Roman" panose="02020603050405020304" pitchFamily="18" charset="0"/>
            </a:endParaRPr>
          </a:p>
          <a:p>
            <a:pPr algn="l"/>
            <a:r>
              <a:rPr lang="en-US" dirty="0">
                <a:latin typeface="Times New Roman" panose="02020603050405020304" pitchFamily="18" charset="0"/>
                <a:cs typeface="Times New Roman" panose="02020603050405020304" pitchFamily="18" charset="0"/>
              </a:rPr>
              <a:t>Name of guide: Prof. Kiran P. Jagtap</a:t>
            </a:r>
          </a:p>
          <a:p>
            <a:endParaRPr lang="en-US" dirty="0"/>
          </a:p>
        </p:txBody>
      </p:sp>
      <p:pic>
        <p:nvPicPr>
          <p:cNvPr id="4" name="Picture 3" descr="C:\Users\admin\Downloads\Header Engineering.jpg"/>
          <p:cNvPicPr/>
          <p:nvPr/>
        </p:nvPicPr>
        <p:blipFill>
          <a:blip r:embed="rId2">
            <a:extLst>
              <a:ext uri="{28A0092B-C50C-407E-A947-70E740481C1C}">
                <a14:useLocalDpi xmlns:a14="http://schemas.microsoft.com/office/drawing/2010/main" val="0"/>
              </a:ext>
            </a:extLst>
          </a:blip>
          <a:srcRect/>
          <a:stretch>
            <a:fillRect/>
          </a:stretch>
        </p:blipFill>
        <p:spPr bwMode="auto">
          <a:xfrm>
            <a:off x="1134035" y="193693"/>
            <a:ext cx="9923929" cy="1863707"/>
          </a:xfrm>
          <a:prstGeom prst="rect">
            <a:avLst/>
          </a:prstGeom>
          <a:noFill/>
          <a:ln>
            <a:noFill/>
          </a:ln>
        </p:spPr>
      </p:pic>
      <p:sp>
        <p:nvSpPr>
          <p:cNvPr id="2" name="TextBox 1"/>
          <p:cNvSpPr txBox="1"/>
          <p:nvPr/>
        </p:nvSpPr>
        <p:spPr>
          <a:xfrm>
            <a:off x="2478740" y="2220415"/>
            <a:ext cx="6911788"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Department of Computer Science and Engineering</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ga5"/>
          <p:cNvPicPr>
            <a:picLocks noGrp="1" noChangeAspect="1"/>
          </p:cNvPicPr>
          <p:nvPr>
            <p:ph idx="1"/>
          </p:nvPr>
        </p:nvPicPr>
        <p:blipFill>
          <a:blip r:embed="rId2"/>
          <a:stretch>
            <a:fillRect/>
          </a:stretch>
        </p:blipFill>
        <p:spPr>
          <a:xfrm>
            <a:off x="1466215" y="1825625"/>
            <a:ext cx="9258300" cy="4351655"/>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7541"/>
            <a:ext cx="10515600" cy="6261068"/>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Expected Outcome</a:t>
            </a:r>
            <a:r>
              <a:rPr lang="en-US" b="1" dirty="0">
                <a:latin typeface="Times New Roman" panose="02020603050405020304" pitchFamily="18" charset="0"/>
                <a:cs typeface="Times New Roman" panose="02020603050405020304" pitchFamily="18" charset="0"/>
              </a:rPr>
              <a:t> :-</a:t>
            </a:r>
          </a:p>
          <a:p>
            <a:pPr marL="0" indent="0" algn="just">
              <a:buNone/>
            </a:pPr>
            <a:r>
              <a:rPr lang="en-US" sz="2400" dirty="0">
                <a:latin typeface="Times New Roman" panose="02020603050405020304" pitchFamily="18" charset="0"/>
                <a:cs typeface="Times New Roman" panose="02020603050405020304" pitchFamily="18" charset="0"/>
              </a:rPr>
              <a:t>The expected outcome of the project is a wireless, IoT-enabled EV charging system that offers secure, convenient, and efficient charging. It will include RFID-based authentication, automated charging activation, and data analytics for energy management, supporting smart city infrastructure and sustainable energy use.</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Expected Date of Completion: </a:t>
            </a:r>
            <a:r>
              <a:rPr lang="en-US" sz="2400" dirty="0">
                <a:latin typeface="Times New Roman" panose="02020603050405020304" pitchFamily="18" charset="0"/>
                <a:cs typeface="Times New Roman" panose="02020603050405020304" pitchFamily="18" charset="0"/>
              </a:rPr>
              <a:t>25/03/2025</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b="1" dirty="0">
                <a:latin typeface="Times New Roman" panose="02020603050405020304" pitchFamily="18" charset="0"/>
                <a:cs typeface="Times New Roman" panose="02020603050405020304" pitchFamily="18" charset="0"/>
              </a:rPr>
              <a:t>Approximate Expenditure: </a:t>
            </a:r>
            <a:r>
              <a:rPr lang="en-US" sz="2400" dirty="0">
                <a:latin typeface="Times New Roman" panose="02020603050405020304" pitchFamily="18" charset="0"/>
                <a:cs typeface="Times New Roman" panose="02020603050405020304" pitchFamily="18" charset="0"/>
              </a:rPr>
              <a:t>6000</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Small robots battery charging invoice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5035" y="1557131"/>
            <a:ext cx="6811326" cy="5830114"/>
          </a:xfrm>
          <a:prstGeom prst="rect">
            <a:avLst/>
          </a:prstGeom>
        </p:spPr>
      </p:pic>
    </p:spTree>
    <p:extLst>
      <p:ext uri="{BB962C8B-B14F-4D97-AF65-F5344CB8AC3E}">
        <p14:creationId xmlns:p14="http://schemas.microsoft.com/office/powerpoint/2010/main" val="3971844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THANK YOU</a:t>
            </a:r>
            <a:endParaRPr lang="en-IN"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7541"/>
            <a:ext cx="10515600" cy="5679422"/>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Relevance :-</a:t>
            </a:r>
          </a:p>
          <a:p>
            <a:pPr marL="0" indent="0">
              <a:lnSpc>
                <a:spcPct val="100000"/>
              </a:lnSpc>
              <a:buNone/>
            </a:pPr>
            <a:r>
              <a:rPr lang="en-US" sz="2400" dirty="0">
                <a:latin typeface="Times New Roman" panose="02020603050405020304" pitchFamily="18" charset="0"/>
                <a:cs typeface="Times New Roman" panose="02020603050405020304" pitchFamily="18" charset="0"/>
              </a:rPr>
              <a:t>The relevance of the project is in meeting the demand for efficient, secure, and user-friendly EV charging solutions. By offering a wireless, IoT-enabled system, it enhances convenience, enables real-time monitoring, and supports smart city initiatives with data-driven energy management.</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Problem identification:-</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The Wireless E-Vehicle Charging Station IoT Project tackles key issues in EV charging, including inconvenient physical plug-ins, lack of limited security, inefficient energy management, and minimal IoT integration. </a:t>
            </a:r>
          </a:p>
          <a:p>
            <a:pPr marL="0" indent="0" algn="just">
              <a:lnSpc>
                <a:spcPct val="100000"/>
              </a:lnSpc>
              <a:buNone/>
            </a:pPr>
            <a:r>
              <a:rPr lang="en-US" sz="2400" dirty="0">
                <a:latin typeface="Times New Roman" panose="02020603050405020304" pitchFamily="18" charset="0"/>
                <a:cs typeface="Times New Roman" panose="02020603050405020304" pitchFamily="18" charset="0"/>
              </a:rPr>
              <a:t>By creating a wireless, IoT-enabled charging solution, the project aims to improve convenience, enhance security, optimize energy usage.</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7541"/>
            <a:ext cx="10515600" cy="5679422"/>
          </a:xfrm>
        </p:spPr>
        <p:txBody>
          <a:bodyPr/>
          <a:lstStyle/>
          <a:p>
            <a:pPr marL="0" indent="0">
              <a:buNone/>
            </a:pPr>
            <a:r>
              <a:rPr lang="en-US" b="1" dirty="0">
                <a:latin typeface="Times New Roman" panose="02020603050405020304" pitchFamily="18" charset="0"/>
                <a:cs typeface="Times New Roman" panose="02020603050405020304" pitchFamily="18" charset="0"/>
              </a:rPr>
              <a:t>Block Diagram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47661" y="497541"/>
            <a:ext cx="6331226" cy="5935525"/>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9282"/>
            <a:ext cx="10515600" cy="6548718"/>
          </a:xfrm>
        </p:spPr>
        <p:txBody>
          <a:bodyPr>
            <a:normAutofit fontScale="92500" lnSpcReduction="10000"/>
          </a:bodyPr>
          <a:lstStyle/>
          <a:p>
            <a:pPr marL="0" indent="0">
              <a:buNone/>
            </a:pPr>
            <a:r>
              <a:rPr lang="en-US" b="1" dirty="0">
                <a:latin typeface="Times New Roman" panose="02020603050405020304" pitchFamily="18" charset="0"/>
                <a:cs typeface="Times New Roman" panose="02020603050405020304" pitchFamily="18" charset="0"/>
              </a:rPr>
              <a:t>Hardware Development Requirement :-</a:t>
            </a:r>
          </a:p>
          <a:p>
            <a:pPr marL="0" indent="0">
              <a:buNone/>
            </a:pPr>
            <a:r>
              <a:rPr lang="en-IN" sz="2400" dirty="0">
                <a:latin typeface="Times New Roman" panose="02020603050405020304" pitchFamily="18" charset="0"/>
                <a:cs typeface="Times New Roman" panose="02020603050405020304" pitchFamily="18" charset="0"/>
              </a:rPr>
              <a:t>1)</a:t>
            </a:r>
            <a:r>
              <a:rPr lang="en-IN" sz="2400" dirty="0" err="1">
                <a:latin typeface="Times New Roman" panose="02020603050405020304" pitchFamily="18" charset="0"/>
                <a:cs typeface="Times New Roman" panose="02020603050405020304" pitchFamily="18" charset="0"/>
              </a:rPr>
              <a:t>Arduino</a:t>
            </a:r>
            <a:r>
              <a:rPr lang="en-IN" sz="2400" dirty="0">
                <a:latin typeface="Times New Roman" panose="02020603050405020304" pitchFamily="18" charset="0"/>
                <a:cs typeface="Times New Roman" panose="02020603050405020304" pitchFamily="18" charset="0"/>
              </a:rPr>
              <a:t> </a:t>
            </a:r>
            <a:r>
              <a:rPr lang="en-IN" sz="2400" dirty="0" err="1" smtClean="0">
                <a:latin typeface="Times New Roman" panose="02020603050405020304" pitchFamily="18" charset="0"/>
                <a:cs typeface="Times New Roman" panose="02020603050405020304" pitchFamily="18" charset="0"/>
              </a:rPr>
              <a:t>uno</a:t>
            </a:r>
            <a:endParaRPr lang="en-IN" sz="2400" dirty="0">
              <a:latin typeface="Times New Roman" panose="02020603050405020304" pitchFamily="18" charset="0"/>
              <a:cs typeface="Times New Roman" panose="02020603050405020304" pitchFamily="18" charset="0"/>
            </a:endParaRPr>
          </a:p>
          <a:p>
            <a:pPr marL="0" indent="0">
              <a:buNone/>
            </a:pPr>
            <a:r>
              <a:rPr lang="en-IN" sz="2400" dirty="0">
                <a:latin typeface="Times New Roman" panose="02020603050405020304" pitchFamily="18" charset="0"/>
                <a:cs typeface="Times New Roman" panose="02020603050405020304" pitchFamily="18" charset="0"/>
              </a:rPr>
              <a:t>2) RFID Reader Module</a:t>
            </a:r>
          </a:p>
          <a:p>
            <a:pPr marL="0" indent="0">
              <a:buNone/>
            </a:pPr>
            <a:r>
              <a:rPr lang="en-IN" sz="2400" dirty="0">
                <a:latin typeface="Times New Roman" panose="02020603050405020304" pitchFamily="18" charset="0"/>
                <a:cs typeface="Times New Roman" panose="02020603050405020304" pitchFamily="18" charset="0"/>
              </a:rPr>
              <a:t>3) IR Sensor </a:t>
            </a:r>
          </a:p>
          <a:p>
            <a:pPr marL="0" indent="0">
              <a:buNone/>
            </a:pPr>
            <a:r>
              <a:rPr lang="en-IN" sz="2400" dirty="0">
                <a:latin typeface="Times New Roman" panose="02020603050405020304" pitchFamily="18" charset="0"/>
                <a:cs typeface="Times New Roman" panose="02020603050405020304" pitchFamily="18" charset="0"/>
              </a:rPr>
              <a:t>4) Sg90 Servo Motor </a:t>
            </a:r>
          </a:p>
          <a:p>
            <a:pPr marL="0" indent="0">
              <a:buNone/>
            </a:pPr>
            <a:r>
              <a:rPr lang="en-IN" sz="2400" dirty="0">
                <a:latin typeface="Times New Roman" panose="02020603050405020304" pitchFamily="18" charset="0"/>
                <a:cs typeface="Times New Roman" panose="02020603050405020304" pitchFamily="18" charset="0"/>
              </a:rPr>
              <a:t>5) 1 Channel 5v Relay Module </a:t>
            </a:r>
          </a:p>
          <a:p>
            <a:pPr marL="0" indent="0">
              <a:buNone/>
            </a:pPr>
            <a:r>
              <a:rPr lang="en-IN" sz="2400" dirty="0">
                <a:latin typeface="Times New Roman" panose="02020603050405020304" pitchFamily="18" charset="0"/>
                <a:cs typeface="Times New Roman" panose="02020603050405020304" pitchFamily="18" charset="0"/>
              </a:rPr>
              <a:t>6) Wireless Charging Module </a:t>
            </a:r>
          </a:p>
          <a:p>
            <a:pPr marL="0" indent="0">
              <a:buNone/>
            </a:pPr>
            <a:r>
              <a:rPr lang="en-IN" sz="2400" dirty="0">
                <a:latin typeface="Times New Roman" panose="02020603050405020304" pitchFamily="18" charset="0"/>
                <a:cs typeface="Times New Roman" panose="02020603050405020304" pitchFamily="18" charset="0"/>
              </a:rPr>
              <a:t>7) </a:t>
            </a:r>
            <a:r>
              <a:rPr lang="en-IN" sz="2400" dirty="0" err="1" smtClean="0">
                <a:latin typeface="Times New Roman" panose="02020603050405020304" pitchFamily="18" charset="0"/>
                <a:cs typeface="Times New Roman" panose="02020603050405020304" pitchFamily="18" charset="0"/>
              </a:rPr>
              <a:t>uno</a:t>
            </a:r>
            <a:r>
              <a:rPr lang="en-IN" sz="2400" dirty="0" smtClean="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Cable </a:t>
            </a:r>
          </a:p>
          <a:p>
            <a:pPr marL="0" indent="0">
              <a:buNone/>
            </a:pPr>
            <a:r>
              <a:rPr lang="en-IN" sz="2400" dirty="0">
                <a:latin typeface="Times New Roman" panose="02020603050405020304" pitchFamily="18" charset="0"/>
                <a:cs typeface="Times New Roman" panose="02020603050405020304" pitchFamily="18" charset="0"/>
              </a:rPr>
              <a:t>8) 5v Adaptor </a:t>
            </a:r>
          </a:p>
          <a:p>
            <a:pPr marL="0" indent="0">
              <a:buNone/>
            </a:pPr>
            <a:r>
              <a:rPr lang="en-IN" sz="2400" dirty="0">
                <a:latin typeface="Times New Roman" panose="02020603050405020304" pitchFamily="18" charset="0"/>
                <a:cs typeface="Times New Roman" panose="02020603050405020304" pitchFamily="18" charset="0"/>
              </a:rPr>
              <a:t>9) </a:t>
            </a:r>
            <a:r>
              <a:rPr lang="en-IN" sz="2400" dirty="0" err="1">
                <a:latin typeface="Times New Roman" panose="02020603050405020304" pitchFamily="18" charset="0"/>
                <a:cs typeface="Times New Roman" panose="02020603050405020304" pitchFamily="18" charset="0"/>
              </a:rPr>
              <a:t>Sunboard</a:t>
            </a:r>
            <a:r>
              <a:rPr lang="en-IN" sz="2400" dirty="0">
                <a:latin typeface="Times New Roman" panose="02020603050405020304" pitchFamily="18" charset="0"/>
                <a:cs typeface="Times New Roman" panose="02020603050405020304" pitchFamily="18" charset="0"/>
              </a:rPr>
              <a:t> Sheet </a:t>
            </a:r>
          </a:p>
          <a:p>
            <a:pPr marL="0" indent="0">
              <a:buNone/>
            </a:pPr>
            <a:r>
              <a:rPr lang="en-IN" sz="2400" dirty="0">
                <a:latin typeface="Times New Roman" panose="02020603050405020304" pitchFamily="18" charset="0"/>
                <a:cs typeface="Times New Roman" panose="02020603050405020304" pitchFamily="18" charset="0"/>
              </a:rPr>
              <a:t>10) Black Chart </a:t>
            </a:r>
          </a:p>
          <a:p>
            <a:pPr marL="0" indent="0">
              <a:buNone/>
            </a:pPr>
            <a:r>
              <a:rPr lang="en-IN" sz="2400" dirty="0">
                <a:latin typeface="Times New Roman" panose="02020603050405020304" pitchFamily="18" charset="0"/>
                <a:cs typeface="Times New Roman" panose="02020603050405020304" pitchFamily="18" charset="0"/>
              </a:rPr>
              <a:t>11) Ribbon </a:t>
            </a:r>
            <a:r>
              <a:rPr lang="en-IN" sz="2400" dirty="0" smtClean="0">
                <a:latin typeface="Times New Roman" panose="02020603050405020304" pitchFamily="18" charset="0"/>
                <a:cs typeface="Times New Roman" panose="02020603050405020304" pitchFamily="18" charset="0"/>
              </a:rPr>
              <a:t>Wire</a:t>
            </a:r>
          </a:p>
          <a:p>
            <a:pPr marL="0" indent="0">
              <a:buNone/>
            </a:pPr>
            <a:r>
              <a:rPr lang="en-US" sz="2400" dirty="0" smtClean="0">
                <a:latin typeface="Times New Roman" panose="02020603050405020304" pitchFamily="18" charset="0"/>
                <a:cs typeface="Times New Roman" panose="02020603050405020304" pitchFamily="18" charset="0"/>
              </a:rPr>
              <a:t>12)Node </a:t>
            </a:r>
            <a:r>
              <a:rPr lang="en-US" sz="2400" dirty="0" err="1" smtClean="0">
                <a:latin typeface="Times New Roman" panose="02020603050405020304" pitchFamily="18" charset="0"/>
                <a:cs typeface="Times New Roman" panose="02020603050405020304" pitchFamily="18" charset="0"/>
              </a:rPr>
              <a:t>Mcu</a:t>
            </a:r>
            <a:r>
              <a:rPr lang="en-US" sz="2400" dirty="0" smtClean="0">
                <a:latin typeface="Times New Roman" panose="02020603050405020304" pitchFamily="18" charset="0"/>
                <a:cs typeface="Times New Roman" panose="02020603050405020304" pitchFamily="18" charset="0"/>
              </a:rPr>
              <a:t> 8266</a:t>
            </a:r>
          </a:p>
          <a:p>
            <a:pPr marL="0" indent="0">
              <a:buNone/>
            </a:pPr>
            <a:r>
              <a:rPr lang="en-US" sz="2400" dirty="0" smtClean="0">
                <a:latin typeface="Times New Roman" panose="02020603050405020304" pitchFamily="18" charset="0"/>
                <a:cs typeface="Times New Roman" panose="02020603050405020304" pitchFamily="18" charset="0"/>
              </a:rPr>
              <a:t>13)Tesla primary and </a:t>
            </a:r>
            <a:r>
              <a:rPr lang="en-US" sz="2400" dirty="0" err="1" smtClean="0">
                <a:latin typeface="Times New Roman" panose="02020603050405020304" pitchFamily="18" charset="0"/>
                <a:cs typeface="Times New Roman" panose="02020603050405020304" pitchFamily="18" charset="0"/>
              </a:rPr>
              <a:t>secoundry</a:t>
            </a:r>
            <a:r>
              <a:rPr lang="en-US" sz="2400" dirty="0" smtClean="0">
                <a:latin typeface="Times New Roman" panose="02020603050405020304" pitchFamily="18" charset="0"/>
                <a:cs typeface="Times New Roman" panose="02020603050405020304" pitchFamily="18" charset="0"/>
              </a:rPr>
              <a:t> coil</a:t>
            </a:r>
            <a:endParaRPr lang="en-US" sz="2400"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Software Development Requirement :-</a:t>
            </a:r>
          </a:p>
          <a:p>
            <a:pPr marL="0" indent="0">
              <a:buNone/>
            </a:pPr>
            <a:r>
              <a:rPr lang="en-US" sz="2400" dirty="0">
                <a:latin typeface="Times New Roman" panose="02020603050405020304" pitchFamily="18" charset="0"/>
                <a:cs typeface="Times New Roman" panose="02020603050405020304" pitchFamily="18" charset="0"/>
              </a:rPr>
              <a:t> C, C++ , Arduino IDE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7541"/>
            <a:ext cx="10515600" cy="6261068"/>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Scope of Project :-</a:t>
            </a:r>
          </a:p>
          <a:p>
            <a:pPr marL="0" indent="0" algn="just">
              <a:buNone/>
            </a:pPr>
            <a:r>
              <a:rPr lang="en-US" sz="2400" dirty="0">
                <a:latin typeface="Times New Roman" panose="02020603050405020304" pitchFamily="18" charset="0"/>
                <a:cs typeface="Times New Roman" panose="02020603050405020304" pitchFamily="18" charset="0"/>
              </a:rPr>
              <a:t>The scope of the Wireless E-Vehicle Charging Station IoT Project includes developing a </a:t>
            </a:r>
            <a:r>
              <a:rPr lang="en-US" sz="2400" dirty="0" err="1">
                <a:latin typeface="Times New Roman" panose="02020603050405020304" pitchFamily="18" charset="0"/>
                <a:cs typeface="Times New Roman" panose="02020603050405020304" pitchFamily="18" charset="0"/>
              </a:rPr>
              <a:t>cablefree</a:t>
            </a:r>
            <a:r>
              <a:rPr lang="en-US" sz="2400" dirty="0">
                <a:latin typeface="Times New Roman" panose="02020603050405020304" pitchFamily="18" charset="0"/>
                <a:cs typeface="Times New Roman" panose="02020603050405020304" pitchFamily="18" charset="0"/>
              </a:rPr>
              <a:t>, IoT-enabled charging solution for electric vehicles. This system provides secure, user-friendly wireless charging.</a:t>
            </a:r>
            <a:endParaRPr lang="en-US" sz="16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It addresses the need for efficient EV infrastructure, reduces manual handling, enhances user convenience, and supports smart city energy management by gathering data on charging patterns and energy usage.</a:t>
            </a:r>
          </a:p>
          <a:p>
            <a:pPr marL="0" indent="0" algn="just">
              <a:buNone/>
            </a:pPr>
            <a:endParaRPr lang="en-US" sz="3600"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Objective</a:t>
            </a:r>
            <a:r>
              <a:rPr lang="en-US" b="1" dirty="0">
                <a:latin typeface="Times New Roman" panose="02020603050405020304" pitchFamily="18" charset="0"/>
                <a:cs typeface="Times New Roman" panose="02020603050405020304" pitchFamily="18" charset="0"/>
              </a:rPr>
              <a:t>:-</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Develop a Desktop Software modules</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Receipt Generator</a:t>
            </a:r>
          </a:p>
          <a:p>
            <a:pPr>
              <a:buFont typeface="Wingdings" panose="05000000000000000000" pitchFamily="2" charset="2"/>
              <a:buChar char="§"/>
            </a:pPr>
            <a:endParaRPr lang="en-US" sz="3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97541"/>
            <a:ext cx="10515600" cy="6261068"/>
          </a:xfrm>
        </p:spPr>
        <p:txBody>
          <a:bodyPr>
            <a:normAutofit/>
          </a:bodyPr>
          <a:lstStyle/>
          <a:p>
            <a:pPr marL="0" indent="0">
              <a:buNone/>
            </a:pPr>
            <a:r>
              <a:rPr lang="en-IN" b="1" dirty="0">
                <a:latin typeface="Times New Roman" panose="02020603050405020304" pitchFamily="18" charset="0"/>
                <a:cs typeface="Times New Roman" panose="02020603050405020304" pitchFamily="18" charset="0"/>
              </a:rPr>
              <a:t>Proposed work</a:t>
            </a:r>
            <a:r>
              <a:rPr lang="en-US" b="1" dirty="0">
                <a:latin typeface="Times New Roman" panose="02020603050405020304" pitchFamily="18" charset="0"/>
                <a:cs typeface="Times New Roman" panose="02020603050405020304" pitchFamily="18" charset="0"/>
              </a:rPr>
              <a:t> :-</a:t>
            </a:r>
          </a:p>
          <a:p>
            <a:pPr marL="0" indent="0" algn="just">
              <a:buNone/>
            </a:pPr>
            <a:r>
              <a:rPr lang="en-US" sz="2400" dirty="0">
                <a:latin typeface="Times New Roman" panose="02020603050405020304" pitchFamily="18" charset="0"/>
                <a:cs typeface="Times New Roman" panose="02020603050405020304" pitchFamily="18" charset="0"/>
              </a:rPr>
              <a:t>The Wireless E-Vehicle Charging Station IoT Project aims to develop a wireless EV charging system with IoT integration for secure, efficient charging. Key components include RFID for authentication, IR sensors for vehicle detection, and a relay for power control, all managed via an IoT platform.</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buNone/>
            </a:pPr>
            <a:r>
              <a:rPr lang="en-IN" b="1" dirty="0">
                <a:latin typeface="Times New Roman" panose="02020603050405020304" pitchFamily="18" charset="0"/>
                <a:cs typeface="Times New Roman" panose="02020603050405020304" pitchFamily="18" charset="0"/>
              </a:rPr>
              <a:t>Motivation for work</a:t>
            </a:r>
            <a:r>
              <a:rPr lang="en-US" b="1" dirty="0">
                <a:latin typeface="Times New Roman" panose="02020603050405020304" pitchFamily="18" charset="0"/>
                <a:cs typeface="Times New Roman" panose="02020603050405020304" pitchFamily="18" charset="0"/>
              </a:rPr>
              <a:t>:-</a:t>
            </a:r>
          </a:p>
          <a:p>
            <a:pPr marL="0" indent="0" algn="just">
              <a:buNone/>
            </a:pPr>
            <a:r>
              <a:rPr lang="en-US" sz="2400" dirty="0">
                <a:latin typeface="Times New Roman" panose="02020603050405020304" pitchFamily="18" charset="0"/>
                <a:cs typeface="Times New Roman" panose="02020603050405020304" pitchFamily="18" charset="0"/>
              </a:rPr>
              <a:t>The goal of the Wireless E-Vehicle Charging Station IoT Project is to improve the EV charging experience by eliminating the need for physical connections and integrating IoT for enhanced convenience and security. The project aims to provide authenticated access, and optimized energy usage, supporting sustainable development and aligning with the growing demand for smart</a:t>
            </a:r>
            <a:endParaRPr lang="en-US" sz="3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Desktop App Interfase</a:t>
            </a:r>
          </a:p>
        </p:txBody>
      </p:sp>
      <p:pic>
        <p:nvPicPr>
          <p:cNvPr id="9" name="Content Placeholder 8" descr="Mega1"/>
          <p:cNvPicPr>
            <a:picLocks noGrp="1" noChangeAspect="1"/>
          </p:cNvPicPr>
          <p:nvPr>
            <p:ph idx="1"/>
          </p:nvPr>
        </p:nvPicPr>
        <p:blipFill>
          <a:blip r:embed="rId2"/>
          <a:stretch>
            <a:fillRect/>
          </a:stretch>
        </p:blipFill>
        <p:spPr>
          <a:xfrm>
            <a:off x="983615" y="1825625"/>
            <a:ext cx="4744085" cy="4794250"/>
          </a:xfrm>
          <a:prstGeom prst="rect">
            <a:avLst/>
          </a:prstGeom>
        </p:spPr>
      </p:pic>
      <p:pic>
        <p:nvPicPr>
          <p:cNvPr id="10" name="Picture 9" descr="Mega2"/>
          <p:cNvPicPr>
            <a:picLocks noChangeAspect="1"/>
          </p:cNvPicPr>
          <p:nvPr/>
        </p:nvPicPr>
        <p:blipFill>
          <a:blip r:embed="rId3"/>
          <a:stretch>
            <a:fillRect/>
          </a:stretch>
        </p:blipFill>
        <p:spPr>
          <a:xfrm>
            <a:off x="6096000" y="1565275"/>
            <a:ext cx="4505325" cy="238125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descr="Mega3"/>
          <p:cNvPicPr>
            <a:picLocks noGrp="1" noChangeAspect="1"/>
          </p:cNvPicPr>
          <p:nvPr>
            <p:ph idx="1"/>
          </p:nvPr>
        </p:nvPicPr>
        <p:blipFill>
          <a:blip r:embed="rId2"/>
          <a:stretch>
            <a:fillRect/>
          </a:stretch>
        </p:blipFill>
        <p:spPr>
          <a:xfrm>
            <a:off x="3871595" y="1825625"/>
            <a:ext cx="4447540" cy="4351655"/>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Mega4"/>
          <p:cNvPicPr>
            <a:picLocks noGrp="1" noChangeAspect="1"/>
          </p:cNvPicPr>
          <p:nvPr>
            <p:ph idx="1"/>
          </p:nvPr>
        </p:nvPicPr>
        <p:blipFill>
          <a:blip r:embed="rId2"/>
          <a:stretch>
            <a:fillRect/>
          </a:stretch>
        </p:blipFill>
        <p:spPr>
          <a:xfrm>
            <a:off x="2752725" y="1825625"/>
            <a:ext cx="6685915" cy="4351655"/>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506</Words>
  <Application>Microsoft Office PowerPoint</Application>
  <PresentationFormat>Widescreen</PresentationFormat>
  <Paragraphs>59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Desktop App Interfase</vt:lpstr>
      <vt:lpstr>PowerPoint Presentation</vt:lpstr>
      <vt:lpstr>PowerPoint Presentation</vt:lpstr>
      <vt:lpstr>PowerPoint Presentation</vt:lpstr>
      <vt:lpstr>PowerPoint Presentation</vt:lpstr>
      <vt:lpstr>Small robots battery charging invoice</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shashikant shinde</cp:lastModifiedBy>
  <cp:revision>13</cp:revision>
  <dcterms:created xsi:type="dcterms:W3CDTF">2024-09-02T05:04:00Z</dcterms:created>
  <dcterms:modified xsi:type="dcterms:W3CDTF">2025-04-08T18:13:52Z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A2E6AFC70CED40918AB44DCC2E2409B1_13</vt:lpwstr>
  </property>
  <property fmtid="{D5CDD505-2E9C-101B-9397-08002B2CF9AE}" pid="3" name="KSOProductBuildVer">
    <vt:lpwstr>1033-12.2.0.19307</vt:lpwstr>
  </property>
</Properties>
</file>