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3ECF31-4560-4A0C-83D4-7B00EDCD811D}">
  <a:tblStyle styleId="{3D3ECF31-4560-4A0C-83D4-7B00EDCD81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2b647e2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2b647e2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3c2501b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3c2501b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3c2501b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3c2501b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3c2501b9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3c2501b9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3c2501b9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3c2501b9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3c2501b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3c2501b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3b77e045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3b77e045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3b77e04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3b77e04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2b647e2a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2b647e2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2b647e2a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2b647e2a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750b147d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750b147d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2b647e2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2b647e2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7590632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7590632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2b607ee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2b607ee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b607ee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b607ee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2b607ee7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2b607ee7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b607ee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2b607ee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3c2501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3c2501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2b607ee7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2b607ee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D9EAD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D9EAD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Relationship Id="rId4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awgraphs.io/" TargetMode="External"/><Relationship Id="rId4" Type="http://schemas.openxmlformats.org/officeDocument/2006/relationships/hyperlink" Target="https://www.tableau.com/" TargetMode="External"/><Relationship Id="rId10" Type="http://schemas.openxmlformats.org/officeDocument/2006/relationships/image" Target="../media/image1.png"/><Relationship Id="rId9" Type="http://schemas.openxmlformats.org/officeDocument/2006/relationships/hyperlink" Target="https://www.datapine.com/blog/financial-graphs-and-charts-examples/" TargetMode="External"/><Relationship Id="rId5" Type="http://schemas.openxmlformats.org/officeDocument/2006/relationships/hyperlink" Target="https://www.wikipedia.org/" TargetMode="External"/><Relationship Id="rId6" Type="http://schemas.openxmlformats.org/officeDocument/2006/relationships/hyperlink" Target="https://visme.co/blog/types-of-graphs/" TargetMode="External"/><Relationship Id="rId7" Type="http://schemas.openxmlformats.org/officeDocument/2006/relationships/hyperlink" Target="https://www.slideshare.net/qlik_arg/5-data-visualization-pitfalls" TargetMode="External"/><Relationship Id="rId8" Type="http://schemas.openxmlformats.org/officeDocument/2006/relationships/hyperlink" Target="https://www.gooddata.com/blog/8-ways-turn-good-data-great-visualiza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ableau.com/data-insights/reference-library/visual-analytics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5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93850" y="201727"/>
            <a:ext cx="8222100" cy="15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i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endParaRPr i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SOURCE DATA VISUALIZATION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3650" y="201725"/>
            <a:ext cx="950351" cy="8307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7695275" y="1726025"/>
            <a:ext cx="58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813425" y="1590800"/>
            <a:ext cx="14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54025" y="4628150"/>
            <a:ext cx="58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88475" y="4518875"/>
            <a:ext cx="59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43100" y="4118675"/>
            <a:ext cx="858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Presented by Tribe-H 				Directed by Dinesh Behra</a:t>
            </a:r>
            <a:endParaRPr i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432075" y="521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Specification</a:t>
            </a: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250" y="0"/>
            <a:ext cx="1558350" cy="136217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 txBox="1"/>
          <p:nvPr/>
        </p:nvSpPr>
        <p:spPr>
          <a:xfrm>
            <a:off x="7765850" y="1220975"/>
            <a:ext cx="13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3" name="Google Shape;223;p22"/>
          <p:cNvGraphicFramePr/>
          <p:nvPr/>
        </p:nvGraphicFramePr>
        <p:xfrm>
          <a:off x="301250" y="122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{3D3ECF31-4560-4A0C-83D4-7B00EDCD811D}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Windows, Linux, MacOs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 Tomcat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Google chrome, Firefox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Language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Python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Libraries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Pandas , dash , plotly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Pycharm Community 3.10.5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Documentation Tools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 sheet, Google doc, Google slides, Powerpoint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 Control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Github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737" y="58925"/>
            <a:ext cx="6106524" cy="491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132925" y="1856100"/>
            <a:ext cx="43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Live Demo</a:t>
            </a:r>
            <a:endParaRPr sz="2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213200" y="838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 of project code</a:t>
            </a:r>
            <a:endParaRPr sz="1666"/>
          </a:p>
        </p:txBody>
      </p:sp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300775" y="697075"/>
            <a:ext cx="30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Upload file and check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75" y="1154375"/>
            <a:ext cx="4416100" cy="220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200" y="1154375"/>
            <a:ext cx="3731775" cy="22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6000"/>
            <a:ext cx="8839199" cy="183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1038825"/>
            <a:ext cx="785812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75" y="3151975"/>
            <a:ext cx="761047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 txBox="1"/>
          <p:nvPr/>
        </p:nvSpPr>
        <p:spPr>
          <a:xfrm>
            <a:off x="1050750" y="515075"/>
            <a:ext cx="47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Code for bar_chart and Line_chart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750" y="261300"/>
            <a:ext cx="4396474" cy="231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450" y="2888400"/>
            <a:ext cx="6823651" cy="16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025" y="55451"/>
            <a:ext cx="5839624" cy="22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475" y="2405501"/>
            <a:ext cx="4879968" cy="25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chosen the above design because it is easy to understand and start the work.</a:t>
            </a:r>
            <a:endParaRPr sz="15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always enhance the experience by adding new features.</a:t>
            </a:r>
            <a:endParaRPr sz="15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025" y="0"/>
            <a:ext cx="1477574" cy="12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0"/>
          <p:cNvSpPr txBox="1"/>
          <p:nvPr/>
        </p:nvSpPr>
        <p:spPr>
          <a:xfrm>
            <a:off x="7846550" y="1231075"/>
            <a:ext cx="12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7846550" y="1166950"/>
            <a:ext cx="17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Times New Roman"/>
              <a:buChar char="●"/>
            </a:pPr>
            <a:r>
              <a:rPr b="1" i="1" lang="en" sz="16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https://rawgraphs.io/</a:t>
            </a:r>
            <a:endParaRPr>
              <a:solidFill>
                <a:srgbClr val="1155CC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Times New Roman"/>
              <a:buChar char="●"/>
            </a:pPr>
            <a:r>
              <a:rPr b="1" i="1" lang="en" sz="16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https://www.tableau.com/</a:t>
            </a:r>
            <a:endParaRPr b="1" sz="12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Times New Roman"/>
              <a:buChar char="●"/>
            </a:pPr>
            <a:r>
              <a:rPr b="1" i="1" lang="en" sz="16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https://www.wikipedia.org/</a:t>
            </a:r>
            <a:endParaRPr b="1" i="1" sz="16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00"/>
              <a:buFont typeface="Times New Roman"/>
              <a:buChar char="●"/>
            </a:pPr>
            <a:r>
              <a:rPr b="1" i="1"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https://visme.co/blog/types-of-graphs/#business</a:t>
            </a:r>
            <a:r>
              <a:rPr b="1" i="1"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i="1" sz="15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00"/>
              <a:buFont typeface="Times New Roman"/>
              <a:buChar char="●"/>
            </a:pPr>
            <a:r>
              <a:rPr b="1" i="1"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https://www.slideshare.net/qlik_arg/5-datavisualization-pitfalls</a:t>
            </a:r>
            <a:endParaRPr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00"/>
              <a:buFont typeface="Times New Roman"/>
              <a:buChar char="●"/>
            </a:pPr>
            <a:r>
              <a:rPr b="1" i="1"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https://www.gooddata.com/blog/8-ways-turn-good-data-great-visualizations</a:t>
            </a:r>
            <a:r>
              <a:rPr b="1" i="1"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i="1" sz="15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00"/>
              <a:buFont typeface="Times New Roman"/>
              <a:buChar char="●"/>
            </a:pPr>
            <a:r>
              <a:rPr b="1" i="1"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https://www.datapine.com/blog/financial-graphs-and-charts-examples/</a:t>
            </a:r>
            <a:r>
              <a:rPr b="1" i="1"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i="1" sz="15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6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55625" y="0"/>
            <a:ext cx="1442973" cy="12613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1"/>
          <p:cNvSpPr txBox="1"/>
          <p:nvPr/>
        </p:nvSpPr>
        <p:spPr>
          <a:xfrm>
            <a:off x="7776000" y="1108650"/>
            <a:ext cx="13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1" name="Google Shape;29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353850" y="134863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Tribe-H Member Name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53850" y="1757275"/>
            <a:ext cx="8118600" cy="3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Akashata Pujari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3333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Atharv Joshi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Bhagyalaxmi Malipatil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Bhanudas Kajale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Chintamani Shidli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Krishna Koustub bs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Mallamma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Nagraj Yache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Pooja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Poornima M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Praveen Kumar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Sagar Bomble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Salinee Nayak</a:t>
            </a:r>
            <a:endParaRPr sz="6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Sarika Swami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Shilpa Arvind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Shivani singade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Aks6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876" y="201725"/>
            <a:ext cx="1589123" cy="138907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7728875" y="1439350"/>
            <a:ext cx="15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8713875" y="4871850"/>
            <a:ext cx="3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21150" y="7388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21150" y="16596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is the graphical representation of information and data. By using </a:t>
            </a:r>
            <a:r>
              <a:rPr lang="en" sz="15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elements like charts, graphs and maps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Data visualization tools provide an accessible way to see and understand trends, outliers and patterns in data.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world of Big Data, data visualization tools and technologies are essential to analyze massive amounts of information and make data-driven decisions.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used by teachers to display student test results, by computer scientists exploring advancements in artificial intelligence(AI) or by executives looking to share information with stakeholders.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5625" y="91362"/>
            <a:ext cx="1510676" cy="132052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7652200" y="1352075"/>
            <a:ext cx="138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67925" y="688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88300" y="16596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Data visualization system using open source services and methods, where users can upload an file and expects different charts or graphs based on the data.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Misleading Color Contrast:In data visualization, high degrees of color contrast may cause viewers to believe that value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disparities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are greater than they really are.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When data visualizations include too much data, information overwhelms, and data melts into a graphic soup that most viewers can’t stomach.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Omitting Baseline and Truncating Scale.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850" y="0"/>
            <a:ext cx="1679749" cy="13905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7695350" y="1301650"/>
            <a:ext cx="136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Data Visualization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64975" y="1554350"/>
            <a:ext cx="85206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is the practice of translating information into a visual context, such as a map or graph, to make data easier for the human brain to understand and pull insights from. It is important for almost every career. Below are the few examples</a:t>
            </a:r>
            <a:endParaRPr b="1" sz="1500" u="sng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850" y="0"/>
            <a:ext cx="1679749" cy="139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7742575" y="1237325"/>
            <a:ext cx="15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Leap Academy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4">
            <a:alphaModFix/>
          </a:blip>
          <a:srcRect b="0" l="-110" r="0" t="-110"/>
          <a:stretch/>
        </p:blipFill>
        <p:spPr>
          <a:xfrm>
            <a:off x="3610575" y="2408275"/>
            <a:ext cx="1346350" cy="10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450" y="3940425"/>
            <a:ext cx="1420275" cy="7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0025" y="3850025"/>
            <a:ext cx="441850" cy="8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3612068" y="3986850"/>
            <a:ext cx="1344857" cy="7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4800" y="3964226"/>
            <a:ext cx="1513800" cy="66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76650" y="3918113"/>
            <a:ext cx="1344850" cy="753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>
            <a:stCxn id="103" idx="2"/>
            <a:endCxn id="106" idx="0"/>
          </p:cNvCxnSpPr>
          <p:nvPr/>
        </p:nvCxnSpPr>
        <p:spPr>
          <a:xfrm>
            <a:off x="4283750" y="3435250"/>
            <a:ext cx="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103" idx="1"/>
            <a:endCxn id="104" idx="0"/>
          </p:cNvCxnSpPr>
          <p:nvPr/>
        </p:nvCxnSpPr>
        <p:spPr>
          <a:xfrm flipH="1">
            <a:off x="1342575" y="2921762"/>
            <a:ext cx="2268000" cy="10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>
            <a:stCxn id="103" idx="1"/>
            <a:endCxn id="105" idx="0"/>
          </p:cNvCxnSpPr>
          <p:nvPr/>
        </p:nvCxnSpPr>
        <p:spPr>
          <a:xfrm flipH="1">
            <a:off x="2770875" y="2921762"/>
            <a:ext cx="839700" cy="9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stCxn id="103" idx="3"/>
            <a:endCxn id="107" idx="0"/>
          </p:cNvCxnSpPr>
          <p:nvPr/>
        </p:nvCxnSpPr>
        <p:spPr>
          <a:xfrm>
            <a:off x="4956925" y="2921762"/>
            <a:ext cx="1224900" cy="10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103" idx="3"/>
            <a:endCxn id="108" idx="0"/>
          </p:cNvCxnSpPr>
          <p:nvPr/>
        </p:nvCxnSpPr>
        <p:spPr>
          <a:xfrm>
            <a:off x="4956925" y="2921762"/>
            <a:ext cx="2892300" cy="9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/>
        </p:nvSpPr>
        <p:spPr>
          <a:xfrm>
            <a:off x="5143675" y="2649075"/>
            <a:ext cx="63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651175" y="3435250"/>
            <a:ext cx="15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Data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6188" y="4739325"/>
            <a:ext cx="1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Pie chart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462475" y="4739400"/>
            <a:ext cx="11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Bar graph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734425" y="4715500"/>
            <a:ext cx="14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Line chart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471975" y="4682750"/>
            <a:ext cx="14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Bubble chart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256025" y="4671300"/>
            <a:ext cx="1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Area chart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Examples of Data visualization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the early days of visualization, the most common visualization technique was using a Microsoft Excel spreadsheet to transform the information into a table, bar graph or pie chart. While these visualization methods are still commonly used, more are still commonly used, more intricate technique are now available, including the following: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3983875" y="3671700"/>
            <a:ext cx="1412100" cy="433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visualization</a:t>
            </a:r>
            <a:endParaRPr b="1"/>
          </a:p>
        </p:txBody>
      </p:sp>
      <p:sp>
        <p:nvSpPr>
          <p:cNvPr id="128" name="Google Shape;128;p18"/>
          <p:cNvSpPr/>
          <p:nvPr/>
        </p:nvSpPr>
        <p:spPr>
          <a:xfrm>
            <a:off x="4034250" y="2906125"/>
            <a:ext cx="13011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Chart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982025" y="2906125"/>
            <a:ext cx="13515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Charts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987075" y="3692250"/>
            <a:ext cx="13515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Pyramid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3983875" y="4478350"/>
            <a:ext cx="1412100" cy="3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</a:t>
            </a:r>
            <a:r>
              <a:rPr lang="en"/>
              <a:t> Chart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6036075" y="2906125"/>
            <a:ext cx="14925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6041275" y="3712050"/>
            <a:ext cx="1492500" cy="3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Treemap Chart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1982025" y="4478375"/>
            <a:ext cx="1351500" cy="3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6071525" y="4478375"/>
            <a:ext cx="1492500" cy="3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Chart</a:t>
            </a:r>
            <a:endParaRPr/>
          </a:p>
        </p:txBody>
      </p:sp>
      <p:cxnSp>
        <p:nvCxnSpPr>
          <p:cNvPr id="136" name="Google Shape;136;p18"/>
          <p:cNvCxnSpPr>
            <a:stCxn id="128" idx="2"/>
            <a:endCxn id="127" idx="0"/>
          </p:cNvCxnSpPr>
          <p:nvPr/>
        </p:nvCxnSpPr>
        <p:spPr>
          <a:xfrm>
            <a:off x="4684800" y="3339925"/>
            <a:ext cx="51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stCxn id="130" idx="3"/>
            <a:endCxn id="127" idx="1"/>
          </p:cNvCxnSpPr>
          <p:nvPr/>
        </p:nvCxnSpPr>
        <p:spPr>
          <a:xfrm flipH="1" rot="10800000">
            <a:off x="3338575" y="3888750"/>
            <a:ext cx="6453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>
            <a:stCxn id="133" idx="1"/>
            <a:endCxn id="127" idx="3"/>
          </p:cNvCxnSpPr>
          <p:nvPr/>
        </p:nvCxnSpPr>
        <p:spPr>
          <a:xfrm rot="10800000">
            <a:off x="5395975" y="3888600"/>
            <a:ext cx="6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>
            <a:stCxn id="134" idx="3"/>
          </p:cNvCxnSpPr>
          <p:nvPr/>
        </p:nvCxnSpPr>
        <p:spPr>
          <a:xfrm flipH="1" rot="10800000">
            <a:off x="3333525" y="4105325"/>
            <a:ext cx="640200" cy="5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>
            <a:stCxn id="135" idx="1"/>
          </p:cNvCxnSpPr>
          <p:nvPr/>
        </p:nvCxnSpPr>
        <p:spPr>
          <a:xfrm rot="10800000">
            <a:off x="5385725" y="4125425"/>
            <a:ext cx="68580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>
            <a:stCxn id="131" idx="0"/>
            <a:endCxn id="127" idx="2"/>
          </p:cNvCxnSpPr>
          <p:nvPr/>
        </p:nvCxnSpPr>
        <p:spPr>
          <a:xfrm rot="10800000">
            <a:off x="4689925" y="4105450"/>
            <a:ext cx="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075" y="72040"/>
            <a:ext cx="1301098" cy="11373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8"/>
          <p:cNvCxnSpPr>
            <a:stCxn id="129" idx="3"/>
          </p:cNvCxnSpPr>
          <p:nvPr/>
        </p:nvCxnSpPr>
        <p:spPr>
          <a:xfrm>
            <a:off x="3333525" y="3123025"/>
            <a:ext cx="640200" cy="5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>
            <a:stCxn id="132" idx="1"/>
          </p:cNvCxnSpPr>
          <p:nvPr/>
        </p:nvCxnSpPr>
        <p:spPr>
          <a:xfrm flipH="1">
            <a:off x="5385675" y="3123025"/>
            <a:ext cx="65040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8"/>
          <p:cNvSpPr txBox="1"/>
          <p:nvPr/>
        </p:nvSpPr>
        <p:spPr>
          <a:xfrm>
            <a:off x="7826375" y="1058225"/>
            <a:ext cx="14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Internal Workflow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889" y="0"/>
            <a:ext cx="1340322" cy="11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7523825" y="1160475"/>
            <a:ext cx="16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7998950" y="1373375"/>
            <a:ext cx="58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7765850" y="1099950"/>
            <a:ext cx="1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7846725" y="1058225"/>
            <a:ext cx="14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Leap  Academy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1094525" y="2269475"/>
            <a:ext cx="1137600" cy="6735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2745997" y="2335995"/>
            <a:ext cx="1043400" cy="5073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4586288" y="2335995"/>
            <a:ext cx="1043400" cy="5073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6235412" y="2355794"/>
            <a:ext cx="1081200" cy="4782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reader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6310431" y="3507697"/>
            <a:ext cx="1081200" cy="4305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generator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3498488" y="3489701"/>
            <a:ext cx="1270200" cy="4665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&amp; Charts </a:t>
            </a:r>
            <a:endParaRPr/>
          </a:p>
        </p:txBody>
      </p:sp>
      <p:cxnSp>
        <p:nvCxnSpPr>
          <p:cNvPr id="164" name="Google Shape;164;p19"/>
          <p:cNvCxnSpPr>
            <a:stCxn id="159" idx="3"/>
            <a:endCxn id="160" idx="1"/>
          </p:cNvCxnSpPr>
          <p:nvPr/>
        </p:nvCxnSpPr>
        <p:spPr>
          <a:xfrm>
            <a:off x="3789397" y="2589645"/>
            <a:ext cx="796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9"/>
          <p:cNvCxnSpPr>
            <a:stCxn id="160" idx="3"/>
            <a:endCxn id="161" idx="1"/>
          </p:cNvCxnSpPr>
          <p:nvPr/>
        </p:nvCxnSpPr>
        <p:spPr>
          <a:xfrm>
            <a:off x="5629688" y="2589645"/>
            <a:ext cx="605700" cy="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6865908" y="2853957"/>
            <a:ext cx="22800" cy="67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9"/>
          <p:cNvCxnSpPr>
            <a:stCxn id="162" idx="1"/>
            <a:endCxn id="163" idx="3"/>
          </p:cNvCxnSpPr>
          <p:nvPr/>
        </p:nvCxnSpPr>
        <p:spPr>
          <a:xfrm rot="10800000">
            <a:off x="4768731" y="3722947"/>
            <a:ext cx="154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9"/>
          <p:cNvCxnSpPr>
            <a:stCxn id="158" idx="3"/>
            <a:endCxn id="159" idx="1"/>
          </p:cNvCxnSpPr>
          <p:nvPr/>
        </p:nvCxnSpPr>
        <p:spPr>
          <a:xfrm flipH="1" rot="10800000">
            <a:off x="2232125" y="2589725"/>
            <a:ext cx="513900" cy="1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9"/>
          <p:cNvSpPr txBox="1"/>
          <p:nvPr/>
        </p:nvSpPr>
        <p:spPr>
          <a:xfrm>
            <a:off x="2268967" y="2531130"/>
            <a:ext cx="6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2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788354" y="2270579"/>
            <a:ext cx="8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.csv file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5560217" y="2270579"/>
            <a:ext cx="9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.csv file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7094200" y="2853947"/>
            <a:ext cx="75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Csv data 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5072857" y="3398507"/>
            <a:ext cx="9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3498488" y="3999800"/>
            <a:ext cx="11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Dashboard</a:t>
            </a:r>
            <a:endParaRPr i="1"/>
          </a:p>
        </p:txBody>
      </p:sp>
      <p:sp>
        <p:nvSpPr>
          <p:cNvPr id="175" name="Google Shape;175;p19"/>
          <p:cNvSpPr txBox="1"/>
          <p:nvPr/>
        </p:nvSpPr>
        <p:spPr>
          <a:xfrm>
            <a:off x="1094524" y="2903648"/>
            <a:ext cx="11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Dashboard</a:t>
            </a:r>
            <a:endParaRPr i="1"/>
          </a:p>
        </p:txBody>
      </p:sp>
      <p:pic>
        <p:nvPicPr>
          <p:cNvPr descr="Graph chart in color | Free SVG"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590" y="3550132"/>
            <a:ext cx="408699" cy="345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icrosoft Office Excel (2013–2019).svg - Wikimedia Commons"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6230" y="2531130"/>
            <a:ext cx="304005" cy="257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photo Profile Man Symbol Human Communication User Home - Max ..." id="178" name="Google Shape;1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7910" y="1058225"/>
            <a:ext cx="891025" cy="699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19"/>
          <p:cNvCxnSpPr>
            <a:stCxn id="178" idx="2"/>
            <a:endCxn id="158" idx="0"/>
          </p:cNvCxnSpPr>
          <p:nvPr/>
        </p:nvCxnSpPr>
        <p:spPr>
          <a:xfrm>
            <a:off x="1663423" y="1758141"/>
            <a:ext cx="0" cy="51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9"/>
          <p:cNvSpPr txBox="1"/>
          <p:nvPr/>
        </p:nvSpPr>
        <p:spPr>
          <a:xfrm>
            <a:off x="1663423" y="1776611"/>
            <a:ext cx="15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file 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1370417" y="1835462"/>
            <a:ext cx="2430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1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3997245" y="2531130"/>
            <a:ext cx="5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5758454" y="2497449"/>
            <a:ext cx="5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6623354" y="3139881"/>
            <a:ext cx="2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5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309850" y="3722914"/>
            <a:ext cx="4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6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Flow: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will provide a file in the dashboard,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Triggers the controller.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 will send the file to the validator.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Validator checks the file and sends the </a:t>
            </a:r>
            <a:r>
              <a:rPr lang="en"/>
              <a:t>request</a:t>
            </a:r>
            <a:r>
              <a:rPr lang="en"/>
              <a:t> to the file reader.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FileReader reads the data from the excel file and sends the data to the graph generator for generating the graph.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using the data, the Graph generator creates Charts, the Chart will shown in the dashboard.</a:t>
            </a:r>
            <a:endParaRPr/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Why is Data Visualization Important?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299" y="2118125"/>
            <a:ext cx="2856825" cy="19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/>
          <p:nvPr/>
        </p:nvSpPr>
        <p:spPr>
          <a:xfrm>
            <a:off x="380250" y="1281025"/>
            <a:ext cx="1989900" cy="937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and fast way to transmit and </a:t>
            </a:r>
            <a:r>
              <a:rPr lang="en"/>
              <a:t>interpret</a:t>
            </a:r>
            <a:r>
              <a:rPr lang="en"/>
              <a:t> information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380250" y="2482025"/>
            <a:ext cx="2041800" cy="1218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understanding of operational performance and business activities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380250" y="3963225"/>
            <a:ext cx="2041800" cy="786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</a:t>
            </a:r>
            <a:r>
              <a:rPr lang="en"/>
              <a:t>i</a:t>
            </a:r>
            <a:r>
              <a:rPr lang="en"/>
              <a:t>nterpretation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a large volume of data</a:t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6101825" y="1323025"/>
            <a:ext cx="2041800" cy="937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optimization and decision-making based on facts</a:t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6101825" y="2564025"/>
            <a:ext cx="2107800" cy="1036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patterns and understanding the impact of strategies implemented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6101825" y="4054100"/>
            <a:ext cx="2107800" cy="786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identification of trends and areas that need attention.</a:t>
            </a:r>
            <a:endParaRPr/>
          </a:p>
        </p:txBody>
      </p:sp>
      <p:cxnSp>
        <p:nvCxnSpPr>
          <p:cNvPr id="205" name="Google Shape;205;p21"/>
          <p:cNvCxnSpPr>
            <a:stCxn id="200" idx="3"/>
            <a:endCxn id="198" idx="1"/>
          </p:cNvCxnSpPr>
          <p:nvPr/>
        </p:nvCxnSpPr>
        <p:spPr>
          <a:xfrm>
            <a:off x="2422050" y="3091025"/>
            <a:ext cx="4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6" name="Google Shape;2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6175" y="0"/>
            <a:ext cx="1292424" cy="11297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1"/>
          <p:cNvCxnSpPr>
            <a:stCxn id="199" idx="3"/>
          </p:cNvCxnSpPr>
          <p:nvPr/>
        </p:nvCxnSpPr>
        <p:spPr>
          <a:xfrm>
            <a:off x="2370150" y="1749925"/>
            <a:ext cx="5244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1"/>
          <p:cNvCxnSpPr>
            <a:stCxn id="201" idx="3"/>
          </p:cNvCxnSpPr>
          <p:nvPr/>
        </p:nvCxnSpPr>
        <p:spPr>
          <a:xfrm flipH="1" rot="10800000">
            <a:off x="2422050" y="3903825"/>
            <a:ext cx="462600" cy="4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1"/>
          <p:cNvCxnSpPr>
            <a:stCxn id="202" idx="1"/>
          </p:cNvCxnSpPr>
          <p:nvPr/>
        </p:nvCxnSpPr>
        <p:spPr>
          <a:xfrm flipH="1">
            <a:off x="5769125" y="1791925"/>
            <a:ext cx="332700" cy="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1"/>
          <p:cNvCxnSpPr>
            <a:stCxn id="203" idx="1"/>
            <a:endCxn id="198" idx="3"/>
          </p:cNvCxnSpPr>
          <p:nvPr/>
        </p:nvCxnSpPr>
        <p:spPr>
          <a:xfrm flipH="1">
            <a:off x="5769125" y="3082275"/>
            <a:ext cx="3327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1"/>
          <p:cNvCxnSpPr>
            <a:stCxn id="204" idx="1"/>
          </p:cNvCxnSpPr>
          <p:nvPr/>
        </p:nvCxnSpPr>
        <p:spPr>
          <a:xfrm rot="10800000">
            <a:off x="5758925" y="3903800"/>
            <a:ext cx="342900" cy="5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1"/>
          <p:cNvSpPr txBox="1"/>
          <p:nvPr/>
        </p:nvSpPr>
        <p:spPr>
          <a:xfrm>
            <a:off x="7796125" y="978925"/>
            <a:ext cx="134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7715450" y="1058225"/>
            <a:ext cx="58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