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BD60F3-874B-4541-AB89-07447C613F0D}">
  <a:tblStyle styleId="{78BD60F3-874B-4541-AB89-07447C613F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99d79fd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99d79fd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D9EAD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D9EAD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8.jp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wgraphs.io/" TargetMode="External"/><Relationship Id="rId4" Type="http://schemas.openxmlformats.org/officeDocument/2006/relationships/hyperlink" Target="https://www.tableau.com/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hyperlink" Target="https://www.datapine.com/blog/financial-graphs-and-charts-examples/" TargetMode="External"/><Relationship Id="rId5" Type="http://schemas.openxmlformats.org/officeDocument/2006/relationships/hyperlink" Target="https://www.wikipedia.org/" TargetMode="External"/><Relationship Id="rId6" Type="http://schemas.openxmlformats.org/officeDocument/2006/relationships/hyperlink" Target="https://visme.co/blog/types-of-graphs/" TargetMode="External"/><Relationship Id="rId7" Type="http://schemas.openxmlformats.org/officeDocument/2006/relationships/hyperlink" Target="https://www.slideshare.net/qlik_arg/5-data-visualization-pitfalls" TargetMode="External"/><Relationship Id="rId8" Type="http://schemas.openxmlformats.org/officeDocument/2006/relationships/hyperlink" Target="https://www.gooddata.com/blog/8-ways-turn-good-data-great-visualization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ableau.com/data-insights/reference-library/visual-analytic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3850" y="201727"/>
            <a:ext cx="82221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i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DATA VISUALIZATION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695275" y="17260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54025" y="4628150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88475" y="4518875"/>
            <a:ext cx="59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786450" y="4474250"/>
            <a:ext cx="246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Tribe-H 			</a:t>
            </a:r>
            <a:endParaRPr b="0" i="1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93850" y="4628150"/>
            <a:ext cx="155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020105" cy="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325" y="211325"/>
            <a:ext cx="5647350" cy="454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432075" y="5216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Technical Specification</a:t>
            </a:r>
            <a:endParaRPr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6" name="Google Shape;236;p23"/>
          <p:cNvGraphicFramePr/>
          <p:nvPr/>
        </p:nvGraphicFramePr>
        <p:xfrm>
          <a:off x="301250" y="12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{78BD60F3-874B-4541-AB89-07447C613F0D}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Windows, Linux, MacOs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Server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Apache Tomcat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Client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Google chrome, Firefox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Language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Python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Libraries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Pandas , dash , plotly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Pycharm Community 3.10.5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Documentation Tools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Google sheet, Google doc, Google slides, Powerpoint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Version Control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Github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50" y="1016074"/>
            <a:ext cx="7149950" cy="37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320025" y="372125"/>
            <a:ext cx="232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ld Standard TT"/>
                <a:ea typeface="Old Standard TT"/>
                <a:cs typeface="Old Standard TT"/>
                <a:sym typeface="Old Standard TT"/>
              </a:rPr>
              <a:t>User Interface : </a:t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25" y="2820375"/>
            <a:ext cx="4850337" cy="18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2825" y="2771450"/>
            <a:ext cx="3742800" cy="196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5">
            <a:alphaModFix/>
          </a:blip>
          <a:srcRect b="21077" l="16348" r="16348" t="-3831"/>
          <a:stretch/>
        </p:blipFill>
        <p:spPr>
          <a:xfrm>
            <a:off x="2810100" y="1350425"/>
            <a:ext cx="4266651" cy="12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/>
        </p:nvSpPr>
        <p:spPr>
          <a:xfrm>
            <a:off x="668400" y="44017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235500" y="1171600"/>
            <a:ext cx="85206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chosen the above design because it is easy to understand and start the work.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enhance the experience by adding new features.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7846550" y="1231075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https://rawgraphs.io/</a:t>
            </a:r>
            <a:endParaRPr>
              <a:solidFill>
                <a:srgbClr val="1155CC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https://www.tableau.com/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https://www.wikipedia.org/</a:t>
            </a:r>
            <a:endParaRPr b="1" i="1" sz="16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https://visme.co/blog/types-of-graphs/#business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https://www.slideshare.net/qlik_arg/5-datavisualization-pitfalls</a:t>
            </a:r>
            <a:endParaRPr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https://www.gooddata.com/blog/8-ways-turn-good-data-great-visualizations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https://www.datapine.com/blog/financial-graphs-and-charts-examples/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6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86475" y="1430425"/>
            <a:ext cx="8958300" cy="1255200"/>
          </a:xfrm>
          <a:prstGeom prst="horizontalScroll">
            <a:avLst>
              <a:gd fmla="val 125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476038" y="1593225"/>
            <a:ext cx="8416330" cy="9296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Pacifico"/>
              </a:rPr>
              <a:t>Thank You For Your Time</a:t>
            </a:r>
          </a:p>
        </p:txBody>
      </p:sp>
      <p:sp>
        <p:nvSpPr>
          <p:cNvPr id="285" name="Google Shape;285;p28"/>
          <p:cNvSpPr/>
          <p:nvPr/>
        </p:nvSpPr>
        <p:spPr>
          <a:xfrm>
            <a:off x="2152438" y="2964825"/>
            <a:ext cx="4708185" cy="1023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Pacifico"/>
              </a:rPr>
              <a:t>Have a nice day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-435925" y="1681075"/>
            <a:ext cx="2519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Tribe-H 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105525" y="1812000"/>
            <a:ext cx="3055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Akashata Pujari</a:t>
            </a:r>
            <a:endParaRPr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 Joshi  (</a:t>
            </a: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Bhagyalaxmi Malipati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Bhanudas Kajale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Chintamani Shidl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Krishna Koustub bs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Mallamma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Nagraj Yache	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9.Shweta Patil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Aks6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8713875" y="4871850"/>
            <a:ext cx="3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152000" y="787975"/>
            <a:ext cx="4368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200">
                <a:solidFill>
                  <a:schemeClr val="dk1"/>
                </a:solidFill>
              </a:rPr>
              <a:t> Open S</a:t>
            </a:r>
            <a:r>
              <a:rPr b="1" lang="en" sz="2200">
                <a:solidFill>
                  <a:schemeClr val="dk1"/>
                </a:solidFill>
              </a:rPr>
              <a:t>o</a:t>
            </a:r>
            <a:r>
              <a:rPr b="1" lang="en" sz="2200">
                <a:solidFill>
                  <a:schemeClr val="dk1"/>
                </a:solidFill>
              </a:rPr>
              <a:t>urce Data Visualization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983375" y="1181950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549425" y="1324663"/>
            <a:ext cx="31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Your data to what you like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0105" cy="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5291975" y="1812000"/>
            <a:ext cx="3055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Poornima 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Praveen Kumar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Sagar Bomble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Salinee Nayak  (co-Leader)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Sarika Swami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Shilpa Arvind	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 Shivani singade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Aks6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21150" y="7388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21150" y="16596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graphical representation of information and data. By using </a:t>
            </a:r>
            <a:r>
              <a:rPr lang="en" sz="15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visual elements like charts, graphs and maps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Data visualization tools provide an accessible way to see and understand trends, outliers and patterns in data.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world of Big Data, data visualization tools and technologies are essential to analyze massive amounts of information and make data-driven decisions.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by teachers to display student test results, by computer scientists exploring advancements in artificial intelligence(AI) or by executives looking to share information with stakeholders.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52275" y="665425"/>
            <a:ext cx="3633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2100" y="15072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 visualization system using open source services and methods, where users can upload an file and expects different charts or graphs based on the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Misleading Color Contrast:In data visualization, high degrees of color contrast may cause viewers to believe that value disparities are greater than they really 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data visualizations include too much data, information overwhelms, and data melts into a graphic soup that most viewers can’t stomach.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Omitting Baseline and Truncating Scale.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88775" y="185450"/>
            <a:ext cx="4889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Data Visualization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88775" y="874850"/>
            <a:ext cx="85206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practice of translating information into a visual context, such as a map or graph, to make data easier for the human brain to understand and pull insights from. It is important for almost every career. </a:t>
            </a:r>
            <a:endParaRPr b="1" sz="1400" u="sng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962806" y="2968764"/>
            <a:ext cx="961500" cy="61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997086" y="1882600"/>
            <a:ext cx="8859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600575" y="1882600"/>
            <a:ext cx="9201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604011" y="2997920"/>
            <a:ext cx="9201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Pyramid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962806" y="4113204"/>
            <a:ext cx="9615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359300" y="1882600"/>
            <a:ext cx="10155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62839" y="3026011"/>
            <a:ext cx="10155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Treemap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600575" y="4113239"/>
            <a:ext cx="9201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383423" y="4113239"/>
            <a:ext cx="10155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7"/>
          <p:cNvCxnSpPr>
            <a:stCxn id="109" idx="2"/>
            <a:endCxn id="108" idx="0"/>
          </p:cNvCxnSpPr>
          <p:nvPr/>
        </p:nvCxnSpPr>
        <p:spPr>
          <a:xfrm>
            <a:off x="4440036" y="2497600"/>
            <a:ext cx="36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7"/>
          <p:cNvCxnSpPr>
            <a:stCxn id="111" idx="3"/>
            <a:endCxn id="108" idx="1"/>
          </p:cNvCxnSpPr>
          <p:nvPr/>
        </p:nvCxnSpPr>
        <p:spPr>
          <a:xfrm flipH="1" rot="10800000">
            <a:off x="3524111" y="3276320"/>
            <a:ext cx="4386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7"/>
          <p:cNvCxnSpPr>
            <a:stCxn id="114" idx="1"/>
            <a:endCxn id="108" idx="3"/>
          </p:cNvCxnSpPr>
          <p:nvPr/>
        </p:nvCxnSpPr>
        <p:spPr>
          <a:xfrm rot="10800000">
            <a:off x="4924239" y="3276211"/>
            <a:ext cx="4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7"/>
          <p:cNvCxnSpPr>
            <a:stCxn id="115" idx="3"/>
          </p:cNvCxnSpPr>
          <p:nvPr/>
        </p:nvCxnSpPr>
        <p:spPr>
          <a:xfrm flipH="1" rot="10800000">
            <a:off x="3520675" y="3583739"/>
            <a:ext cx="4347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7"/>
          <p:cNvCxnSpPr>
            <a:stCxn id="116" idx="1"/>
          </p:cNvCxnSpPr>
          <p:nvPr/>
        </p:nvCxnSpPr>
        <p:spPr>
          <a:xfrm rot="10800000">
            <a:off x="4916323" y="3611639"/>
            <a:ext cx="4671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7"/>
          <p:cNvCxnSpPr>
            <a:stCxn id="112" idx="0"/>
            <a:endCxn id="108" idx="2"/>
          </p:cNvCxnSpPr>
          <p:nvPr/>
        </p:nvCxnSpPr>
        <p:spPr>
          <a:xfrm rot="10800000">
            <a:off x="4443556" y="3583704"/>
            <a:ext cx="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7"/>
          <p:cNvCxnSpPr>
            <a:stCxn id="110" idx="3"/>
          </p:cNvCxnSpPr>
          <p:nvPr/>
        </p:nvCxnSpPr>
        <p:spPr>
          <a:xfrm>
            <a:off x="3520675" y="2190100"/>
            <a:ext cx="4347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7"/>
          <p:cNvCxnSpPr>
            <a:stCxn id="113" idx="1"/>
          </p:cNvCxnSpPr>
          <p:nvPr/>
        </p:nvCxnSpPr>
        <p:spPr>
          <a:xfrm flipH="1">
            <a:off x="4917100" y="2190100"/>
            <a:ext cx="4422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350350"/>
            <a:ext cx="5160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Examples of Data visualization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963550"/>
            <a:ext cx="725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530"/>
              <a:buNone/>
            </a:pPr>
            <a:r>
              <a:rPr lang="en" sz="1430">
                <a:latin typeface="Times New Roman"/>
                <a:ea typeface="Times New Roman"/>
                <a:cs typeface="Times New Roman"/>
                <a:sym typeface="Times New Roman"/>
              </a:rPr>
              <a:t>In the early days of visualization, the most common visualization technique was using a Microsoft Excel spreadsheet to transform the information into a table, bar graph or pie chart. While these visualization methods are still commonly used, more are still commonly used, more intricate technique are now available, including the following:</a:t>
            </a:r>
            <a:endParaRPr sz="14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-110" r="0" t="-110"/>
          <a:stretch/>
        </p:blipFill>
        <p:spPr>
          <a:xfrm>
            <a:off x="3610575" y="2179675"/>
            <a:ext cx="1346350" cy="1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50" y="3711825"/>
            <a:ext cx="1420275" cy="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0025" y="3621425"/>
            <a:ext cx="44185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612068" y="3758250"/>
            <a:ext cx="1344857" cy="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4800" y="3735626"/>
            <a:ext cx="1513800" cy="6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76650" y="3689513"/>
            <a:ext cx="1344850" cy="75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>
            <a:stCxn id="134" idx="2"/>
            <a:endCxn id="137" idx="0"/>
          </p:cNvCxnSpPr>
          <p:nvPr/>
        </p:nvCxnSpPr>
        <p:spPr>
          <a:xfrm>
            <a:off x="4283750" y="3206650"/>
            <a:ext cx="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8"/>
          <p:cNvCxnSpPr>
            <a:stCxn id="134" idx="1"/>
            <a:endCxn id="135" idx="0"/>
          </p:cNvCxnSpPr>
          <p:nvPr/>
        </p:nvCxnSpPr>
        <p:spPr>
          <a:xfrm flipH="1">
            <a:off x="1342575" y="2693162"/>
            <a:ext cx="22680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>
            <a:stCxn id="134" idx="1"/>
            <a:endCxn id="136" idx="0"/>
          </p:cNvCxnSpPr>
          <p:nvPr/>
        </p:nvCxnSpPr>
        <p:spPr>
          <a:xfrm flipH="1">
            <a:off x="2770875" y="2693162"/>
            <a:ext cx="8397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>
            <a:stCxn id="134" idx="3"/>
            <a:endCxn id="138" idx="0"/>
          </p:cNvCxnSpPr>
          <p:nvPr/>
        </p:nvCxnSpPr>
        <p:spPr>
          <a:xfrm>
            <a:off x="4956925" y="2693162"/>
            <a:ext cx="1224900" cy="10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8"/>
          <p:cNvCxnSpPr>
            <a:stCxn id="134" idx="3"/>
            <a:endCxn id="139" idx="0"/>
          </p:cNvCxnSpPr>
          <p:nvPr/>
        </p:nvCxnSpPr>
        <p:spPr>
          <a:xfrm>
            <a:off x="4956925" y="2693162"/>
            <a:ext cx="2892300" cy="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3651175" y="3206650"/>
            <a:ext cx="15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56188" y="451072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Pie chart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462475" y="4510800"/>
            <a:ext cx="11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Bar graph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734425" y="4486900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 chart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471975" y="4454150"/>
            <a:ext cx="14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Bubble chart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256025" y="4442700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Area chart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35500" y="445025"/>
            <a:ext cx="5866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Why is Data Visualization Important?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299" y="2118125"/>
            <a:ext cx="2856825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380250" y="1281025"/>
            <a:ext cx="19899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and fast way to transmit and interpret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80250" y="2482025"/>
            <a:ext cx="2041800" cy="1218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understanding of operational performance and business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80250" y="3963225"/>
            <a:ext cx="2041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large volume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101825" y="1323025"/>
            <a:ext cx="20418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optimization and decision-making based on facts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101825" y="2564025"/>
            <a:ext cx="2107800" cy="103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patterns and understanding the impact of strategies implemented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101825" y="4054100"/>
            <a:ext cx="2107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identification of trends and areas that need attention.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>
            <a:stCxn id="160" idx="3"/>
            <a:endCxn id="158" idx="1"/>
          </p:cNvCxnSpPr>
          <p:nvPr/>
        </p:nvCxnSpPr>
        <p:spPr>
          <a:xfrm>
            <a:off x="2422050" y="3091025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9"/>
          <p:cNvCxnSpPr>
            <a:stCxn id="159" idx="3"/>
          </p:cNvCxnSpPr>
          <p:nvPr/>
        </p:nvCxnSpPr>
        <p:spPr>
          <a:xfrm>
            <a:off x="2370150" y="1749925"/>
            <a:ext cx="5244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19"/>
          <p:cNvCxnSpPr>
            <a:stCxn id="161" idx="3"/>
          </p:cNvCxnSpPr>
          <p:nvPr/>
        </p:nvCxnSpPr>
        <p:spPr>
          <a:xfrm flipH="1" rot="10800000">
            <a:off x="2422050" y="3903825"/>
            <a:ext cx="4626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19"/>
          <p:cNvCxnSpPr>
            <a:stCxn id="162" idx="1"/>
          </p:cNvCxnSpPr>
          <p:nvPr/>
        </p:nvCxnSpPr>
        <p:spPr>
          <a:xfrm flipH="1">
            <a:off x="5769125" y="1791925"/>
            <a:ext cx="3327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9"/>
          <p:cNvCxnSpPr>
            <a:stCxn id="163" idx="1"/>
            <a:endCxn id="158" idx="3"/>
          </p:cNvCxnSpPr>
          <p:nvPr/>
        </p:nvCxnSpPr>
        <p:spPr>
          <a:xfrm flipH="1">
            <a:off x="5769125" y="3082275"/>
            <a:ext cx="332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19"/>
          <p:cNvCxnSpPr>
            <a:stCxn id="164" idx="1"/>
          </p:cNvCxnSpPr>
          <p:nvPr/>
        </p:nvCxnSpPr>
        <p:spPr>
          <a:xfrm rot="10800000">
            <a:off x="5758925" y="3903800"/>
            <a:ext cx="3429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7715450" y="10582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50600"/>
            <a:ext cx="3186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Internal 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523825" y="1160475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998950" y="137337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765850" y="1099950"/>
            <a:ext cx="1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94525" y="2269475"/>
            <a:ext cx="1137600" cy="673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2745997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586288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235412" y="2355794"/>
            <a:ext cx="1081200" cy="4782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310431" y="3507697"/>
            <a:ext cx="1081200" cy="430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generator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498488" y="3489701"/>
            <a:ext cx="1270200" cy="466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 &amp; Charts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0"/>
          <p:cNvCxnSpPr>
            <a:stCxn id="185" idx="3"/>
            <a:endCxn id="186" idx="1"/>
          </p:cNvCxnSpPr>
          <p:nvPr/>
        </p:nvCxnSpPr>
        <p:spPr>
          <a:xfrm>
            <a:off x="3789397" y="2589645"/>
            <a:ext cx="79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0"/>
          <p:cNvCxnSpPr>
            <a:stCxn id="186" idx="3"/>
            <a:endCxn id="187" idx="1"/>
          </p:cNvCxnSpPr>
          <p:nvPr/>
        </p:nvCxnSpPr>
        <p:spPr>
          <a:xfrm>
            <a:off x="5629688" y="2589645"/>
            <a:ext cx="6057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6865908" y="2853957"/>
            <a:ext cx="22800" cy="67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20"/>
          <p:cNvCxnSpPr>
            <a:stCxn id="188" idx="1"/>
            <a:endCxn id="189" idx="3"/>
          </p:cNvCxnSpPr>
          <p:nvPr/>
        </p:nvCxnSpPr>
        <p:spPr>
          <a:xfrm rot="10800000">
            <a:off x="4768731" y="3722947"/>
            <a:ext cx="154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20"/>
          <p:cNvCxnSpPr>
            <a:stCxn id="184" idx="3"/>
            <a:endCxn id="185" idx="1"/>
          </p:cNvCxnSpPr>
          <p:nvPr/>
        </p:nvCxnSpPr>
        <p:spPr>
          <a:xfrm flipH="1" rot="10800000">
            <a:off x="2232125" y="2589725"/>
            <a:ext cx="513900" cy="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>
            <a:off x="2268967" y="2531130"/>
            <a:ext cx="6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788354" y="2270579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094200" y="2853947"/>
            <a:ext cx="7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Csv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5072857" y="3398507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498488" y="3999800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094524" y="2903648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 chart in color | Free SVG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590" y="3550132"/>
            <a:ext cx="408699" cy="345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3–2019).svg - Wikimedia Commons"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230" y="2531130"/>
            <a:ext cx="304005" cy="257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stCxn id="204" idx="2"/>
            <a:endCxn id="184" idx="0"/>
          </p:cNvCxnSpPr>
          <p:nvPr/>
        </p:nvCxnSpPr>
        <p:spPr>
          <a:xfrm>
            <a:off x="1663325" y="1758275"/>
            <a:ext cx="0" cy="5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20"/>
          <p:cNvSpPr txBox="1"/>
          <p:nvPr/>
        </p:nvSpPr>
        <p:spPr>
          <a:xfrm>
            <a:off x="1663423" y="1776611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</a:t>
            </a:r>
            <a:r>
              <a:rPr lang="en"/>
              <a:t>,csv,txt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997245" y="2531130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758454" y="2497449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623354" y="3139881"/>
            <a:ext cx="2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309850" y="3722914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370292" y="1879405"/>
            <a:ext cx="6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1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5">
            <a:alphaModFix/>
          </a:blip>
          <a:srcRect b="10621" l="16815" r="16165" t="20360"/>
          <a:stretch/>
        </p:blipFill>
        <p:spPr>
          <a:xfrm>
            <a:off x="1246925" y="829625"/>
            <a:ext cx="842561" cy="8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2178525" y="1016075"/>
            <a:ext cx="10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End User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87900" y="368825"/>
            <a:ext cx="3495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/>
              <a:t>Flow:</a:t>
            </a:r>
            <a:endParaRPr sz="2500"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311700" y="10954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user will provide a file in the dashboard,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Triggers the controller.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Controller will send the file to the validator.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Validator checks the file and sends the request to the file reader.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FileReader reads the data from the excel file and sends the data to the graph generator for generating the graph.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By using the data, the Graph generator creates Charts, the Chart will shown in the dashboard.</a:t>
            </a:r>
            <a:endParaRPr sz="1700"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850" y="9700"/>
            <a:ext cx="634100" cy="5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2750"/>
            <a:ext cx="1319031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