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5D44E-548B-4532-A1D9-0EC167978B65}">
  <a:tblStyle styleId="{E175D44E-548B-4532-A1D9-0EC167978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b647e2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b647e2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b647e2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b647e2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b647e2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2b647e2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b647e2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b647e2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50b147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50b147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b607e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b607e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590632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590632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b607ee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b607ee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b607ee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b607ee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b607ee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b607ee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b607ee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b607ee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b607ee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b607ee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D9EAD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D9EAD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wgraphs.io/" TargetMode="External"/><Relationship Id="rId4" Type="http://schemas.openxmlformats.org/officeDocument/2006/relationships/hyperlink" Target="https://www.tableau.com/" TargetMode="External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ableau.com/data-insights/reference-library/visual-analytic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3850" y="201727"/>
            <a:ext cx="8222100" cy="15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 i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DATA VISUALIZATION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876" y="201725"/>
            <a:ext cx="1589123" cy="138907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695275" y="172602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813425" y="1590800"/>
            <a:ext cx="14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54025" y="4628150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88475" y="4518875"/>
            <a:ext cx="59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100" y="4118675"/>
            <a:ext cx="858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Presented by Tribe-H 				Directed by Dinesh Behra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432075" y="521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</a:t>
            </a: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50" y="0"/>
            <a:ext cx="1558350" cy="13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7765850" y="1220975"/>
            <a:ext cx="13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5" name="Google Shape;225;p22"/>
          <p:cNvGraphicFramePr/>
          <p:nvPr/>
        </p:nvGraphicFramePr>
        <p:xfrm>
          <a:off x="301250" y="12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{E175D44E-548B-4532-A1D9-0EC167978B65}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Windows, Linux, MacOs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 Tomcat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Google chrome, Firefox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Libraries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 , dash , plotly, Matplotlib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Pycharm Community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Documentation Tools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sheet, Google doc, Google slides, Powerpoint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 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chosen the above design because it is easy to understand and start the work.</a:t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always enhance the experience by adding new features.</a:t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025" y="0"/>
            <a:ext cx="1477574" cy="12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7846550" y="1231075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7846550" y="1166950"/>
            <a:ext cx="17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https://rawgraphs.io/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https://www.tableau.com/</a:t>
            </a:r>
            <a:endParaRPr b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https://www.wikipedia.org/</a:t>
            </a:r>
            <a:endParaRPr b="1" i="1" sz="16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625" y="0"/>
            <a:ext cx="1442973" cy="126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7776000" y="1108650"/>
            <a:ext cx="13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53850" y="134863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Tribe-H Member Name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53850" y="1757275"/>
            <a:ext cx="81186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Akashata Pujari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333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Atharv Joshi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Bhagyalaxmi Malipatil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Bhanudas Kajale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Chintamani Shidli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 Koustub bs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Mallamma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Nagraj Yache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Poornima 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Praveen Kumar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Sagar Bomble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Salinee Nayak</a:t>
            </a:r>
            <a:endParaRPr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Sarika Swami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Shilpa Arvind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Shivani singade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Aks6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876" y="201725"/>
            <a:ext cx="1589123" cy="13890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728875" y="1439350"/>
            <a:ext cx="15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713875" y="4871850"/>
            <a:ext cx="3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Abstract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Visualization?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data visualization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workflow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data visualization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Specification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325" y="17475"/>
            <a:ext cx="1526827" cy="13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671550" y="1261325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21150" y="738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1150" y="16596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graphical representation of information and data. By using </a:t>
            </a:r>
            <a:r>
              <a:rPr lang="en" sz="15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elements like charts, graphs and maps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Data visualization tools provide an accessible way to see and understand trends, outliers and patterns in data.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world of Big Data, data visualization tools and technologies are essential to analyze massive amounts of information and make data-driven decisions.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by teachers to display student test results, by computer scientists exploring advancements in artificial intelligence(AI) or by executives looking to share information with stakeholders.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625" y="91362"/>
            <a:ext cx="1510676" cy="13205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652200" y="1352075"/>
            <a:ext cx="13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7925" y="68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88300" y="16596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Data visualization system using open source services and methods, where users can upload an file and expects different charts or graphs based on the data.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850" y="0"/>
            <a:ext cx="1679749" cy="13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695350" y="1301650"/>
            <a:ext cx="136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Data Visualization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64975" y="1554350"/>
            <a:ext cx="85206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is the practice of translating information into a visual context, such as a map or graph, to make data easier for the human brain to understand and pull insights from. It is important for almost every career. Below are the few examples</a:t>
            </a:r>
            <a:endParaRPr b="1" sz="1500" u="sng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850" y="0"/>
            <a:ext cx="1679749" cy="13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742575" y="123732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Leap Academy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-110" r="0" t="-110"/>
          <a:stretch/>
        </p:blipFill>
        <p:spPr>
          <a:xfrm>
            <a:off x="3610575" y="2408275"/>
            <a:ext cx="1346350" cy="1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50" y="3940425"/>
            <a:ext cx="1420275" cy="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0025" y="3850025"/>
            <a:ext cx="44185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612068" y="3986850"/>
            <a:ext cx="1344857" cy="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4800" y="3964226"/>
            <a:ext cx="1513800" cy="6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6650" y="3918113"/>
            <a:ext cx="1344850" cy="753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>
            <a:stCxn id="112" idx="2"/>
            <a:endCxn id="115" idx="0"/>
          </p:cNvCxnSpPr>
          <p:nvPr/>
        </p:nvCxnSpPr>
        <p:spPr>
          <a:xfrm>
            <a:off x="4283750" y="3435250"/>
            <a:ext cx="6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2" idx="1"/>
            <a:endCxn id="113" idx="0"/>
          </p:cNvCxnSpPr>
          <p:nvPr/>
        </p:nvCxnSpPr>
        <p:spPr>
          <a:xfrm flipH="1">
            <a:off x="1342575" y="2921762"/>
            <a:ext cx="22680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stCxn id="112" idx="1"/>
            <a:endCxn id="114" idx="0"/>
          </p:cNvCxnSpPr>
          <p:nvPr/>
        </p:nvCxnSpPr>
        <p:spPr>
          <a:xfrm flipH="1">
            <a:off x="2770875" y="2921762"/>
            <a:ext cx="8397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2" idx="3"/>
            <a:endCxn id="116" idx="0"/>
          </p:cNvCxnSpPr>
          <p:nvPr/>
        </p:nvCxnSpPr>
        <p:spPr>
          <a:xfrm>
            <a:off x="4956925" y="2921762"/>
            <a:ext cx="1224900" cy="10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stCxn id="112" idx="3"/>
            <a:endCxn id="117" idx="0"/>
          </p:cNvCxnSpPr>
          <p:nvPr/>
        </p:nvCxnSpPr>
        <p:spPr>
          <a:xfrm>
            <a:off x="4956925" y="2921762"/>
            <a:ext cx="2892300" cy="9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5143675" y="2649075"/>
            <a:ext cx="6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651175" y="3435250"/>
            <a:ext cx="15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56188" y="4739325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Pie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462475" y="4739400"/>
            <a:ext cx="11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Bar graph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734425" y="4715500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Line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471975" y="4682750"/>
            <a:ext cx="14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Bubble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256025" y="4671300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Area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Examples of Data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the early days of visualization, the most common visualization technique was using a Microsoft Excel spreadsheet to transform the information into a table, bar graph or pie chart. While these visualization methods are still commonly used, more are still commonly used, more intricate technique are now available, including the following: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983875" y="3671700"/>
            <a:ext cx="1412100" cy="433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sp>
        <p:nvSpPr>
          <p:cNvPr id="137" name="Google Shape;137;p19"/>
          <p:cNvSpPr/>
          <p:nvPr/>
        </p:nvSpPr>
        <p:spPr>
          <a:xfrm>
            <a:off x="4034250" y="2906125"/>
            <a:ext cx="13011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982025" y="2906125"/>
            <a:ext cx="1351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Charts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987075" y="3692250"/>
            <a:ext cx="1351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Pyramid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983875" y="4478350"/>
            <a:ext cx="14121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</a:t>
            </a:r>
            <a:r>
              <a:rPr lang="en"/>
              <a:t> Chart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036075" y="2906125"/>
            <a:ext cx="14925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041275" y="3712050"/>
            <a:ext cx="1492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Treemap Chart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982025" y="4478375"/>
            <a:ext cx="1351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071525" y="4478375"/>
            <a:ext cx="1492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Chart</a:t>
            </a:r>
            <a:endParaRPr/>
          </a:p>
        </p:txBody>
      </p:sp>
      <p:cxnSp>
        <p:nvCxnSpPr>
          <p:cNvPr id="145" name="Google Shape;145;p19"/>
          <p:cNvCxnSpPr>
            <a:stCxn id="137" idx="2"/>
            <a:endCxn id="136" idx="0"/>
          </p:cNvCxnSpPr>
          <p:nvPr/>
        </p:nvCxnSpPr>
        <p:spPr>
          <a:xfrm>
            <a:off x="4684800" y="3339925"/>
            <a:ext cx="51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39" idx="3"/>
            <a:endCxn id="136" idx="1"/>
          </p:cNvCxnSpPr>
          <p:nvPr/>
        </p:nvCxnSpPr>
        <p:spPr>
          <a:xfrm flipH="1" rot="10800000">
            <a:off x="3338575" y="3888750"/>
            <a:ext cx="6453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42" idx="1"/>
            <a:endCxn id="136" idx="3"/>
          </p:cNvCxnSpPr>
          <p:nvPr/>
        </p:nvCxnSpPr>
        <p:spPr>
          <a:xfrm rot="10800000">
            <a:off x="5395975" y="3888600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3" idx="3"/>
          </p:cNvCxnSpPr>
          <p:nvPr/>
        </p:nvCxnSpPr>
        <p:spPr>
          <a:xfrm flipH="1" rot="10800000">
            <a:off x="3333525" y="4105325"/>
            <a:ext cx="6402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4" idx="1"/>
          </p:cNvCxnSpPr>
          <p:nvPr/>
        </p:nvCxnSpPr>
        <p:spPr>
          <a:xfrm rot="10800000">
            <a:off x="5385725" y="4125425"/>
            <a:ext cx="6858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0" idx="0"/>
            <a:endCxn id="136" idx="2"/>
          </p:cNvCxnSpPr>
          <p:nvPr/>
        </p:nvCxnSpPr>
        <p:spPr>
          <a:xfrm rot="10800000">
            <a:off x="4689925" y="4105450"/>
            <a:ext cx="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075" y="72040"/>
            <a:ext cx="1301098" cy="1137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>
            <a:stCxn id="138" idx="3"/>
          </p:cNvCxnSpPr>
          <p:nvPr/>
        </p:nvCxnSpPr>
        <p:spPr>
          <a:xfrm>
            <a:off x="3333525" y="3123025"/>
            <a:ext cx="6402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41" idx="1"/>
          </p:cNvCxnSpPr>
          <p:nvPr/>
        </p:nvCxnSpPr>
        <p:spPr>
          <a:xfrm flipH="1">
            <a:off x="5385675" y="3123025"/>
            <a:ext cx="6504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7826375" y="1058225"/>
            <a:ext cx="14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Internal 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889" y="0"/>
            <a:ext cx="1340322" cy="11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523825" y="1160475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998950" y="137337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7765850" y="1099950"/>
            <a:ext cx="1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7846725" y="1058225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Leap  Academy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094525" y="2269475"/>
            <a:ext cx="1137600" cy="673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745997" y="2335995"/>
            <a:ext cx="1043400" cy="507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4586288" y="2335995"/>
            <a:ext cx="1043400" cy="507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235412" y="2355794"/>
            <a:ext cx="1081200" cy="4782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reader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310431" y="3507697"/>
            <a:ext cx="1081200" cy="430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generator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498488" y="3489701"/>
            <a:ext cx="1270200" cy="4665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&amp; Charts </a:t>
            </a:r>
            <a:endParaRPr/>
          </a:p>
        </p:txBody>
      </p:sp>
      <p:cxnSp>
        <p:nvCxnSpPr>
          <p:cNvPr id="173" name="Google Shape;173;p20"/>
          <p:cNvCxnSpPr>
            <a:stCxn id="168" idx="3"/>
            <a:endCxn id="169" idx="1"/>
          </p:cNvCxnSpPr>
          <p:nvPr/>
        </p:nvCxnSpPr>
        <p:spPr>
          <a:xfrm>
            <a:off x="3789397" y="2589645"/>
            <a:ext cx="79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stCxn id="169" idx="3"/>
            <a:endCxn id="170" idx="1"/>
          </p:cNvCxnSpPr>
          <p:nvPr/>
        </p:nvCxnSpPr>
        <p:spPr>
          <a:xfrm>
            <a:off x="5629688" y="2589645"/>
            <a:ext cx="605700" cy="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6865908" y="2853957"/>
            <a:ext cx="22800" cy="67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stCxn id="171" idx="1"/>
            <a:endCxn id="172" idx="3"/>
          </p:cNvCxnSpPr>
          <p:nvPr/>
        </p:nvCxnSpPr>
        <p:spPr>
          <a:xfrm rot="10800000">
            <a:off x="4768731" y="3722947"/>
            <a:ext cx="154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>
            <a:stCxn id="167" idx="3"/>
            <a:endCxn id="168" idx="1"/>
          </p:cNvCxnSpPr>
          <p:nvPr/>
        </p:nvCxnSpPr>
        <p:spPr>
          <a:xfrm flipH="1" rot="10800000">
            <a:off x="2232125" y="2589725"/>
            <a:ext cx="513900" cy="1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0"/>
          <p:cNvSpPr txBox="1"/>
          <p:nvPr/>
        </p:nvSpPr>
        <p:spPr>
          <a:xfrm>
            <a:off x="2268967" y="2531130"/>
            <a:ext cx="6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788354" y="2270579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.csv file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560217" y="2270579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.csv file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7094200" y="2853947"/>
            <a:ext cx="7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Csv data 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072857" y="3398507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3498488" y="3999800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Dashboard</a:t>
            </a:r>
            <a:endParaRPr i="1"/>
          </a:p>
        </p:txBody>
      </p:sp>
      <p:sp>
        <p:nvSpPr>
          <p:cNvPr id="184" name="Google Shape;184;p20"/>
          <p:cNvSpPr txBox="1"/>
          <p:nvPr/>
        </p:nvSpPr>
        <p:spPr>
          <a:xfrm>
            <a:off x="1094524" y="2903648"/>
            <a:ext cx="1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Dashboard</a:t>
            </a:r>
            <a:endParaRPr i="1"/>
          </a:p>
        </p:txBody>
      </p:sp>
      <p:pic>
        <p:nvPicPr>
          <p:cNvPr descr="Graph chart in color | Free SVG"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590" y="3550132"/>
            <a:ext cx="408699" cy="345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3–2019).svg - Wikimedia Commons"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230" y="2531130"/>
            <a:ext cx="304005" cy="257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photo Profile Man Symbol Human Communication User Home - Max ..." id="187" name="Google Shape;1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910" y="1058225"/>
            <a:ext cx="891025" cy="699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0"/>
          <p:cNvCxnSpPr>
            <a:stCxn id="187" idx="2"/>
            <a:endCxn id="167" idx="0"/>
          </p:cNvCxnSpPr>
          <p:nvPr/>
        </p:nvCxnSpPr>
        <p:spPr>
          <a:xfrm>
            <a:off x="1663423" y="1758141"/>
            <a:ext cx="0" cy="51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0"/>
          <p:cNvSpPr txBox="1"/>
          <p:nvPr/>
        </p:nvSpPr>
        <p:spPr>
          <a:xfrm>
            <a:off x="1663423" y="1776611"/>
            <a:ext cx="15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 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370417" y="1835462"/>
            <a:ext cx="2430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997245" y="2531130"/>
            <a:ext cx="5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5758454" y="2497449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6623354" y="3139881"/>
            <a:ext cx="2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309850" y="3722914"/>
            <a:ext cx="4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6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is Data Visualization Important?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99" y="2118125"/>
            <a:ext cx="2856825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380250" y="1281025"/>
            <a:ext cx="1989900" cy="937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and fast way to transmit and </a:t>
            </a:r>
            <a:r>
              <a:rPr lang="en"/>
              <a:t>interpret</a:t>
            </a:r>
            <a:r>
              <a:rPr lang="en"/>
              <a:t> information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80250" y="2482025"/>
            <a:ext cx="2041800" cy="1218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understanding of operational performance and business activities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380250" y="3963225"/>
            <a:ext cx="2041800" cy="786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</a:t>
            </a:r>
            <a:r>
              <a:rPr lang="en"/>
              <a:t>i</a:t>
            </a:r>
            <a:r>
              <a:rPr lang="en"/>
              <a:t>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 large volume of data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6101825" y="1323025"/>
            <a:ext cx="2041800" cy="937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optimization and decision-making based on facts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6101825" y="2564025"/>
            <a:ext cx="2107800" cy="103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patterns and understanding the impact of strategies implemented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6101825" y="4054100"/>
            <a:ext cx="2107800" cy="786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identification of trends and areas that need attention.</a:t>
            </a:r>
            <a:endParaRPr/>
          </a:p>
        </p:txBody>
      </p:sp>
      <p:cxnSp>
        <p:nvCxnSpPr>
          <p:cNvPr id="207" name="Google Shape;207;p21"/>
          <p:cNvCxnSpPr>
            <a:stCxn id="202" idx="3"/>
            <a:endCxn id="200" idx="1"/>
          </p:cNvCxnSpPr>
          <p:nvPr/>
        </p:nvCxnSpPr>
        <p:spPr>
          <a:xfrm>
            <a:off x="2422050" y="3091025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175" y="0"/>
            <a:ext cx="1292424" cy="1129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1"/>
          <p:cNvCxnSpPr>
            <a:stCxn id="201" idx="3"/>
          </p:cNvCxnSpPr>
          <p:nvPr/>
        </p:nvCxnSpPr>
        <p:spPr>
          <a:xfrm>
            <a:off x="2370150" y="1749925"/>
            <a:ext cx="5244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stCxn id="203" idx="3"/>
          </p:cNvCxnSpPr>
          <p:nvPr/>
        </p:nvCxnSpPr>
        <p:spPr>
          <a:xfrm flipH="1" rot="10800000">
            <a:off x="2422050" y="3903825"/>
            <a:ext cx="4626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1"/>
          <p:cNvCxnSpPr>
            <a:stCxn id="204" idx="1"/>
          </p:cNvCxnSpPr>
          <p:nvPr/>
        </p:nvCxnSpPr>
        <p:spPr>
          <a:xfrm flipH="1">
            <a:off x="5769125" y="1791925"/>
            <a:ext cx="3327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1"/>
          <p:cNvCxnSpPr>
            <a:stCxn id="205" idx="1"/>
            <a:endCxn id="200" idx="3"/>
          </p:cNvCxnSpPr>
          <p:nvPr/>
        </p:nvCxnSpPr>
        <p:spPr>
          <a:xfrm flipH="1">
            <a:off x="5769125" y="3082275"/>
            <a:ext cx="332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1"/>
          <p:cNvCxnSpPr>
            <a:stCxn id="206" idx="1"/>
          </p:cNvCxnSpPr>
          <p:nvPr/>
        </p:nvCxnSpPr>
        <p:spPr>
          <a:xfrm rot="10800000">
            <a:off x="5758925" y="3903800"/>
            <a:ext cx="3429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1"/>
          <p:cNvSpPr txBox="1"/>
          <p:nvPr/>
        </p:nvSpPr>
        <p:spPr>
          <a:xfrm>
            <a:off x="7796125" y="978925"/>
            <a:ext cx="13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Leap Academy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7715450" y="1058225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