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fa88f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3afa88f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awgraphs.io/" TargetMode="External"/><Relationship Id="rId4" Type="http://schemas.openxmlformats.org/officeDocument/2006/relationships/hyperlink" Target="https://www.tableau.com/" TargetMode="External"/><Relationship Id="rId9" Type="http://schemas.openxmlformats.org/officeDocument/2006/relationships/hyperlink" Target="https://www.datapine.com/blog/financial-graphs-and-charts-examples/" TargetMode="External"/><Relationship Id="rId5" Type="http://schemas.openxmlformats.org/officeDocument/2006/relationships/hyperlink" Target="https://www.wikipedia.org/" TargetMode="External"/><Relationship Id="rId6" Type="http://schemas.openxmlformats.org/officeDocument/2006/relationships/hyperlink" Target="https://visme.co/blog/types-of-graphs/" TargetMode="External"/><Relationship Id="rId7" Type="http://schemas.openxmlformats.org/officeDocument/2006/relationships/hyperlink" Target="https://www.slideshare.net/qlik_arg/5-data-visualization-pitfalls" TargetMode="External"/><Relationship Id="rId8" Type="http://schemas.openxmlformats.org/officeDocument/2006/relationships/hyperlink" Target="https://www.gooddata.com/blog/8-ways-turn-good-data-great-visualiz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27600" y="429200"/>
            <a:ext cx="4888800" cy="355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TEAM </a:t>
            </a: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HIGH-FLYERS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127600" y="1024175"/>
            <a:ext cx="4888800" cy="75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Project Topic</a:t>
            </a:r>
            <a:b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OPEN SOURCE </a:t>
            </a: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VISUALIZATION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000" y="2075925"/>
            <a:ext cx="4888801" cy="26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Feedback/Queries?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341625" y="763750"/>
            <a:ext cx="2331701" cy="396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127600" y="416450"/>
            <a:ext cx="4888800" cy="451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TRIBE MEMBERS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591899" y="1169350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AKASHATA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41100" y="1169350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ATHARV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682150" y="1169350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BHAGYALAXMI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600050" y="17149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BHANUDAS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41100" y="17149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CHINTAMANI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682150" y="17149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KRISHNA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567350" y="22483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MALLAMMA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682150" y="22483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POOJA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567350" y="27817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POORNIMA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24750" y="22483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NAGRAJ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624750" y="27817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SHWETA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567350" y="33151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PRAVEEN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624750" y="33151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SALINEE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682150" y="27817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SAGAR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682150" y="33151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SARIKA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567350" y="38485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SHILPA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624750" y="3848575"/>
            <a:ext cx="1810620" cy="393606"/>
          </a:xfrm>
          <a:prstGeom prst="flowChartTerminator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SHIVANI</a:t>
            </a:r>
            <a:endParaRPr b="1" i="0" sz="1400" u="none" cap="none" strike="noStrike">
              <a:solidFill>
                <a:srgbClr val="00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Table Of Contents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5"/>
          <p:cNvSpPr/>
          <p:nvPr/>
        </p:nvSpPr>
        <p:spPr>
          <a:xfrm flipH="1">
            <a:off x="-16600" y="6652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 flipH="1">
            <a:off x="-16650" y="18844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Approach And Tech-stack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5"/>
          <p:cNvSpPr/>
          <p:nvPr/>
        </p:nvSpPr>
        <p:spPr>
          <a:xfrm flipH="1">
            <a:off x="-16650" y="24940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Process Flow	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15"/>
          <p:cNvSpPr/>
          <p:nvPr/>
        </p:nvSpPr>
        <p:spPr>
          <a:xfrm flipH="1">
            <a:off x="-16650" y="31036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User Interface 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5"/>
          <p:cNvSpPr/>
          <p:nvPr/>
        </p:nvSpPr>
        <p:spPr>
          <a:xfrm flipH="1">
            <a:off x="-16650" y="37132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Next?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5"/>
          <p:cNvSpPr/>
          <p:nvPr/>
        </p:nvSpPr>
        <p:spPr>
          <a:xfrm flipH="1">
            <a:off x="-16600" y="43228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Feedback/Queries?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5"/>
          <p:cNvSpPr/>
          <p:nvPr/>
        </p:nvSpPr>
        <p:spPr>
          <a:xfrm flipH="1">
            <a:off x="-16650" y="1274800"/>
            <a:ext cx="5478000" cy="511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Visualization Advantages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Problem Statement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795825" y="162675"/>
            <a:ext cx="3839100" cy="1891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practice of translating information into a visual context, such as a map or graph, to make data easier for the human brain to understand and pull insights from. It is important for almost every career.</a:t>
            </a:r>
            <a:endParaRPr i="1" sz="1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79175" y="2249800"/>
            <a:ext cx="1689900" cy="932100"/>
          </a:xfrm>
          <a:prstGeom prst="cloudCallout">
            <a:avLst>
              <a:gd fmla="val -53100" name="adj1"/>
              <a:gd fmla="val 5792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Data Visualization?</a:t>
            </a:r>
            <a:endParaRPr i="1" sz="12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52700" y="738925"/>
            <a:ext cx="4116420" cy="4241700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Create a Data visualization system using open source services and methods, where users can upload an file and expects different charts or graphs based on the data.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Misleading Color Contrast:In data visualization, high degrees of color contrast may cause viewers to believe that value disparities are greater than they really are.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When data visualizations include too much data, information overwhelms, and data melts into a graphic soup that most viewers can’t stomach.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WHY DATA VISUALIZATION ?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299" y="1889525"/>
            <a:ext cx="2856825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499950" y="1094425"/>
            <a:ext cx="1870200" cy="895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and fast way to transmit and interpret information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97225" y="2335425"/>
            <a:ext cx="1924800" cy="981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understanding of operational performance and business activities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97250" y="3734625"/>
            <a:ext cx="1924800" cy="7890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interpretation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large volume of data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101825" y="1167025"/>
            <a:ext cx="1837500" cy="7890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optimization and decision-making based on facts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101825" y="2397737"/>
            <a:ext cx="1837500" cy="833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patterns and understanding the impact of strategies implemented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101825" y="3825500"/>
            <a:ext cx="1959900" cy="6981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identification of trends and areas that need attention.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7"/>
          <p:cNvCxnSpPr>
            <a:stCxn id="112" idx="3"/>
            <a:endCxn id="110" idx="1"/>
          </p:cNvCxnSpPr>
          <p:nvPr/>
        </p:nvCxnSpPr>
        <p:spPr>
          <a:xfrm>
            <a:off x="2422025" y="2826375"/>
            <a:ext cx="490200" cy="360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7"/>
          <p:cNvCxnSpPr>
            <a:stCxn id="111" idx="3"/>
          </p:cNvCxnSpPr>
          <p:nvPr/>
        </p:nvCxnSpPr>
        <p:spPr>
          <a:xfrm>
            <a:off x="2370150" y="1542325"/>
            <a:ext cx="524400" cy="4896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7"/>
          <p:cNvCxnSpPr>
            <a:stCxn id="113" idx="3"/>
          </p:cNvCxnSpPr>
          <p:nvPr/>
        </p:nvCxnSpPr>
        <p:spPr>
          <a:xfrm flipH="1" rot="10800000">
            <a:off x="2422050" y="3676425"/>
            <a:ext cx="462600" cy="4527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7"/>
          <p:cNvCxnSpPr>
            <a:stCxn id="114" idx="1"/>
          </p:cNvCxnSpPr>
          <p:nvPr/>
        </p:nvCxnSpPr>
        <p:spPr>
          <a:xfrm flipH="1">
            <a:off x="5769125" y="1561525"/>
            <a:ext cx="332700" cy="4380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7"/>
          <p:cNvCxnSpPr>
            <a:stCxn id="115" idx="1"/>
            <a:endCxn id="110" idx="3"/>
          </p:cNvCxnSpPr>
          <p:nvPr/>
        </p:nvCxnSpPr>
        <p:spPr>
          <a:xfrm flipH="1">
            <a:off x="5769125" y="2814437"/>
            <a:ext cx="332700" cy="480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7"/>
          <p:cNvCxnSpPr>
            <a:stCxn id="116" idx="1"/>
          </p:cNvCxnSpPr>
          <p:nvPr/>
        </p:nvCxnSpPr>
        <p:spPr>
          <a:xfrm rot="10800000">
            <a:off x="5758925" y="3630950"/>
            <a:ext cx="342900" cy="5436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Approach And Tech-stack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93025" y="2134100"/>
            <a:ext cx="7104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666250" y="2125050"/>
            <a:ext cx="8232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067550" y="2125050"/>
            <a:ext cx="7947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323275" y="2117025"/>
            <a:ext cx="8232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reade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380400" y="3188600"/>
            <a:ext cx="8664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generator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239224" y="3173247"/>
            <a:ext cx="1078500" cy="4974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 &amp; Charts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>
            <a:stCxn id="130" idx="3"/>
            <a:endCxn id="131" idx="1"/>
          </p:cNvCxnSpPr>
          <p:nvPr/>
        </p:nvCxnSpPr>
        <p:spPr>
          <a:xfrm>
            <a:off x="2489450" y="2373750"/>
            <a:ext cx="57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8"/>
          <p:cNvCxnSpPr>
            <a:stCxn id="131" idx="3"/>
            <a:endCxn id="132" idx="1"/>
          </p:cNvCxnSpPr>
          <p:nvPr/>
        </p:nvCxnSpPr>
        <p:spPr>
          <a:xfrm flipH="1" rot="10800000">
            <a:off x="3862250" y="2365650"/>
            <a:ext cx="4611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4803367" y="2631356"/>
            <a:ext cx="17400" cy="57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18"/>
          <p:cNvCxnSpPr>
            <a:stCxn id="133" idx="1"/>
            <a:endCxn id="134" idx="3"/>
          </p:cNvCxnSpPr>
          <p:nvPr/>
        </p:nvCxnSpPr>
        <p:spPr>
          <a:xfrm rot="10800000">
            <a:off x="3317800" y="3422000"/>
            <a:ext cx="1062600" cy="1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18"/>
          <p:cNvCxnSpPr>
            <a:stCxn id="129" idx="3"/>
            <a:endCxn id="130" idx="1"/>
          </p:cNvCxnSpPr>
          <p:nvPr/>
        </p:nvCxnSpPr>
        <p:spPr>
          <a:xfrm flipH="1" rot="10800000">
            <a:off x="1203425" y="2373800"/>
            <a:ext cx="4629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1303009" y="2356180"/>
            <a:ext cx="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459952" y="2134088"/>
            <a:ext cx="6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438042" y="3095528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239232" y="3608068"/>
            <a:ext cx="8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08725" y="2673713"/>
            <a:ext cx="8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 chart in color | Free SVG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737" y="3300973"/>
            <a:ext cx="311205" cy="294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3–2019).svg - Wikimedia Commons"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100" y="2356180"/>
            <a:ext cx="231485" cy="2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>
            <a:endCxn id="129" idx="0"/>
          </p:cNvCxnSpPr>
          <p:nvPr/>
        </p:nvCxnSpPr>
        <p:spPr>
          <a:xfrm>
            <a:off x="848225" y="1698500"/>
            <a:ext cx="0" cy="43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18"/>
          <p:cNvSpPr txBox="1"/>
          <p:nvPr/>
        </p:nvSpPr>
        <p:spPr>
          <a:xfrm>
            <a:off x="841915" y="1713032"/>
            <a:ext cx="11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</a:t>
            </a:r>
            <a:r>
              <a:rPr lang="en" sz="1200"/>
              <a:t>,csv,txt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619013" y="2356180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960092" y="2327470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18673" y="2875077"/>
            <a:ext cx="1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618501" y="3372051"/>
            <a:ext cx="3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18710" y="1800653"/>
            <a:ext cx="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1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10621" l="16815" r="16165" t="20360"/>
          <a:stretch/>
        </p:blipFill>
        <p:spPr>
          <a:xfrm>
            <a:off x="524771" y="905825"/>
            <a:ext cx="641572" cy="739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1234142" y="1064754"/>
            <a:ext cx="7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End User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230100" y="10869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Python </a:t>
            </a:r>
            <a:r>
              <a:rPr lang="en" sz="1000">
                <a:solidFill>
                  <a:schemeClr val="dk1"/>
                </a:solidFill>
              </a:rPr>
              <a:t>(Language)</a:t>
            </a:r>
            <a:endParaRPr sz="1000"/>
          </a:p>
        </p:txBody>
      </p:sp>
      <p:sp>
        <p:nvSpPr>
          <p:cNvPr id="157" name="Google Shape;157;p18"/>
          <p:cNvSpPr/>
          <p:nvPr/>
        </p:nvSpPr>
        <p:spPr>
          <a:xfrm>
            <a:off x="6230100" y="16203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Pandas </a:t>
            </a:r>
            <a:r>
              <a:rPr lang="en" sz="1000">
                <a:solidFill>
                  <a:schemeClr val="dk1"/>
                </a:solidFill>
              </a:rPr>
              <a:t>(Library)</a:t>
            </a:r>
            <a:endParaRPr sz="1000"/>
          </a:p>
        </p:txBody>
      </p:sp>
      <p:sp>
        <p:nvSpPr>
          <p:cNvPr id="158" name="Google Shape;158;p18"/>
          <p:cNvSpPr/>
          <p:nvPr/>
        </p:nvSpPr>
        <p:spPr>
          <a:xfrm>
            <a:off x="6230100" y="26871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Plotly </a:t>
            </a:r>
            <a:r>
              <a:rPr lang="en" sz="1000">
                <a:solidFill>
                  <a:schemeClr val="dk1"/>
                </a:solidFill>
              </a:rPr>
              <a:t>(Library)</a:t>
            </a:r>
            <a:endParaRPr sz="1200"/>
          </a:p>
        </p:txBody>
      </p:sp>
      <p:sp>
        <p:nvSpPr>
          <p:cNvPr id="159" name="Google Shape;159;p18"/>
          <p:cNvSpPr/>
          <p:nvPr/>
        </p:nvSpPr>
        <p:spPr>
          <a:xfrm>
            <a:off x="6230100" y="32205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Pycharm Community </a:t>
            </a:r>
            <a:r>
              <a:rPr lang="en" sz="1000">
                <a:solidFill>
                  <a:schemeClr val="dk1"/>
                </a:solidFill>
              </a:rPr>
              <a:t>(SDK)</a:t>
            </a:r>
            <a:endParaRPr sz="1200"/>
          </a:p>
        </p:txBody>
      </p:sp>
      <p:sp>
        <p:nvSpPr>
          <p:cNvPr id="160" name="Google Shape;160;p18"/>
          <p:cNvSpPr/>
          <p:nvPr/>
        </p:nvSpPr>
        <p:spPr>
          <a:xfrm>
            <a:off x="6230100" y="37539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Github</a:t>
            </a:r>
            <a:endParaRPr sz="1200"/>
          </a:p>
        </p:txBody>
      </p:sp>
      <p:sp>
        <p:nvSpPr>
          <p:cNvPr id="161" name="Google Shape;161;p18"/>
          <p:cNvSpPr/>
          <p:nvPr/>
        </p:nvSpPr>
        <p:spPr>
          <a:xfrm>
            <a:off x="6230100" y="21537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Dash </a:t>
            </a:r>
            <a:r>
              <a:rPr lang="en" sz="1000">
                <a:solidFill>
                  <a:schemeClr val="dk1"/>
                </a:solidFill>
              </a:rPr>
              <a:t>(Library)</a:t>
            </a:r>
            <a:endParaRPr sz="1200"/>
          </a:p>
        </p:txBody>
      </p:sp>
      <p:sp>
        <p:nvSpPr>
          <p:cNvPr id="162" name="Google Shape;162;p18"/>
          <p:cNvSpPr/>
          <p:nvPr/>
        </p:nvSpPr>
        <p:spPr>
          <a:xfrm>
            <a:off x="6230100" y="553575"/>
            <a:ext cx="1491600" cy="43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Windows</a:t>
            </a:r>
            <a:r>
              <a:rPr lang="en" sz="1000">
                <a:solidFill>
                  <a:schemeClr val="dk1"/>
                </a:solidFill>
              </a:rPr>
              <a:t>(OS)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Process Flow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25" y="516125"/>
            <a:ext cx="5647350" cy="45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5939500" y="592325"/>
            <a:ext cx="2904600" cy="40812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user will provide a file in the dashboard,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Triggers the controller.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Controller will send the file to the validator.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Validator checks the file and sends the request to the file reader.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FileReader reads the data from the excel file and sends the data to the graph generator for generating the graph.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using the data, the Graph generator creates Charts, the Chart will shown in the dashboard.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User Interface </a:t>
            </a: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00" y="755225"/>
            <a:ext cx="4193352" cy="22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21077" l="16348" r="16348" t="-3831"/>
          <a:stretch/>
        </p:blipFill>
        <p:spPr>
          <a:xfrm>
            <a:off x="4572000" y="962650"/>
            <a:ext cx="4266651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400" y="3106325"/>
            <a:ext cx="4193349" cy="159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9207" y="2571738"/>
            <a:ext cx="3711590" cy="19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0" y="187750"/>
            <a:ext cx="4151100" cy="2616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Whats Next (Next Phase)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340375" y="1743000"/>
            <a:ext cx="1972800" cy="69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Addition of more variety of charts in future</a:t>
            </a:r>
            <a:endParaRPr sz="1300"/>
          </a:p>
        </p:txBody>
      </p:sp>
      <p:sp>
        <p:nvSpPr>
          <p:cNvPr id="188" name="Google Shape;188;p21"/>
          <p:cNvSpPr/>
          <p:nvPr/>
        </p:nvSpPr>
        <p:spPr>
          <a:xfrm>
            <a:off x="1373350" y="2814025"/>
            <a:ext cx="1972800" cy="69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Adding more Functionalities to Data and Charts </a:t>
            </a:r>
            <a:endParaRPr sz="1300"/>
          </a:p>
        </p:txBody>
      </p:sp>
      <p:sp>
        <p:nvSpPr>
          <p:cNvPr id="189" name="Google Shape;189;p21"/>
          <p:cNvSpPr/>
          <p:nvPr/>
        </p:nvSpPr>
        <p:spPr>
          <a:xfrm>
            <a:off x="1373350" y="3970225"/>
            <a:ext cx="1972800" cy="69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Expanding Reach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128600" y="3620650"/>
            <a:ext cx="277200" cy="261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2128600" y="2477650"/>
            <a:ext cx="277200" cy="261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340375" y="676200"/>
            <a:ext cx="1972800" cy="69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Improving User Interaction and UI</a:t>
            </a:r>
            <a:endParaRPr sz="1300"/>
          </a:p>
        </p:txBody>
      </p:sp>
      <p:sp>
        <p:nvSpPr>
          <p:cNvPr id="193" name="Google Shape;193;p21"/>
          <p:cNvSpPr/>
          <p:nvPr/>
        </p:nvSpPr>
        <p:spPr>
          <a:xfrm>
            <a:off x="2128600" y="1410850"/>
            <a:ext cx="277200" cy="261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836375" y="2380225"/>
            <a:ext cx="3089400" cy="2462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https://rawgraphs.io/</a:t>
            </a:r>
            <a:endParaRPr sz="10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https://www.tableau.com/</a:t>
            </a:r>
            <a:endParaRPr b="1" sz="1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https://www.wikipedia.org/</a:t>
            </a:r>
            <a:endParaRPr b="1" i="1" sz="10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https://visme.co/blog/types-of-graphs/#business</a:t>
            </a:r>
            <a:r>
              <a:rPr b="1" i="1"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0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https://www.slideshare.net/qlik_arg/5-datavisualization-pitfalls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https://www.gooddata.com/blog/8-ways-turn-good-data-great-visualizations</a:t>
            </a:r>
            <a:r>
              <a:rPr b="1" i="1"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10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❖"/>
            </a:pPr>
            <a:r>
              <a:rPr b="1" i="1" lang="en" sz="1000" u="sng">
                <a:solidFill>
                  <a:srgbClr val="AF434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https://www.datapine.com/blog/financial-graphs-and-charts-examples/</a:t>
            </a:r>
            <a:r>
              <a:rPr b="1" i="1"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95" name="Google Shape;195;p21"/>
          <p:cNvSpPr/>
          <p:nvPr/>
        </p:nvSpPr>
        <p:spPr>
          <a:xfrm>
            <a:off x="5836375" y="1672450"/>
            <a:ext cx="1312500" cy="6930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References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