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90"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92" r:id="rId27"/>
    <p:sldId id="280" r:id="rId28"/>
    <p:sldId id="281" r:id="rId29"/>
    <p:sldId id="291" r:id="rId30"/>
    <p:sldId id="283" r:id="rId31"/>
    <p:sldId id="282" r:id="rId32"/>
    <p:sldId id="284" r:id="rId33"/>
    <p:sldId id="285" r:id="rId34"/>
    <p:sldId id="286" r:id="rId35"/>
    <p:sldId id="296" r:id="rId36"/>
    <p:sldId id="287" r:id="rId37"/>
    <p:sldId id="297" r:id="rId38"/>
    <p:sldId id="288" r:id="rId39"/>
    <p:sldId id="293" r:id="rId40"/>
    <p:sldId id="294" r:id="rId41"/>
    <p:sldId id="289" r:id="rId42"/>
    <p:sldId id="295" r:id="rId43"/>
    <p:sldId id="298"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b="1" dirty="0" smtClean="0">
                <a:latin typeface="Aparajita" pitchFamily="34" charset="0"/>
                <a:cs typeface="Aparajita" pitchFamily="34" charset="0"/>
              </a:rPr>
              <a:t>ACCOUNTING CONCEPTS</a:t>
            </a:r>
            <a:endParaRPr lang="en-US" sz="5400" dirty="0">
              <a:latin typeface="Aparajita" pitchFamily="34" charset="0"/>
              <a:cs typeface="Aparajita" pitchFamily="34" charset="0"/>
            </a:endParaRP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latin typeface="Aparajita" pitchFamily="34" charset="0"/>
                <a:cs typeface="Aparajita" pitchFamily="34" charset="0"/>
              </a:rPr>
              <a:t>MONEY MEASUREMENT CONCEPT</a:t>
            </a:r>
            <a:endParaRPr lang="en-US" sz="3200" dirty="0">
              <a:latin typeface="Aparajita" pitchFamily="34" charset="0"/>
              <a:cs typeface="Aparajita" pitchFamily="34" charset="0"/>
            </a:endParaRPr>
          </a:p>
        </p:txBody>
      </p:sp>
      <p:sp>
        <p:nvSpPr>
          <p:cNvPr id="3" name="Content Placeholder 2"/>
          <p:cNvSpPr>
            <a:spLocks noGrp="1"/>
          </p:cNvSpPr>
          <p:nvPr>
            <p:ph idx="1"/>
          </p:nvPr>
        </p:nvSpPr>
        <p:spPr/>
        <p:txBody>
          <a:bodyPr>
            <a:normAutofit lnSpcReduction="10000"/>
          </a:bodyPr>
          <a:lstStyle/>
          <a:p>
            <a:pPr algn="just"/>
            <a:r>
              <a:rPr lang="en-US" sz="3200" dirty="0" smtClean="0">
                <a:latin typeface="Aparajita" pitchFamily="34" charset="0"/>
                <a:cs typeface="Aparajita" pitchFamily="34" charset="0"/>
              </a:rPr>
              <a:t>This concept assumes that all business transactions must be in terms of money, that is in the currency of a country.</a:t>
            </a:r>
          </a:p>
          <a:p>
            <a:pPr algn="just"/>
            <a:r>
              <a:rPr lang="en-US" sz="3200" dirty="0" smtClean="0">
                <a:latin typeface="Aparajita" pitchFamily="34" charset="0"/>
                <a:cs typeface="Aparajita" pitchFamily="34" charset="0"/>
              </a:rPr>
              <a:t>Thus, as per the money measurement concept, transactions which can be expressed in terms of money are recorded in the books of accounts. </a:t>
            </a:r>
            <a:endParaRPr lang="en-US" sz="3200" dirty="0" smtClean="0">
              <a:latin typeface="Aparajita" pitchFamily="34" charset="0"/>
              <a:cs typeface="Aparajita" pitchFamily="34" charset="0"/>
            </a:endParaRPr>
          </a:p>
          <a:p>
            <a:pPr algn="just"/>
            <a:r>
              <a:rPr lang="en-US" sz="3200" dirty="0" smtClean="0">
                <a:latin typeface="Aparajita" pitchFamily="34" charset="0"/>
                <a:cs typeface="Aparajita" pitchFamily="34" charset="0"/>
              </a:rPr>
              <a:t>For </a:t>
            </a:r>
            <a:r>
              <a:rPr lang="en-US" sz="3200" dirty="0" smtClean="0">
                <a:latin typeface="Aparajita" pitchFamily="34" charset="0"/>
                <a:cs typeface="Aparajita" pitchFamily="34" charset="0"/>
              </a:rPr>
              <a:t>example, sale of goods worth Rs.200000, purchase of raw materials Rs.100000, Rent Paid Rs.10000 etc. are expressed in terms of money, and so they are recorded in the books of accounts.</a:t>
            </a:r>
            <a:endParaRPr lang="en-US" sz="3200" dirty="0">
              <a:latin typeface="Aparajita" pitchFamily="34" charset="0"/>
              <a:cs typeface="Aparajit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endParaRPr lang="en-US" sz="3200">
              <a:latin typeface="Aparajita" pitchFamily="34" charset="0"/>
              <a:cs typeface="Aparajita" pitchFamily="34" charset="0"/>
            </a:endParaRPr>
          </a:p>
        </p:txBody>
      </p:sp>
      <p:sp>
        <p:nvSpPr>
          <p:cNvPr id="3" name="Content Placeholder 2"/>
          <p:cNvSpPr>
            <a:spLocks noGrp="1"/>
          </p:cNvSpPr>
          <p:nvPr>
            <p:ph idx="1"/>
          </p:nvPr>
        </p:nvSpPr>
        <p:spPr/>
        <p:txBody>
          <a:bodyPr>
            <a:normAutofit/>
          </a:bodyPr>
          <a:lstStyle/>
          <a:p>
            <a:pPr algn="just"/>
            <a:r>
              <a:rPr lang="en-US" sz="3200" dirty="0" smtClean="0">
                <a:latin typeface="Aparajita" pitchFamily="34" charset="0"/>
                <a:cs typeface="Aparajita" pitchFamily="34" charset="0"/>
              </a:rPr>
              <a:t>But the transactions which cannot be expressed in monetary terms are not recorded in the books of </a:t>
            </a:r>
            <a:r>
              <a:rPr lang="en-US" sz="3200" dirty="0" smtClean="0">
                <a:latin typeface="Aparajita" pitchFamily="34" charset="0"/>
                <a:cs typeface="Aparajita" pitchFamily="34" charset="0"/>
              </a:rPr>
              <a:t>accounts.</a:t>
            </a:r>
          </a:p>
          <a:p>
            <a:pPr algn="just"/>
            <a:endParaRPr lang="en-US" dirty="0" smtClean="0">
              <a:latin typeface="Aparajita" pitchFamily="34" charset="0"/>
              <a:cs typeface="Aparajita" pitchFamily="34" charset="0"/>
            </a:endParaRPr>
          </a:p>
          <a:p>
            <a:pPr algn="just"/>
            <a:r>
              <a:rPr lang="en-US" sz="3200" dirty="0" smtClean="0">
                <a:latin typeface="Aparajita" pitchFamily="34" charset="0"/>
                <a:cs typeface="Aparajita" pitchFamily="34" charset="0"/>
              </a:rPr>
              <a:t>For </a:t>
            </a:r>
            <a:r>
              <a:rPr lang="en-US" sz="3200" dirty="0" smtClean="0">
                <a:latin typeface="Aparajita" pitchFamily="34" charset="0"/>
                <a:cs typeface="Aparajita" pitchFamily="34" charset="0"/>
              </a:rPr>
              <a:t>example, sincerity, loyalty, honesty of employees are not recorded in books of accounts because these cannot be measured in terms of money although they do affect the profits and losses of the business concern.</a:t>
            </a:r>
            <a:endParaRPr lang="en-US" sz="3200" dirty="0">
              <a:latin typeface="Aparajita" pitchFamily="34" charset="0"/>
              <a:cs typeface="Aparajit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algn="just"/>
            <a:r>
              <a:rPr lang="en-US" sz="2800" dirty="0" smtClean="0">
                <a:latin typeface="Aparajita" pitchFamily="34" charset="0"/>
                <a:cs typeface="Aparajita" pitchFamily="34" charset="0"/>
              </a:rPr>
              <a:t>G</a:t>
            </a:r>
            <a:r>
              <a:rPr lang="en-US" sz="2800" dirty="0" smtClean="0">
                <a:latin typeface="Aparajita" pitchFamily="34" charset="0"/>
                <a:cs typeface="Aparajita" pitchFamily="34" charset="0"/>
              </a:rPr>
              <a:t>eneral </a:t>
            </a:r>
            <a:r>
              <a:rPr lang="en-US" sz="2800" dirty="0" smtClean="0">
                <a:latin typeface="Aparajita" pitchFamily="34" charset="0"/>
                <a:cs typeface="Aparajita" pitchFamily="34" charset="0"/>
              </a:rPr>
              <a:t>health condition of the Managing </a:t>
            </a:r>
            <a:r>
              <a:rPr lang="en-US" sz="2800" dirty="0" smtClean="0">
                <a:latin typeface="Aparajita" pitchFamily="34" charset="0"/>
                <a:cs typeface="Aparajita" pitchFamily="34" charset="0"/>
              </a:rPr>
              <a:t>Director of </a:t>
            </a:r>
            <a:r>
              <a:rPr lang="en-US" sz="2800" dirty="0" smtClean="0">
                <a:latin typeface="Aparajita" pitchFamily="34" charset="0"/>
                <a:cs typeface="Aparajita" pitchFamily="34" charset="0"/>
              </a:rPr>
              <a:t>the </a:t>
            </a:r>
            <a:r>
              <a:rPr lang="en-US" sz="2800" dirty="0" smtClean="0">
                <a:latin typeface="Aparajita" pitchFamily="34" charset="0"/>
                <a:cs typeface="Aparajita" pitchFamily="34" charset="0"/>
              </a:rPr>
              <a:t>company</a:t>
            </a:r>
          </a:p>
          <a:p>
            <a:pPr algn="just"/>
            <a:r>
              <a:rPr lang="en-US" sz="2800" dirty="0" smtClean="0">
                <a:latin typeface="Aparajita" pitchFamily="34" charset="0"/>
                <a:cs typeface="Aparajita" pitchFamily="34" charset="0"/>
              </a:rPr>
              <a:t>Working </a:t>
            </a:r>
            <a:r>
              <a:rPr lang="en-US" sz="2800" dirty="0" smtClean="0">
                <a:latin typeface="Aparajita" pitchFamily="34" charset="0"/>
                <a:cs typeface="Aparajita" pitchFamily="34" charset="0"/>
              </a:rPr>
              <a:t>conditions in which a worker has to </a:t>
            </a:r>
            <a:r>
              <a:rPr lang="en-US" sz="2800" dirty="0" smtClean="0">
                <a:latin typeface="Aparajita" pitchFamily="34" charset="0"/>
                <a:cs typeface="Aparajita" pitchFamily="34" charset="0"/>
              </a:rPr>
              <a:t>work</a:t>
            </a:r>
          </a:p>
          <a:p>
            <a:pPr algn="just"/>
            <a:r>
              <a:rPr lang="en-US" sz="2800" dirty="0" smtClean="0">
                <a:latin typeface="Aparajita" pitchFamily="34" charset="0"/>
                <a:cs typeface="Aparajita" pitchFamily="34" charset="0"/>
              </a:rPr>
              <a:t>S</a:t>
            </a:r>
            <a:r>
              <a:rPr lang="en-US" sz="2800" dirty="0" smtClean="0">
                <a:latin typeface="Aparajita" pitchFamily="34" charset="0"/>
                <a:cs typeface="Aparajita" pitchFamily="34" charset="0"/>
              </a:rPr>
              <a:t>ales </a:t>
            </a:r>
            <a:r>
              <a:rPr lang="en-US" sz="2800" dirty="0" smtClean="0">
                <a:latin typeface="Aparajita" pitchFamily="34" charset="0"/>
                <a:cs typeface="Aparajita" pitchFamily="34" charset="0"/>
              </a:rPr>
              <a:t>policy pursued by the </a:t>
            </a:r>
            <a:r>
              <a:rPr lang="en-US" sz="2800" dirty="0" smtClean="0">
                <a:latin typeface="Aparajita" pitchFamily="34" charset="0"/>
                <a:cs typeface="Aparajita" pitchFamily="34" charset="0"/>
              </a:rPr>
              <a:t>enterprise</a:t>
            </a:r>
          </a:p>
          <a:p>
            <a:pPr algn="just"/>
            <a:r>
              <a:rPr lang="en-US" sz="2800" dirty="0" smtClean="0">
                <a:latin typeface="Aparajita" pitchFamily="34" charset="0"/>
                <a:cs typeface="Aparajita" pitchFamily="34" charset="0"/>
              </a:rPr>
              <a:t>Q</a:t>
            </a:r>
            <a:r>
              <a:rPr lang="en-US" sz="2800" dirty="0" smtClean="0">
                <a:latin typeface="Aparajita" pitchFamily="34" charset="0"/>
                <a:cs typeface="Aparajita" pitchFamily="34" charset="0"/>
              </a:rPr>
              <a:t>uality </a:t>
            </a:r>
            <a:r>
              <a:rPr lang="en-US" sz="2800" dirty="0" smtClean="0">
                <a:latin typeface="Aparajita" pitchFamily="34" charset="0"/>
                <a:cs typeface="Aparajita" pitchFamily="34" charset="0"/>
              </a:rPr>
              <a:t>of product introduced by </a:t>
            </a:r>
            <a:r>
              <a:rPr lang="en-US" sz="2800" dirty="0" smtClean="0">
                <a:latin typeface="Aparajita" pitchFamily="34" charset="0"/>
                <a:cs typeface="Aparajita" pitchFamily="34" charset="0"/>
              </a:rPr>
              <a:t>the enterprise</a:t>
            </a:r>
          </a:p>
          <a:p>
            <a:pPr algn="just"/>
            <a:r>
              <a:rPr lang="en-US" sz="2800" dirty="0" smtClean="0">
                <a:latin typeface="Aparajita" pitchFamily="34" charset="0"/>
                <a:cs typeface="Aparajita" pitchFamily="34" charset="0"/>
              </a:rPr>
              <a:t>A strike </a:t>
            </a:r>
            <a:r>
              <a:rPr lang="en-US" sz="2800" dirty="0" smtClean="0">
                <a:latin typeface="Aparajita" pitchFamily="34" charset="0"/>
                <a:cs typeface="Aparajita" pitchFamily="34" charset="0"/>
              </a:rPr>
              <a:t>is about to begin because employees are dissatisfied with </a:t>
            </a:r>
            <a:r>
              <a:rPr lang="en-US" sz="2800" dirty="0" smtClean="0">
                <a:latin typeface="Aparajita" pitchFamily="34" charset="0"/>
                <a:cs typeface="Aparajita" pitchFamily="34" charset="0"/>
              </a:rPr>
              <a:t>the poor </a:t>
            </a:r>
            <a:r>
              <a:rPr lang="en-US" sz="2800" dirty="0" smtClean="0">
                <a:latin typeface="Aparajita" pitchFamily="34" charset="0"/>
                <a:cs typeface="Aparajita" pitchFamily="34" charset="0"/>
              </a:rPr>
              <a:t>working conditions in the factory will not be recorded even </a:t>
            </a:r>
            <a:r>
              <a:rPr lang="en-US" sz="2800" dirty="0" smtClean="0">
                <a:latin typeface="Aparajita" pitchFamily="34" charset="0"/>
                <a:cs typeface="Aparajita" pitchFamily="34" charset="0"/>
              </a:rPr>
              <a:t>though this </a:t>
            </a:r>
            <a:r>
              <a:rPr lang="en-US" sz="2800" dirty="0" smtClean="0">
                <a:latin typeface="Aparajita" pitchFamily="34" charset="0"/>
                <a:cs typeface="Aparajita" pitchFamily="34" charset="0"/>
              </a:rPr>
              <a:t>event is of great concern to the business.</a:t>
            </a:r>
            <a:endParaRPr lang="en-US" sz="2800" dirty="0">
              <a:latin typeface="Aparajita" pitchFamily="34" charset="0"/>
              <a:cs typeface="Aparajit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endParaRPr lang="en-US" sz="3200">
              <a:latin typeface="Aparajita" pitchFamily="34" charset="0"/>
              <a:cs typeface="Aparajita" pitchFamily="34" charset="0"/>
            </a:endParaRPr>
          </a:p>
        </p:txBody>
      </p:sp>
      <p:sp>
        <p:nvSpPr>
          <p:cNvPr id="3" name="Content Placeholder 2"/>
          <p:cNvSpPr>
            <a:spLocks noGrp="1"/>
          </p:cNvSpPr>
          <p:nvPr>
            <p:ph idx="1"/>
          </p:nvPr>
        </p:nvSpPr>
        <p:spPr/>
        <p:txBody>
          <a:bodyPr>
            <a:normAutofit lnSpcReduction="10000"/>
          </a:bodyPr>
          <a:lstStyle/>
          <a:p>
            <a:pPr algn="just"/>
            <a:r>
              <a:rPr lang="en-US" sz="3200" dirty="0" smtClean="0">
                <a:latin typeface="Aparajita" pitchFamily="34" charset="0"/>
                <a:cs typeface="Aparajita" pitchFamily="34" charset="0"/>
              </a:rPr>
              <a:t>Another aspect of this concept is that the records of the transactions are to be kept not in the physical units but in the monetary unit.</a:t>
            </a:r>
          </a:p>
          <a:p>
            <a:pPr algn="just"/>
            <a:endParaRPr lang="en-US" sz="3200" dirty="0" smtClean="0">
              <a:latin typeface="Aparajita" pitchFamily="34" charset="0"/>
              <a:cs typeface="Aparajita" pitchFamily="34" charset="0"/>
            </a:endParaRPr>
          </a:p>
          <a:p>
            <a:pPr algn="just"/>
            <a:r>
              <a:rPr lang="en-US" sz="3200" dirty="0" smtClean="0">
                <a:latin typeface="Aparajita" pitchFamily="34" charset="0"/>
                <a:cs typeface="Aparajita" pitchFamily="34" charset="0"/>
              </a:rPr>
              <a:t>For example, at the end of the year </a:t>
            </a:r>
            <a:r>
              <a:rPr lang="en-US" sz="3200" dirty="0" smtClean="0">
                <a:latin typeface="Aparajita" pitchFamily="34" charset="0"/>
                <a:cs typeface="Aparajita" pitchFamily="34" charset="0"/>
              </a:rPr>
              <a:t>2018, </a:t>
            </a:r>
            <a:r>
              <a:rPr lang="en-US" sz="3200" dirty="0" smtClean="0">
                <a:latin typeface="Aparajita" pitchFamily="34" charset="0"/>
                <a:cs typeface="Aparajita" pitchFamily="34" charset="0"/>
              </a:rPr>
              <a:t>an </a:t>
            </a:r>
            <a:r>
              <a:rPr lang="en-US" sz="3200" dirty="0" err="1" smtClean="0">
                <a:latin typeface="Aparajita" pitchFamily="34" charset="0"/>
                <a:cs typeface="Aparajita" pitchFamily="34" charset="0"/>
              </a:rPr>
              <a:t>organisation</a:t>
            </a:r>
            <a:r>
              <a:rPr lang="en-US" sz="3200" dirty="0" smtClean="0">
                <a:latin typeface="Aparajita" pitchFamily="34" charset="0"/>
                <a:cs typeface="Aparajita" pitchFamily="34" charset="0"/>
              </a:rPr>
              <a:t> may have a factory on a piece of land measuring 10 acres, office building containing 50 rooms, 50 personal computers, 50 office chairs and tables, 100 kg of raw materials etc. These are expressed in different units.</a:t>
            </a:r>
            <a:endParaRPr lang="en-US" sz="3200" dirty="0">
              <a:latin typeface="Aparajita" pitchFamily="34" charset="0"/>
              <a:cs typeface="Aparajit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endParaRPr lang="en-US" sz="3200">
              <a:latin typeface="Aparajita" pitchFamily="34" charset="0"/>
              <a:cs typeface="Aparajita" pitchFamily="34" charset="0"/>
            </a:endParaRPr>
          </a:p>
        </p:txBody>
      </p:sp>
      <p:sp>
        <p:nvSpPr>
          <p:cNvPr id="3" name="Content Placeholder 2"/>
          <p:cNvSpPr>
            <a:spLocks noGrp="1"/>
          </p:cNvSpPr>
          <p:nvPr>
            <p:ph idx="1"/>
          </p:nvPr>
        </p:nvSpPr>
        <p:spPr/>
        <p:txBody>
          <a:bodyPr>
            <a:normAutofit lnSpcReduction="10000"/>
          </a:bodyPr>
          <a:lstStyle/>
          <a:p>
            <a:pPr algn="just"/>
            <a:r>
              <a:rPr lang="en-US" sz="3200" dirty="0" smtClean="0">
                <a:latin typeface="Aparajita" pitchFamily="34" charset="0"/>
                <a:cs typeface="Aparajita" pitchFamily="34" charset="0"/>
              </a:rPr>
              <a:t>But for accounting purposes they are to be recorded in money terms i.e. in rupees. </a:t>
            </a:r>
          </a:p>
          <a:p>
            <a:pPr algn="just"/>
            <a:r>
              <a:rPr lang="en-US" sz="3200" dirty="0" smtClean="0">
                <a:latin typeface="Aparajita" pitchFamily="34" charset="0"/>
                <a:cs typeface="Aparajita" pitchFamily="34" charset="0"/>
              </a:rPr>
              <a:t>In this case, the cost of factory land may be say Rs.12 </a:t>
            </a:r>
            <a:r>
              <a:rPr lang="en-US" sz="3200" dirty="0" err="1" smtClean="0">
                <a:latin typeface="Aparajita" pitchFamily="34" charset="0"/>
                <a:cs typeface="Aparajita" pitchFamily="34" charset="0"/>
              </a:rPr>
              <a:t>crore</a:t>
            </a:r>
            <a:r>
              <a:rPr lang="en-US" sz="3200" dirty="0" smtClean="0">
                <a:latin typeface="Aparajita" pitchFamily="34" charset="0"/>
                <a:cs typeface="Aparajita" pitchFamily="34" charset="0"/>
              </a:rPr>
              <a:t>, office building of Rs.10 </a:t>
            </a:r>
            <a:r>
              <a:rPr lang="en-US" sz="3200" dirty="0" err="1" smtClean="0">
                <a:latin typeface="Aparajita" pitchFamily="34" charset="0"/>
                <a:cs typeface="Aparajita" pitchFamily="34" charset="0"/>
              </a:rPr>
              <a:t>crore</a:t>
            </a:r>
            <a:r>
              <a:rPr lang="en-US" sz="3200" dirty="0" smtClean="0">
                <a:latin typeface="Aparajita" pitchFamily="34" charset="0"/>
                <a:cs typeface="Aparajita" pitchFamily="34" charset="0"/>
              </a:rPr>
              <a:t>, computers Rs.10 </a:t>
            </a:r>
            <a:r>
              <a:rPr lang="en-US" sz="3200" dirty="0" err="1" smtClean="0">
                <a:latin typeface="Aparajita" pitchFamily="34" charset="0"/>
                <a:cs typeface="Aparajita" pitchFamily="34" charset="0"/>
              </a:rPr>
              <a:t>lakhs</a:t>
            </a:r>
            <a:r>
              <a:rPr lang="en-US" sz="3200" dirty="0" smtClean="0">
                <a:latin typeface="Aparajita" pitchFamily="34" charset="0"/>
                <a:cs typeface="Aparajita" pitchFamily="34" charset="0"/>
              </a:rPr>
              <a:t>, office chairs and tables Rs.2 </a:t>
            </a:r>
            <a:r>
              <a:rPr lang="en-US" sz="3200" dirty="0" err="1" smtClean="0">
                <a:latin typeface="Aparajita" pitchFamily="34" charset="0"/>
                <a:cs typeface="Aparajita" pitchFamily="34" charset="0"/>
              </a:rPr>
              <a:t>lakhs</a:t>
            </a:r>
            <a:r>
              <a:rPr lang="en-US" sz="3200" dirty="0" smtClean="0">
                <a:latin typeface="Aparajita" pitchFamily="34" charset="0"/>
                <a:cs typeface="Aparajita" pitchFamily="34" charset="0"/>
              </a:rPr>
              <a:t>, raw material Rs.30 </a:t>
            </a:r>
            <a:r>
              <a:rPr lang="en-US" sz="3200" dirty="0" err="1" smtClean="0">
                <a:latin typeface="Aparajita" pitchFamily="34" charset="0"/>
                <a:cs typeface="Aparajita" pitchFamily="34" charset="0"/>
              </a:rPr>
              <a:t>lakhs</a:t>
            </a:r>
            <a:endParaRPr lang="en-US" sz="3200" dirty="0" smtClean="0">
              <a:latin typeface="Aparajita" pitchFamily="34" charset="0"/>
              <a:cs typeface="Aparajita" pitchFamily="34" charset="0"/>
            </a:endParaRPr>
          </a:p>
          <a:p>
            <a:pPr algn="just"/>
            <a:r>
              <a:rPr lang="en-US" sz="3200" dirty="0" smtClean="0">
                <a:latin typeface="Aparajita" pitchFamily="34" charset="0"/>
                <a:cs typeface="Aparajita" pitchFamily="34" charset="0"/>
              </a:rPr>
              <a:t>Therefore, the transactions which can be expressed in terms of money is recorded in the accounts books, that too in terms of money and not in terms of the quantity.</a:t>
            </a:r>
            <a:endParaRPr lang="en-US" sz="3200" dirty="0">
              <a:latin typeface="Aparajita" pitchFamily="34" charset="0"/>
              <a:cs typeface="Aparajit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endParaRPr lang="en-US" sz="3200">
              <a:latin typeface="Aparajita" pitchFamily="34" charset="0"/>
              <a:cs typeface="Aparajita" pitchFamily="34" charset="0"/>
            </a:endParaRPr>
          </a:p>
        </p:txBody>
      </p:sp>
      <p:sp>
        <p:nvSpPr>
          <p:cNvPr id="3" name="Content Placeholder 2"/>
          <p:cNvSpPr>
            <a:spLocks noGrp="1"/>
          </p:cNvSpPr>
          <p:nvPr>
            <p:ph idx="1"/>
          </p:nvPr>
        </p:nvSpPr>
        <p:spPr/>
        <p:txBody>
          <a:bodyPr/>
          <a:lstStyle/>
          <a:p>
            <a:pPr algn="just"/>
            <a:r>
              <a:rPr lang="en-US" sz="3200" dirty="0" smtClean="0">
                <a:latin typeface="Aparajita" pitchFamily="34" charset="0"/>
                <a:cs typeface="Aparajita" pitchFamily="34" charset="0"/>
              </a:rPr>
              <a:t>This concept guides accountants what to record and what not to record.</a:t>
            </a:r>
            <a:endParaRPr lang="en-US" sz="3200" dirty="0">
              <a:latin typeface="Aparajita" pitchFamily="34" charset="0"/>
              <a:cs typeface="Aparajit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latin typeface="Aparajita" pitchFamily="34" charset="0"/>
                <a:cs typeface="Aparajita" pitchFamily="34" charset="0"/>
              </a:rPr>
              <a:t>GOING CONCERN CONCEPT</a:t>
            </a:r>
            <a:endParaRPr lang="en-US" sz="3200" dirty="0">
              <a:latin typeface="Aparajita" pitchFamily="34" charset="0"/>
              <a:cs typeface="Aparajita" pitchFamily="34" charset="0"/>
            </a:endParaRPr>
          </a:p>
        </p:txBody>
      </p:sp>
      <p:sp>
        <p:nvSpPr>
          <p:cNvPr id="3" name="Content Placeholder 2"/>
          <p:cNvSpPr>
            <a:spLocks noGrp="1"/>
          </p:cNvSpPr>
          <p:nvPr>
            <p:ph idx="1"/>
          </p:nvPr>
        </p:nvSpPr>
        <p:spPr/>
        <p:txBody>
          <a:bodyPr>
            <a:normAutofit lnSpcReduction="10000"/>
          </a:bodyPr>
          <a:lstStyle/>
          <a:p>
            <a:pPr algn="just"/>
            <a:r>
              <a:rPr lang="en-US" dirty="0" smtClean="0">
                <a:latin typeface="Aparajita" pitchFamily="34" charset="0"/>
                <a:cs typeface="Aparajita" pitchFamily="34" charset="0"/>
              </a:rPr>
              <a:t>Accounting assumes that the business entity will continue to operate for a long time</a:t>
            </a:r>
          </a:p>
          <a:p>
            <a:pPr algn="just"/>
            <a:r>
              <a:rPr lang="en-US" sz="3200" dirty="0" smtClean="0">
                <a:latin typeface="Aparajita" pitchFamily="34" charset="0"/>
                <a:cs typeface="Aparajita" pitchFamily="34" charset="0"/>
              </a:rPr>
              <a:t>This </a:t>
            </a:r>
            <a:r>
              <a:rPr lang="en-US" sz="3200" dirty="0" smtClean="0">
                <a:latin typeface="Aparajita" pitchFamily="34" charset="0"/>
                <a:cs typeface="Aparajita" pitchFamily="34" charset="0"/>
              </a:rPr>
              <a:t>concept states that a business firm will continue to carry on its activities for an indefinite period of </a:t>
            </a:r>
            <a:r>
              <a:rPr lang="en-US" sz="3200" dirty="0" smtClean="0">
                <a:latin typeface="Aparajita" pitchFamily="34" charset="0"/>
                <a:cs typeface="Aparajita" pitchFamily="34" charset="0"/>
              </a:rPr>
              <a:t>time.</a:t>
            </a:r>
          </a:p>
          <a:p>
            <a:pPr algn="just"/>
            <a:r>
              <a:rPr lang="en-US" sz="3200" dirty="0" smtClean="0">
                <a:latin typeface="Aparajita" pitchFamily="34" charset="0"/>
                <a:cs typeface="Aparajita" pitchFamily="34" charset="0"/>
              </a:rPr>
              <a:t>Simply </a:t>
            </a:r>
            <a:r>
              <a:rPr lang="en-US" sz="3200" dirty="0" smtClean="0">
                <a:latin typeface="Aparajita" pitchFamily="34" charset="0"/>
                <a:cs typeface="Aparajita" pitchFamily="34" charset="0"/>
              </a:rPr>
              <a:t>stated, it means that every business entity has continuity of life. Thus, it will not be dissolved in the near future. This is an important assumption of accounting,</a:t>
            </a:r>
          </a:p>
          <a:p>
            <a:pPr algn="just"/>
            <a:r>
              <a:rPr lang="en-US" sz="3200" dirty="0" smtClean="0">
                <a:latin typeface="Aparajita" pitchFamily="34" charset="0"/>
                <a:cs typeface="Aparajita" pitchFamily="34" charset="0"/>
              </a:rPr>
              <a:t>It is of great help to the investors, because, it assures them that they will continue to get income on their investments.</a:t>
            </a:r>
            <a:endParaRPr lang="en-US" sz="3200" dirty="0">
              <a:latin typeface="Aparajita" pitchFamily="34" charset="0"/>
              <a:cs typeface="Aparajit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latin typeface="Aparajita" pitchFamily="34" charset="0"/>
                <a:cs typeface="Aparajita" pitchFamily="34" charset="0"/>
              </a:rPr>
              <a:t>ACCOUNTING PERIOD CONCEPT</a:t>
            </a:r>
            <a:endParaRPr lang="en-US" sz="3200" dirty="0">
              <a:latin typeface="Aparajita" pitchFamily="34" charset="0"/>
              <a:cs typeface="Aparajita" pitchFamily="34" charset="0"/>
            </a:endParaRPr>
          </a:p>
        </p:txBody>
      </p:sp>
      <p:sp>
        <p:nvSpPr>
          <p:cNvPr id="3" name="Content Placeholder 2"/>
          <p:cNvSpPr>
            <a:spLocks noGrp="1"/>
          </p:cNvSpPr>
          <p:nvPr>
            <p:ph idx="1"/>
          </p:nvPr>
        </p:nvSpPr>
        <p:spPr/>
        <p:txBody>
          <a:bodyPr>
            <a:normAutofit fontScale="85000" lnSpcReduction="20000"/>
          </a:bodyPr>
          <a:lstStyle/>
          <a:p>
            <a:pPr algn="just"/>
            <a:r>
              <a:rPr lang="en-US" sz="3200" dirty="0" smtClean="0">
                <a:latin typeface="Aparajita" pitchFamily="34" charset="0"/>
                <a:cs typeface="Aparajita" pitchFamily="34" charset="0"/>
              </a:rPr>
              <a:t>T</a:t>
            </a:r>
            <a:r>
              <a:rPr lang="en-US" sz="3200" dirty="0" smtClean="0">
                <a:latin typeface="Aparajita" pitchFamily="34" charset="0"/>
                <a:cs typeface="Aparajita" pitchFamily="34" charset="0"/>
              </a:rPr>
              <a:t>his </a:t>
            </a:r>
            <a:r>
              <a:rPr lang="en-US" sz="3200" dirty="0" smtClean="0">
                <a:latin typeface="Aparajita" pitchFamily="34" charset="0"/>
                <a:cs typeface="Aparajita" pitchFamily="34" charset="0"/>
              </a:rPr>
              <a:t>concept assumes that, indefinite life of business is divided into parts. These parts are known as Accounting Period. </a:t>
            </a:r>
            <a:endParaRPr lang="en-US" sz="3200" dirty="0" smtClean="0">
              <a:latin typeface="Aparajita" pitchFamily="34" charset="0"/>
              <a:cs typeface="Aparajita" pitchFamily="34" charset="0"/>
            </a:endParaRPr>
          </a:p>
          <a:p>
            <a:pPr algn="just"/>
            <a:endParaRPr lang="en-US" dirty="0" smtClean="0">
              <a:latin typeface="Aparajita" pitchFamily="34" charset="0"/>
              <a:cs typeface="Aparajita" pitchFamily="34" charset="0"/>
            </a:endParaRPr>
          </a:p>
          <a:p>
            <a:pPr algn="just"/>
            <a:r>
              <a:rPr lang="en-US" sz="3200" dirty="0" smtClean="0">
                <a:latin typeface="Aparajita" pitchFamily="34" charset="0"/>
                <a:cs typeface="Aparajita" pitchFamily="34" charset="0"/>
              </a:rPr>
              <a:t>It </a:t>
            </a:r>
            <a:r>
              <a:rPr lang="en-US" sz="3200" dirty="0" smtClean="0">
                <a:latin typeface="Aparajita" pitchFamily="34" charset="0"/>
                <a:cs typeface="Aparajita" pitchFamily="34" charset="0"/>
              </a:rPr>
              <a:t>may be of one year, six months, three months, one month, etc. But usually one year is taken as one accounting period which may be a </a:t>
            </a:r>
            <a:r>
              <a:rPr lang="en-US" sz="3200" dirty="0" smtClean="0">
                <a:latin typeface="Aparajita" pitchFamily="34" charset="0"/>
                <a:cs typeface="Aparajita" pitchFamily="34" charset="0"/>
              </a:rPr>
              <a:t>calendar </a:t>
            </a:r>
            <a:r>
              <a:rPr lang="en-US" sz="3200" dirty="0" smtClean="0">
                <a:latin typeface="Aparajita" pitchFamily="34" charset="0"/>
                <a:cs typeface="Aparajita" pitchFamily="34" charset="0"/>
              </a:rPr>
              <a:t>year or a financial year.</a:t>
            </a:r>
          </a:p>
          <a:p>
            <a:pPr algn="just"/>
            <a:endParaRPr lang="en-US" sz="3200" dirty="0" smtClean="0">
              <a:latin typeface="Aparajita" pitchFamily="34" charset="0"/>
              <a:cs typeface="Aparajita" pitchFamily="34" charset="0"/>
            </a:endParaRPr>
          </a:p>
          <a:p>
            <a:pPr algn="just"/>
            <a:r>
              <a:rPr lang="en-US" sz="3200" dirty="0" smtClean="0">
                <a:latin typeface="Aparajita" pitchFamily="34" charset="0"/>
                <a:cs typeface="Aparajita" pitchFamily="34" charset="0"/>
              </a:rPr>
              <a:t>It </a:t>
            </a:r>
            <a:r>
              <a:rPr lang="en-US" sz="3200" dirty="0" smtClean="0">
                <a:latin typeface="Aparajita" pitchFamily="34" charset="0"/>
                <a:cs typeface="Aparajita" pitchFamily="34" charset="0"/>
              </a:rPr>
              <a:t>helps in calculating tax on business income calculated for a particular time period.</a:t>
            </a:r>
          </a:p>
          <a:p>
            <a:pPr algn="just"/>
            <a:r>
              <a:rPr lang="en-US" sz="3200" dirty="0" smtClean="0">
                <a:latin typeface="Aparajita" pitchFamily="34" charset="0"/>
                <a:cs typeface="Aparajita" pitchFamily="34" charset="0"/>
              </a:rPr>
              <a:t>It </a:t>
            </a:r>
            <a:r>
              <a:rPr lang="en-US" sz="3200" dirty="0" smtClean="0">
                <a:latin typeface="Aparajita" pitchFamily="34" charset="0"/>
                <a:cs typeface="Aparajita" pitchFamily="34" charset="0"/>
              </a:rPr>
              <a:t>also helps banks, financial institutions, creditors, etc to assess and </a:t>
            </a:r>
            <a:r>
              <a:rPr lang="en-US" sz="3200" dirty="0" smtClean="0">
                <a:latin typeface="Aparajita" pitchFamily="34" charset="0"/>
                <a:cs typeface="Aparajita" pitchFamily="34" charset="0"/>
              </a:rPr>
              <a:t>analyze </a:t>
            </a:r>
            <a:r>
              <a:rPr lang="en-US" sz="3200" dirty="0" smtClean="0">
                <a:latin typeface="Aparajita" pitchFamily="34" charset="0"/>
                <a:cs typeface="Aparajita" pitchFamily="34" charset="0"/>
              </a:rPr>
              <a:t>the performance of business for a particular period.</a:t>
            </a:r>
            <a:endParaRPr lang="en-US" sz="3200" dirty="0">
              <a:latin typeface="Aparajita" pitchFamily="34" charset="0"/>
              <a:cs typeface="Aparajit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2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latin typeface="Aparajita" pitchFamily="34" charset="0"/>
                <a:cs typeface="Aparajita" pitchFamily="34" charset="0"/>
              </a:rPr>
              <a:t>ACCOUNTING COST CONCEPT</a:t>
            </a:r>
            <a:endParaRPr lang="en-US" sz="3200" dirty="0">
              <a:latin typeface="Aparajita" pitchFamily="34" charset="0"/>
              <a:cs typeface="Aparajita" pitchFamily="34" charset="0"/>
            </a:endParaRPr>
          </a:p>
        </p:txBody>
      </p:sp>
      <p:sp>
        <p:nvSpPr>
          <p:cNvPr id="3" name="Content Placeholder 2"/>
          <p:cNvSpPr>
            <a:spLocks noGrp="1"/>
          </p:cNvSpPr>
          <p:nvPr>
            <p:ph idx="1"/>
          </p:nvPr>
        </p:nvSpPr>
        <p:spPr/>
        <p:txBody>
          <a:bodyPr/>
          <a:lstStyle/>
          <a:p>
            <a:pPr algn="just"/>
            <a:r>
              <a:rPr lang="en-US" sz="3200" dirty="0" smtClean="0">
                <a:latin typeface="Aparajita" pitchFamily="34" charset="0"/>
                <a:cs typeface="Aparajita" pitchFamily="34" charset="0"/>
              </a:rPr>
              <a:t>Accounting cost concept states that all assets are recorded in the books of accounts at their purchase price, which includes cost of acquisition, transportation and installation and not at its market price.</a:t>
            </a:r>
            <a:endParaRPr lang="en-US" sz="3200" dirty="0">
              <a:latin typeface="Aparajita" pitchFamily="34" charset="0"/>
              <a:cs typeface="Aparajit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lgn="just"/>
            <a:r>
              <a:rPr lang="en-US" sz="3200" dirty="0" smtClean="0">
                <a:latin typeface="Aparajita" pitchFamily="34" charset="0"/>
                <a:cs typeface="Aparajita" pitchFamily="34" charset="0"/>
              </a:rPr>
              <a:t>It means that fixed assets like building, plant and machinery, furniture, etc are recorded in the books of accounts at a price paid for them. </a:t>
            </a:r>
            <a:endParaRPr lang="en-US" sz="3200" dirty="0" smtClean="0">
              <a:latin typeface="Aparajita" pitchFamily="34" charset="0"/>
              <a:cs typeface="Aparajita" pitchFamily="34" charset="0"/>
            </a:endParaRPr>
          </a:p>
          <a:p>
            <a:pPr algn="just"/>
            <a:r>
              <a:rPr lang="en-US" sz="3200" dirty="0" smtClean="0">
                <a:latin typeface="Aparajita" pitchFamily="34" charset="0"/>
                <a:cs typeface="Aparajita" pitchFamily="34" charset="0"/>
              </a:rPr>
              <a:t>For </a:t>
            </a:r>
            <a:r>
              <a:rPr lang="en-US" sz="3200" dirty="0" smtClean="0">
                <a:latin typeface="Aparajita" pitchFamily="34" charset="0"/>
                <a:cs typeface="Aparajita" pitchFamily="34" charset="0"/>
              </a:rPr>
              <a:t>example, a machine was purchased by XYZ Limited for Rs.500000, for manufacturing shoes. An amount of Rs.1,000 were spent on transporting the machine to the factory site. In addition, Rs.2000 were spent on its installation. </a:t>
            </a:r>
            <a:endParaRPr lang="en-US" sz="3200" dirty="0" smtClean="0">
              <a:latin typeface="Aparajita" pitchFamily="34" charset="0"/>
              <a:cs typeface="Aparajita" pitchFamily="34" charset="0"/>
            </a:endParaRPr>
          </a:p>
          <a:p>
            <a:pPr algn="just"/>
            <a:r>
              <a:rPr lang="en-US" sz="3200" dirty="0" smtClean="0">
                <a:latin typeface="Aparajita" pitchFamily="34" charset="0"/>
                <a:cs typeface="Aparajita" pitchFamily="34" charset="0"/>
              </a:rPr>
              <a:t>The </a:t>
            </a:r>
            <a:r>
              <a:rPr lang="en-US" sz="3200" dirty="0" smtClean="0">
                <a:latin typeface="Aparajita" pitchFamily="34" charset="0"/>
                <a:cs typeface="Aparajita" pitchFamily="34" charset="0"/>
              </a:rPr>
              <a:t>total amount at which the machine will be recorded in the books of accounts would be the sum of all these items i.e. Rs.503000.</a:t>
            </a:r>
            <a:endParaRPr lang="en-US" sz="3200" dirty="0">
              <a:latin typeface="Aparajita" pitchFamily="34" charset="0"/>
              <a:cs typeface="Aparajit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sz="3200" b="1" dirty="0" smtClean="0">
                <a:latin typeface="Aparajita" pitchFamily="34" charset="0"/>
                <a:cs typeface="Aparajita" pitchFamily="34" charset="0"/>
              </a:rPr>
              <a:t>INTRODUCTION</a:t>
            </a:r>
            <a:endParaRPr lang="en-US" sz="3200" b="1" dirty="0">
              <a:latin typeface="Aparajita" pitchFamily="34" charset="0"/>
              <a:cs typeface="Aparajita" pitchFamily="34" charset="0"/>
            </a:endParaRPr>
          </a:p>
        </p:txBody>
      </p:sp>
      <p:sp>
        <p:nvSpPr>
          <p:cNvPr id="3" name="Content Placeholder 2"/>
          <p:cNvSpPr>
            <a:spLocks noGrp="1"/>
          </p:cNvSpPr>
          <p:nvPr>
            <p:ph idx="1"/>
          </p:nvPr>
        </p:nvSpPr>
        <p:spPr/>
        <p:txBody>
          <a:bodyPr>
            <a:normAutofit/>
          </a:bodyPr>
          <a:lstStyle/>
          <a:p>
            <a:pPr algn="just"/>
            <a:r>
              <a:rPr lang="en-US" sz="3200" dirty="0" smtClean="0">
                <a:latin typeface="Aparajita" pitchFamily="34" charset="0"/>
                <a:cs typeface="Aparajita" pitchFamily="34" charset="0"/>
              </a:rPr>
              <a:t>In order to maintain uniformity and consistency in preparing and maintaining books of accounts, certain rules or principles have been evolved.</a:t>
            </a:r>
          </a:p>
          <a:p>
            <a:pPr algn="just"/>
            <a:endParaRPr lang="en-US" sz="3200" dirty="0" smtClean="0">
              <a:latin typeface="Aparajita" pitchFamily="34" charset="0"/>
              <a:cs typeface="Aparajita" pitchFamily="34" charset="0"/>
            </a:endParaRPr>
          </a:p>
          <a:p>
            <a:pPr algn="just"/>
            <a:r>
              <a:rPr lang="en-US" sz="3200" dirty="0" smtClean="0">
                <a:latin typeface="Aparajita" pitchFamily="34" charset="0"/>
                <a:cs typeface="Aparajita" pitchFamily="34" charset="0"/>
              </a:rPr>
              <a:t>These rules/principles are classified as concepts and conventions. These are foundations of preparing and maintaining accounting records.</a:t>
            </a:r>
            <a:endParaRPr lang="en-US" sz="3200" dirty="0">
              <a:latin typeface="Aparajita" pitchFamily="34" charset="0"/>
              <a:cs typeface="Aparajit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endParaRPr lang="en-US" sz="3200">
              <a:latin typeface="Aparajita" pitchFamily="34" charset="0"/>
              <a:cs typeface="Aparajita" pitchFamily="34" charset="0"/>
            </a:endParaRPr>
          </a:p>
        </p:txBody>
      </p:sp>
      <p:sp>
        <p:nvSpPr>
          <p:cNvPr id="3" name="Content Placeholder 2"/>
          <p:cNvSpPr>
            <a:spLocks noGrp="1"/>
          </p:cNvSpPr>
          <p:nvPr>
            <p:ph idx="1"/>
          </p:nvPr>
        </p:nvSpPr>
        <p:spPr/>
        <p:txBody>
          <a:bodyPr>
            <a:normAutofit/>
          </a:bodyPr>
          <a:lstStyle/>
          <a:p>
            <a:pPr algn="just"/>
            <a:r>
              <a:rPr lang="en-US" sz="3200" dirty="0" smtClean="0">
                <a:latin typeface="Aparajita" pitchFamily="34" charset="0"/>
                <a:cs typeface="Aparajita" pitchFamily="34" charset="0"/>
              </a:rPr>
              <a:t>This cost is also known as historical cost</a:t>
            </a:r>
            <a:r>
              <a:rPr lang="en-US" sz="3200" dirty="0" smtClean="0">
                <a:latin typeface="Aparajita" pitchFamily="34" charset="0"/>
                <a:cs typeface="Aparajita" pitchFamily="34" charset="0"/>
              </a:rPr>
              <a:t>.</a:t>
            </a:r>
            <a:r>
              <a:rPr lang="en-US" dirty="0" smtClean="0">
                <a:latin typeface="Aparajita" pitchFamily="34" charset="0"/>
                <a:cs typeface="Aparajita" pitchFamily="34" charset="0"/>
              </a:rPr>
              <a:t> </a:t>
            </a:r>
            <a:endParaRPr lang="en-US" dirty="0" smtClean="0">
              <a:latin typeface="Aparajita" pitchFamily="34" charset="0"/>
              <a:cs typeface="Aparajita" pitchFamily="34" charset="0"/>
            </a:endParaRPr>
          </a:p>
          <a:p>
            <a:pPr algn="just"/>
            <a:r>
              <a:rPr lang="en-US" dirty="0" smtClean="0">
                <a:latin typeface="Aparajita" pitchFamily="34" charset="0"/>
                <a:cs typeface="Aparajita" pitchFamily="34" charset="0"/>
              </a:rPr>
              <a:t>According </a:t>
            </a:r>
            <a:r>
              <a:rPr lang="en-US" dirty="0" smtClean="0">
                <a:latin typeface="Aparajita" pitchFamily="34" charset="0"/>
                <a:cs typeface="Aparajita" pitchFamily="34" charset="0"/>
              </a:rPr>
              <a:t>to this concept </a:t>
            </a:r>
            <a:r>
              <a:rPr lang="en-US" dirty="0" smtClean="0">
                <a:latin typeface="Aparajita" pitchFamily="34" charset="0"/>
                <a:cs typeface="Aparajita" pitchFamily="34" charset="0"/>
              </a:rPr>
              <a:t>an asset </a:t>
            </a:r>
            <a:r>
              <a:rPr lang="en-US" dirty="0" smtClean="0">
                <a:latin typeface="Aparajita" pitchFamily="34" charset="0"/>
                <a:cs typeface="Aparajita" pitchFamily="34" charset="0"/>
              </a:rPr>
              <a:t>is ordinarily entered on the accounting records at the price paid </a:t>
            </a:r>
            <a:r>
              <a:rPr lang="en-US" dirty="0" smtClean="0">
                <a:latin typeface="Aparajita" pitchFamily="34" charset="0"/>
                <a:cs typeface="Aparajita" pitchFamily="34" charset="0"/>
              </a:rPr>
              <a:t>to acquire </a:t>
            </a:r>
            <a:r>
              <a:rPr lang="en-US" dirty="0" smtClean="0">
                <a:latin typeface="Aparajita" pitchFamily="34" charset="0"/>
                <a:cs typeface="Aparajita" pitchFamily="34" charset="0"/>
              </a:rPr>
              <a:t>it. </a:t>
            </a:r>
            <a:endParaRPr lang="en-US" dirty="0" smtClean="0">
              <a:latin typeface="Aparajita" pitchFamily="34" charset="0"/>
              <a:cs typeface="Aparajita" pitchFamily="34" charset="0"/>
            </a:endParaRPr>
          </a:p>
          <a:p>
            <a:pPr algn="just"/>
            <a:r>
              <a:rPr lang="en-US" dirty="0" smtClean="0">
                <a:latin typeface="Aparajita" pitchFamily="34" charset="0"/>
                <a:cs typeface="Aparajita" pitchFamily="34" charset="0"/>
              </a:rPr>
              <a:t>For </a:t>
            </a:r>
            <a:r>
              <a:rPr lang="en-US" dirty="0" smtClean="0">
                <a:latin typeface="Aparajita" pitchFamily="34" charset="0"/>
                <a:cs typeface="Aparajita" pitchFamily="34" charset="0"/>
              </a:rPr>
              <a:t>example, if a business buys a </a:t>
            </a:r>
            <a:r>
              <a:rPr lang="en-US" dirty="0" smtClean="0">
                <a:latin typeface="Aparajita" pitchFamily="34" charset="0"/>
                <a:cs typeface="Aparajita" pitchFamily="34" charset="0"/>
              </a:rPr>
              <a:t>Land for </a:t>
            </a:r>
            <a:r>
              <a:rPr lang="en-US" dirty="0" smtClean="0">
                <a:latin typeface="Aparajita" pitchFamily="34" charset="0"/>
                <a:cs typeface="Aparajita" pitchFamily="34" charset="0"/>
              </a:rPr>
              <a:t>Rs. 5 </a:t>
            </a:r>
            <a:r>
              <a:rPr lang="en-US" dirty="0" err="1" smtClean="0">
                <a:latin typeface="Aparajita" pitchFamily="34" charset="0"/>
                <a:cs typeface="Aparajita" pitchFamily="34" charset="0"/>
              </a:rPr>
              <a:t>lakh</a:t>
            </a:r>
            <a:r>
              <a:rPr lang="en-US" dirty="0" smtClean="0">
                <a:latin typeface="Aparajita" pitchFamily="34" charset="0"/>
                <a:cs typeface="Aparajita" pitchFamily="34" charset="0"/>
              </a:rPr>
              <a:t> the </a:t>
            </a:r>
            <a:r>
              <a:rPr lang="en-US" dirty="0" smtClean="0">
                <a:latin typeface="Aparajita" pitchFamily="34" charset="0"/>
                <a:cs typeface="Aparajita" pitchFamily="34" charset="0"/>
              </a:rPr>
              <a:t>asset would </a:t>
            </a:r>
            <a:r>
              <a:rPr lang="en-US" dirty="0" smtClean="0">
                <a:latin typeface="Aparajita" pitchFamily="34" charset="0"/>
                <a:cs typeface="Aparajita" pitchFamily="34" charset="0"/>
              </a:rPr>
              <a:t>be recorded in the books at Rs. 5 </a:t>
            </a:r>
            <a:r>
              <a:rPr lang="en-US" dirty="0" err="1" smtClean="0">
                <a:latin typeface="Aparajita" pitchFamily="34" charset="0"/>
                <a:cs typeface="Aparajita" pitchFamily="34" charset="0"/>
              </a:rPr>
              <a:t>lakh</a:t>
            </a:r>
            <a:r>
              <a:rPr lang="en-US" dirty="0" smtClean="0">
                <a:latin typeface="Aparajita" pitchFamily="34" charset="0"/>
                <a:cs typeface="Aparajita" pitchFamily="34" charset="0"/>
              </a:rPr>
              <a:t>, even if its market value at </a:t>
            </a:r>
            <a:r>
              <a:rPr lang="en-US" dirty="0" smtClean="0">
                <a:latin typeface="Aparajita" pitchFamily="34" charset="0"/>
                <a:cs typeface="Aparajita" pitchFamily="34" charset="0"/>
              </a:rPr>
              <a:t>that time </a:t>
            </a:r>
            <a:r>
              <a:rPr lang="en-US" dirty="0" smtClean="0">
                <a:latin typeface="Aparajita" pitchFamily="34" charset="0"/>
                <a:cs typeface="Aparajita" pitchFamily="34" charset="0"/>
              </a:rPr>
              <a:t>happens to be Rs. 6 </a:t>
            </a:r>
            <a:r>
              <a:rPr lang="en-US" dirty="0" err="1" smtClean="0">
                <a:latin typeface="Aparajita" pitchFamily="34" charset="0"/>
                <a:cs typeface="Aparajita" pitchFamily="34" charset="0"/>
              </a:rPr>
              <a:t>lakh</a:t>
            </a:r>
            <a:r>
              <a:rPr lang="en-US" dirty="0" smtClean="0">
                <a:latin typeface="Aparajita" pitchFamily="34" charset="0"/>
                <a:cs typeface="Aparajita" pitchFamily="34" charset="0"/>
              </a:rPr>
              <a:t>.</a:t>
            </a:r>
            <a:endParaRPr lang="en-US" sz="3200" dirty="0" smtClean="0">
              <a:latin typeface="Aparajita" pitchFamily="34" charset="0"/>
              <a:cs typeface="Aparajit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latin typeface="Aparajita" pitchFamily="34" charset="0"/>
                <a:cs typeface="Aparajita" pitchFamily="34" charset="0"/>
              </a:rPr>
              <a:t>DUAL ASPECT CONCEPT</a:t>
            </a:r>
            <a:endParaRPr lang="en-US" sz="3200" dirty="0">
              <a:latin typeface="Aparajita" pitchFamily="34" charset="0"/>
              <a:cs typeface="Aparajita" pitchFamily="34" charset="0"/>
            </a:endParaRPr>
          </a:p>
        </p:txBody>
      </p:sp>
      <p:sp>
        <p:nvSpPr>
          <p:cNvPr id="3" name="Content Placeholder 2"/>
          <p:cNvSpPr>
            <a:spLocks noGrp="1"/>
          </p:cNvSpPr>
          <p:nvPr>
            <p:ph idx="1"/>
          </p:nvPr>
        </p:nvSpPr>
        <p:spPr/>
        <p:txBody>
          <a:bodyPr>
            <a:normAutofit/>
          </a:bodyPr>
          <a:lstStyle/>
          <a:p>
            <a:pPr algn="just"/>
            <a:r>
              <a:rPr lang="en-US" sz="3200" dirty="0" smtClean="0">
                <a:latin typeface="Aparajita" pitchFamily="34" charset="0"/>
                <a:cs typeface="Aparajita" pitchFamily="34" charset="0"/>
              </a:rPr>
              <a:t>Dual aspect is the foundation or basic principle of accounting.</a:t>
            </a:r>
          </a:p>
          <a:p>
            <a:pPr algn="just"/>
            <a:r>
              <a:rPr lang="en-US" sz="3200" dirty="0" smtClean="0">
                <a:latin typeface="Aparajita" pitchFamily="34" charset="0"/>
                <a:cs typeface="Aparajita" pitchFamily="34" charset="0"/>
              </a:rPr>
              <a:t>This concept assumes that every transaction has a dual effect</a:t>
            </a:r>
          </a:p>
          <a:p>
            <a:pPr algn="just"/>
            <a:r>
              <a:rPr lang="en-US" sz="3200" dirty="0" smtClean="0">
                <a:latin typeface="Aparajita" pitchFamily="34" charset="0"/>
                <a:cs typeface="Aparajita" pitchFamily="34" charset="0"/>
              </a:rPr>
              <a:t>For example, goods purchased for cash has two aspects which are (</a:t>
            </a:r>
            <a:r>
              <a:rPr lang="en-US" sz="3200" dirty="0" err="1" smtClean="0">
                <a:latin typeface="Aparajita" pitchFamily="34" charset="0"/>
                <a:cs typeface="Aparajita" pitchFamily="34" charset="0"/>
              </a:rPr>
              <a:t>i</a:t>
            </a:r>
            <a:r>
              <a:rPr lang="en-US" sz="3200" dirty="0" smtClean="0">
                <a:latin typeface="Aparajita" pitchFamily="34" charset="0"/>
                <a:cs typeface="Aparajita" pitchFamily="34" charset="0"/>
              </a:rPr>
              <a:t>) Giving of cash (ii) Receiving of goods. These two aspects are to be recorded.</a:t>
            </a:r>
            <a:endParaRPr lang="en-US" sz="3200" dirty="0">
              <a:latin typeface="Aparajita" pitchFamily="34" charset="0"/>
              <a:cs typeface="Aparajit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latin typeface="Aparajita" pitchFamily="34" charset="0"/>
                <a:cs typeface="Aparajita" pitchFamily="34" charset="0"/>
              </a:rPr>
              <a:t>REALISATION CONCEPT</a:t>
            </a:r>
            <a:endParaRPr lang="en-US" sz="3200" dirty="0">
              <a:latin typeface="Aparajita" pitchFamily="34" charset="0"/>
              <a:cs typeface="Aparajita" pitchFamily="34" charset="0"/>
            </a:endParaRPr>
          </a:p>
        </p:txBody>
      </p:sp>
      <p:sp>
        <p:nvSpPr>
          <p:cNvPr id="3" name="Content Placeholder 2"/>
          <p:cNvSpPr>
            <a:spLocks noGrp="1"/>
          </p:cNvSpPr>
          <p:nvPr>
            <p:ph idx="1"/>
          </p:nvPr>
        </p:nvSpPr>
        <p:spPr/>
        <p:txBody>
          <a:bodyPr>
            <a:normAutofit fontScale="92500" lnSpcReduction="10000"/>
          </a:bodyPr>
          <a:lstStyle/>
          <a:p>
            <a:pPr algn="just"/>
            <a:r>
              <a:rPr lang="en-US" sz="3200" dirty="0" smtClean="0">
                <a:latin typeface="Aparajita" pitchFamily="34" charset="0"/>
                <a:cs typeface="Aparajita" pitchFamily="34" charset="0"/>
              </a:rPr>
              <a:t>This concept states that revenue from any business transaction should be included in the accounting records only when it is </a:t>
            </a:r>
            <a:r>
              <a:rPr lang="en-US" sz="3200" dirty="0" smtClean="0">
                <a:latin typeface="Aparajita" pitchFamily="34" charset="0"/>
                <a:cs typeface="Aparajita" pitchFamily="34" charset="0"/>
              </a:rPr>
              <a:t>realized. </a:t>
            </a:r>
            <a:r>
              <a:rPr lang="en-US" sz="3200" dirty="0" smtClean="0">
                <a:latin typeface="Aparajita" pitchFamily="34" charset="0"/>
                <a:cs typeface="Aparajita" pitchFamily="34" charset="0"/>
              </a:rPr>
              <a:t>The term </a:t>
            </a:r>
            <a:r>
              <a:rPr lang="en-US" sz="3200" dirty="0" smtClean="0">
                <a:latin typeface="Aparajita" pitchFamily="34" charset="0"/>
                <a:cs typeface="Aparajita" pitchFamily="34" charset="0"/>
              </a:rPr>
              <a:t>realization </a:t>
            </a:r>
            <a:r>
              <a:rPr lang="en-US" sz="3200" dirty="0" smtClean="0">
                <a:latin typeface="Aparajita" pitchFamily="34" charset="0"/>
                <a:cs typeface="Aparajita" pitchFamily="34" charset="0"/>
              </a:rPr>
              <a:t>means creation of legal right to receive money. Selling goods is </a:t>
            </a:r>
            <a:r>
              <a:rPr lang="en-US" sz="3200" dirty="0" smtClean="0">
                <a:latin typeface="Aparajita" pitchFamily="34" charset="0"/>
                <a:cs typeface="Aparajita" pitchFamily="34" charset="0"/>
              </a:rPr>
              <a:t>realization, </a:t>
            </a:r>
            <a:r>
              <a:rPr lang="en-US" sz="3200" dirty="0" smtClean="0">
                <a:latin typeface="Aparajita" pitchFamily="34" charset="0"/>
                <a:cs typeface="Aparajita" pitchFamily="34" charset="0"/>
              </a:rPr>
              <a:t>receiving order is not.</a:t>
            </a:r>
          </a:p>
          <a:p>
            <a:pPr algn="just"/>
            <a:r>
              <a:rPr lang="en-US" dirty="0" smtClean="0">
                <a:latin typeface="Aparajita" pitchFamily="34" charset="0"/>
                <a:cs typeface="Aparajita" pitchFamily="34" charset="0"/>
              </a:rPr>
              <a:t>According to </a:t>
            </a:r>
            <a:r>
              <a:rPr lang="en-US" dirty="0" err="1" smtClean="0">
                <a:latin typeface="Aparajita" pitchFamily="34" charset="0"/>
                <a:cs typeface="Aparajita" pitchFamily="34" charset="0"/>
              </a:rPr>
              <a:t>realisation</a:t>
            </a:r>
            <a:r>
              <a:rPr lang="en-US" dirty="0" smtClean="0">
                <a:latin typeface="Aparajita" pitchFamily="34" charset="0"/>
                <a:cs typeface="Aparajita" pitchFamily="34" charset="0"/>
              </a:rPr>
              <a:t> </a:t>
            </a:r>
            <a:r>
              <a:rPr lang="en-US" dirty="0" smtClean="0">
                <a:latin typeface="Aparajita" pitchFamily="34" charset="0"/>
                <a:cs typeface="Aparajita" pitchFamily="34" charset="0"/>
              </a:rPr>
              <a:t>concept revenue </a:t>
            </a:r>
            <a:r>
              <a:rPr lang="en-US" dirty="0" smtClean="0">
                <a:latin typeface="Aparajita" pitchFamily="34" charset="0"/>
                <a:cs typeface="Aparajita" pitchFamily="34" charset="0"/>
              </a:rPr>
              <a:t>is </a:t>
            </a:r>
            <a:r>
              <a:rPr lang="en-US" dirty="0" err="1" smtClean="0">
                <a:latin typeface="Aparajita" pitchFamily="34" charset="0"/>
                <a:cs typeface="Aparajita" pitchFamily="34" charset="0"/>
              </a:rPr>
              <a:t>recognised</a:t>
            </a:r>
            <a:r>
              <a:rPr lang="en-US" dirty="0" smtClean="0">
                <a:latin typeface="Aparajita" pitchFamily="34" charset="0"/>
                <a:cs typeface="Aparajita" pitchFamily="34" charset="0"/>
              </a:rPr>
              <a:t> when sale is </a:t>
            </a:r>
            <a:r>
              <a:rPr lang="en-US" dirty="0" smtClean="0">
                <a:latin typeface="Aparajita" pitchFamily="34" charset="0"/>
                <a:cs typeface="Aparajita" pitchFamily="34" charset="0"/>
              </a:rPr>
              <a:t>made</a:t>
            </a:r>
          </a:p>
          <a:p>
            <a:pPr algn="just"/>
            <a:r>
              <a:rPr lang="en-US" sz="3500" dirty="0" smtClean="0">
                <a:latin typeface="Aparajita" pitchFamily="34" charset="0"/>
                <a:cs typeface="Aparajita" pitchFamily="34" charset="0"/>
              </a:rPr>
              <a:t>Sale is considered to be made </a:t>
            </a:r>
            <a:r>
              <a:rPr lang="en-US" sz="3500" dirty="0" smtClean="0">
                <a:latin typeface="Aparajita" pitchFamily="34" charset="0"/>
                <a:cs typeface="Aparajita" pitchFamily="34" charset="0"/>
              </a:rPr>
              <a:t>at the </a:t>
            </a:r>
            <a:r>
              <a:rPr lang="en-US" sz="3500" dirty="0" smtClean="0">
                <a:latin typeface="Aparajita" pitchFamily="34" charset="0"/>
                <a:cs typeface="Aparajita" pitchFamily="34" charset="0"/>
              </a:rPr>
              <a:t>point when the property in goods passes to the buyer and he </a:t>
            </a:r>
            <a:r>
              <a:rPr lang="en-US" sz="3500" dirty="0" smtClean="0">
                <a:latin typeface="Aparajita" pitchFamily="34" charset="0"/>
                <a:cs typeface="Aparajita" pitchFamily="34" charset="0"/>
              </a:rPr>
              <a:t>becomes legally </a:t>
            </a:r>
            <a:r>
              <a:rPr lang="en-US" sz="3500" dirty="0" smtClean="0">
                <a:latin typeface="Aparajita" pitchFamily="34" charset="0"/>
                <a:cs typeface="Aparajita" pitchFamily="34" charset="0"/>
              </a:rPr>
              <a:t>liable to pay.</a:t>
            </a:r>
            <a:endParaRPr lang="en-US" sz="3500" dirty="0" smtClean="0">
              <a:latin typeface="Aparajita" pitchFamily="34" charset="0"/>
              <a:cs typeface="Aparajit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endParaRPr lang="en-US" sz="3200">
              <a:latin typeface="Aparajita" pitchFamily="34" charset="0"/>
              <a:cs typeface="Aparajita" pitchFamily="34" charset="0"/>
            </a:endParaRPr>
          </a:p>
        </p:txBody>
      </p:sp>
      <p:sp>
        <p:nvSpPr>
          <p:cNvPr id="3" name="Content Placeholder 2"/>
          <p:cNvSpPr>
            <a:spLocks noGrp="1"/>
          </p:cNvSpPr>
          <p:nvPr>
            <p:ph idx="1"/>
          </p:nvPr>
        </p:nvSpPr>
        <p:spPr/>
        <p:txBody>
          <a:bodyPr>
            <a:normAutofit fontScale="92500" lnSpcReduction="20000"/>
          </a:bodyPr>
          <a:lstStyle/>
          <a:p>
            <a:pPr algn="just"/>
            <a:r>
              <a:rPr lang="en-US" sz="3500" dirty="0" smtClean="0">
                <a:latin typeface="Aparajita" pitchFamily="34" charset="0"/>
                <a:cs typeface="Aparajita" pitchFamily="34" charset="0"/>
              </a:rPr>
              <a:t>This implies that revenue is generally </a:t>
            </a:r>
            <a:r>
              <a:rPr lang="en-US" sz="3500" dirty="0" err="1" smtClean="0">
                <a:latin typeface="Aparajita" pitchFamily="34" charset="0"/>
                <a:cs typeface="Aparajita" pitchFamily="34" charset="0"/>
              </a:rPr>
              <a:t>realised</a:t>
            </a:r>
            <a:r>
              <a:rPr lang="en-US" sz="3500" dirty="0" smtClean="0">
                <a:latin typeface="Aparajita" pitchFamily="34" charset="0"/>
                <a:cs typeface="Aparajita" pitchFamily="34" charset="0"/>
              </a:rPr>
              <a:t> </a:t>
            </a:r>
            <a:r>
              <a:rPr lang="en-US" sz="3500" dirty="0" smtClean="0">
                <a:latin typeface="Aparajita" pitchFamily="34" charset="0"/>
                <a:cs typeface="Aparajita" pitchFamily="34" charset="0"/>
              </a:rPr>
              <a:t>when goods </a:t>
            </a:r>
            <a:r>
              <a:rPr lang="en-US" sz="3500" dirty="0" smtClean="0">
                <a:latin typeface="Aparajita" pitchFamily="34" charset="0"/>
                <a:cs typeface="Aparajita" pitchFamily="34" charset="0"/>
              </a:rPr>
              <a:t>are delivered or services are rendered.</a:t>
            </a:r>
            <a:endParaRPr lang="en-US" sz="3500" dirty="0" smtClean="0">
              <a:latin typeface="Aparajita" pitchFamily="34" charset="0"/>
              <a:cs typeface="Aparajita" pitchFamily="34" charset="0"/>
            </a:endParaRPr>
          </a:p>
          <a:p>
            <a:pPr algn="just"/>
            <a:r>
              <a:rPr lang="en-US" dirty="0" smtClean="0">
                <a:latin typeface="Aparajita" pitchFamily="34" charset="0"/>
                <a:cs typeface="Aparajita" pitchFamily="34" charset="0"/>
              </a:rPr>
              <a:t>N.P</a:t>
            </a:r>
            <a:r>
              <a:rPr lang="en-US" dirty="0" smtClean="0">
                <a:latin typeface="Aparajita" pitchFamily="34" charset="0"/>
                <a:cs typeface="Aparajita" pitchFamily="34" charset="0"/>
              </a:rPr>
              <a:t>. </a:t>
            </a:r>
            <a:r>
              <a:rPr lang="en-US" dirty="0" err="1" smtClean="0">
                <a:latin typeface="Aparajita" pitchFamily="34" charset="0"/>
                <a:cs typeface="Aparajita" pitchFamily="34" charset="0"/>
              </a:rPr>
              <a:t>Jeweller</a:t>
            </a:r>
            <a:r>
              <a:rPr lang="en-US" dirty="0" smtClean="0">
                <a:latin typeface="Aparajita" pitchFamily="34" charset="0"/>
                <a:cs typeface="Aparajita" pitchFamily="34" charset="0"/>
              </a:rPr>
              <a:t> received an order to supply gold ornaments worth Rs.500000. They supplied ornaments worth Rs.200000 up to the year ending 31st March 2019 and rest of the ornaments were supplied in April 2019.</a:t>
            </a:r>
          </a:p>
          <a:p>
            <a:pPr algn="just"/>
            <a:endParaRPr lang="en-US" sz="3200" dirty="0" smtClean="0">
              <a:latin typeface="Aparajita" pitchFamily="34" charset="0"/>
              <a:cs typeface="Aparajita" pitchFamily="34" charset="0"/>
            </a:endParaRPr>
          </a:p>
          <a:p>
            <a:pPr algn="just"/>
            <a:r>
              <a:rPr lang="en-US" sz="3200" dirty="0" smtClean="0">
                <a:latin typeface="Aparajita" pitchFamily="34" charset="0"/>
                <a:cs typeface="Aparajita" pitchFamily="34" charset="0"/>
              </a:rPr>
              <a:t>The </a:t>
            </a:r>
            <a:r>
              <a:rPr lang="en-US" sz="3200" dirty="0" smtClean="0">
                <a:latin typeface="Aparajita" pitchFamily="34" charset="0"/>
                <a:cs typeface="Aparajita" pitchFamily="34" charset="0"/>
              </a:rPr>
              <a:t>revenue for the year </a:t>
            </a:r>
            <a:r>
              <a:rPr lang="en-US" sz="3200" dirty="0" smtClean="0">
                <a:latin typeface="Aparajita" pitchFamily="34" charset="0"/>
                <a:cs typeface="Aparajita" pitchFamily="34" charset="0"/>
              </a:rPr>
              <a:t>ending March 2019 </a:t>
            </a:r>
            <a:r>
              <a:rPr lang="en-US" sz="3200" dirty="0" smtClean="0">
                <a:latin typeface="Aparajita" pitchFamily="34" charset="0"/>
                <a:cs typeface="Aparajita" pitchFamily="34" charset="0"/>
              </a:rPr>
              <a:t>for N.P. </a:t>
            </a:r>
            <a:r>
              <a:rPr lang="en-US" sz="3200" dirty="0" err="1" smtClean="0">
                <a:latin typeface="Aparajita" pitchFamily="34" charset="0"/>
                <a:cs typeface="Aparajita" pitchFamily="34" charset="0"/>
              </a:rPr>
              <a:t>Jeweller</a:t>
            </a:r>
            <a:r>
              <a:rPr lang="en-US" sz="3200" dirty="0" smtClean="0">
                <a:latin typeface="Aparajita" pitchFamily="34" charset="0"/>
                <a:cs typeface="Aparajita" pitchFamily="34" charset="0"/>
              </a:rPr>
              <a:t> is Rs.200000. Mere getting an order is not considered as revenue until the goods have been delivered.</a:t>
            </a:r>
            <a:endParaRPr lang="en-US" sz="3200" dirty="0">
              <a:latin typeface="Aparajita" pitchFamily="34" charset="0"/>
              <a:cs typeface="Aparajit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latin typeface="Aparajita" pitchFamily="34" charset="0"/>
                <a:cs typeface="Aparajita" pitchFamily="34" charset="0"/>
              </a:rPr>
              <a:t>ACCRUAL CONCEPT</a:t>
            </a:r>
            <a:endParaRPr lang="en-US" sz="3200" dirty="0">
              <a:latin typeface="Aparajita" pitchFamily="34" charset="0"/>
              <a:cs typeface="Aparajita" pitchFamily="34" charset="0"/>
            </a:endParaRPr>
          </a:p>
        </p:txBody>
      </p:sp>
      <p:sp>
        <p:nvSpPr>
          <p:cNvPr id="3" name="Content Placeholder 2"/>
          <p:cNvSpPr>
            <a:spLocks noGrp="1"/>
          </p:cNvSpPr>
          <p:nvPr>
            <p:ph idx="1"/>
          </p:nvPr>
        </p:nvSpPr>
        <p:spPr/>
        <p:txBody>
          <a:bodyPr>
            <a:normAutofit/>
          </a:bodyPr>
          <a:lstStyle/>
          <a:p>
            <a:pPr algn="just"/>
            <a:r>
              <a:rPr lang="en-US" sz="3200" dirty="0" smtClean="0">
                <a:latin typeface="Aparajita" pitchFamily="34" charset="0"/>
                <a:cs typeface="Aparajita" pitchFamily="34" charset="0"/>
              </a:rPr>
              <a:t>The meaning of accrual is something that becomes due especially an amount of money that is yet to be paid or received at the end of the accounting period.</a:t>
            </a:r>
          </a:p>
          <a:p>
            <a:pPr algn="just"/>
            <a:r>
              <a:rPr lang="en-US" sz="3200" dirty="0" smtClean="0">
                <a:latin typeface="Aparajita" pitchFamily="34" charset="0"/>
                <a:cs typeface="Aparajita" pitchFamily="34" charset="0"/>
              </a:rPr>
              <a:t>It means that revenues are </a:t>
            </a:r>
            <a:r>
              <a:rPr lang="en-US" sz="3200" dirty="0" err="1" smtClean="0">
                <a:latin typeface="Aparajita" pitchFamily="34" charset="0"/>
                <a:cs typeface="Aparajita" pitchFamily="34" charset="0"/>
              </a:rPr>
              <a:t>recognised</a:t>
            </a:r>
            <a:r>
              <a:rPr lang="en-US" sz="3200" dirty="0" smtClean="0">
                <a:latin typeface="Aparajita" pitchFamily="34" charset="0"/>
                <a:cs typeface="Aparajita" pitchFamily="34" charset="0"/>
              </a:rPr>
              <a:t> when they become </a:t>
            </a:r>
            <a:r>
              <a:rPr lang="en-US" sz="3200" dirty="0" smtClean="0">
                <a:latin typeface="Aparajita" pitchFamily="34" charset="0"/>
                <a:cs typeface="Aparajita" pitchFamily="34" charset="0"/>
              </a:rPr>
              <a:t>receivable though </a:t>
            </a:r>
            <a:r>
              <a:rPr lang="en-US" sz="3200" dirty="0" smtClean="0">
                <a:latin typeface="Aparajita" pitchFamily="34" charset="0"/>
                <a:cs typeface="Aparajita" pitchFamily="34" charset="0"/>
              </a:rPr>
              <a:t>cash is received or not received </a:t>
            </a:r>
          </a:p>
          <a:p>
            <a:pPr algn="just"/>
            <a:r>
              <a:rPr lang="en-US" sz="3200" dirty="0" smtClean="0">
                <a:latin typeface="Aparajita" pitchFamily="34" charset="0"/>
                <a:cs typeface="Aparajita" pitchFamily="34" charset="0"/>
              </a:rPr>
              <a:t>the expenses are </a:t>
            </a:r>
            <a:r>
              <a:rPr lang="en-US" sz="3200" dirty="0" err="1" smtClean="0">
                <a:latin typeface="Aparajita" pitchFamily="34" charset="0"/>
                <a:cs typeface="Aparajita" pitchFamily="34" charset="0"/>
              </a:rPr>
              <a:t>recognised</a:t>
            </a:r>
            <a:r>
              <a:rPr lang="en-US" sz="3200" dirty="0" smtClean="0">
                <a:latin typeface="Aparajita" pitchFamily="34" charset="0"/>
                <a:cs typeface="Aparajita" pitchFamily="34" charset="0"/>
              </a:rPr>
              <a:t> when they become payable though cash is paid or not paid.</a:t>
            </a:r>
            <a:endParaRPr lang="en-US" sz="3200" dirty="0">
              <a:latin typeface="Aparajita" pitchFamily="34" charset="0"/>
              <a:cs typeface="Aparajit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endParaRPr lang="en-US" sz="3200">
              <a:latin typeface="Aparajita" pitchFamily="34" charset="0"/>
              <a:cs typeface="Aparajita" pitchFamily="34" charset="0"/>
            </a:endParaRPr>
          </a:p>
        </p:txBody>
      </p:sp>
      <p:sp>
        <p:nvSpPr>
          <p:cNvPr id="3" name="Content Placeholder 2"/>
          <p:cNvSpPr>
            <a:spLocks noGrp="1"/>
          </p:cNvSpPr>
          <p:nvPr>
            <p:ph idx="1"/>
          </p:nvPr>
        </p:nvSpPr>
        <p:spPr/>
        <p:txBody>
          <a:bodyPr>
            <a:normAutofit/>
          </a:bodyPr>
          <a:lstStyle/>
          <a:p>
            <a:pPr algn="just"/>
            <a:r>
              <a:rPr lang="en-US" sz="3200" dirty="0" smtClean="0">
                <a:latin typeface="Aparajita" pitchFamily="34" charset="0"/>
                <a:cs typeface="Aparajita" pitchFamily="34" charset="0"/>
              </a:rPr>
              <a:t>Both transactions will be recorded in the accounting period to which they relate.</a:t>
            </a:r>
          </a:p>
          <a:p>
            <a:pPr algn="just"/>
            <a:r>
              <a:rPr lang="en-US" sz="3200" dirty="0" smtClean="0">
                <a:latin typeface="Aparajita" pitchFamily="34" charset="0"/>
                <a:cs typeface="Aparajita" pitchFamily="34" charset="0"/>
              </a:rPr>
              <a:t>For example, a firm sells goods for Rs 55000 on 25th March </a:t>
            </a:r>
            <a:r>
              <a:rPr lang="en-US" sz="3200" dirty="0" smtClean="0">
                <a:latin typeface="Aparajita" pitchFamily="34" charset="0"/>
                <a:cs typeface="Aparajita" pitchFamily="34" charset="0"/>
              </a:rPr>
              <a:t>2019 </a:t>
            </a:r>
            <a:r>
              <a:rPr lang="en-US" sz="3200" dirty="0" smtClean="0">
                <a:latin typeface="Aparajita" pitchFamily="34" charset="0"/>
                <a:cs typeface="Aparajita" pitchFamily="34" charset="0"/>
              </a:rPr>
              <a:t>and the payment is not received until 10th April </a:t>
            </a:r>
            <a:r>
              <a:rPr lang="en-US" sz="3200" dirty="0" smtClean="0">
                <a:latin typeface="Aparajita" pitchFamily="34" charset="0"/>
                <a:cs typeface="Aparajita" pitchFamily="34" charset="0"/>
              </a:rPr>
              <a:t>2019, </a:t>
            </a:r>
            <a:r>
              <a:rPr lang="en-US" sz="3200" dirty="0" smtClean="0">
                <a:latin typeface="Aparajita" pitchFamily="34" charset="0"/>
                <a:cs typeface="Aparajita" pitchFamily="34" charset="0"/>
              </a:rPr>
              <a:t>the amount is due and payable to the firm on the date of sale i.e. 25th March </a:t>
            </a:r>
            <a:r>
              <a:rPr lang="en-US" sz="3200" dirty="0" smtClean="0">
                <a:latin typeface="Aparajita" pitchFamily="34" charset="0"/>
                <a:cs typeface="Aparajita" pitchFamily="34" charset="0"/>
              </a:rPr>
              <a:t>2019. </a:t>
            </a:r>
            <a:r>
              <a:rPr lang="en-US" sz="3200" dirty="0" smtClean="0">
                <a:latin typeface="Aparajita" pitchFamily="34" charset="0"/>
                <a:cs typeface="Aparajita" pitchFamily="34" charset="0"/>
              </a:rPr>
              <a:t>It must be included in the revenue for the year ending 31st March </a:t>
            </a:r>
            <a:r>
              <a:rPr lang="en-US" sz="3200" dirty="0" smtClean="0">
                <a:latin typeface="Aparajita" pitchFamily="34" charset="0"/>
                <a:cs typeface="Aparajita" pitchFamily="34" charset="0"/>
              </a:rPr>
              <a:t>2019.</a:t>
            </a:r>
            <a:endParaRPr lang="en-US" sz="3200" dirty="0" smtClean="0">
              <a:latin typeface="Aparajita" pitchFamily="34" charset="0"/>
              <a:cs typeface="Aparajit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r>
              <a:rPr lang="en-US" dirty="0" smtClean="0">
                <a:latin typeface="Aparajita" pitchFamily="34" charset="0"/>
                <a:cs typeface="Aparajita" pitchFamily="34" charset="0"/>
              </a:rPr>
              <a:t>Similarly, expenses are </a:t>
            </a:r>
            <a:r>
              <a:rPr lang="en-US" dirty="0" err="1" smtClean="0">
                <a:latin typeface="Aparajita" pitchFamily="34" charset="0"/>
                <a:cs typeface="Aparajita" pitchFamily="34" charset="0"/>
              </a:rPr>
              <a:t>recognised</a:t>
            </a:r>
            <a:r>
              <a:rPr lang="en-US" dirty="0" smtClean="0">
                <a:latin typeface="Aparajita" pitchFamily="34" charset="0"/>
                <a:cs typeface="Aparajita" pitchFamily="34" charset="0"/>
              </a:rPr>
              <a:t> at the time services provided, irrespective of the fact when actual payment for these services are made. </a:t>
            </a:r>
            <a:endParaRPr lang="en-US" dirty="0" smtClean="0">
              <a:latin typeface="Aparajita" pitchFamily="34" charset="0"/>
              <a:cs typeface="Aparajita" pitchFamily="34" charset="0"/>
            </a:endParaRPr>
          </a:p>
          <a:p>
            <a:pPr algn="just"/>
            <a:r>
              <a:rPr lang="en-US" dirty="0" smtClean="0">
                <a:latin typeface="Aparajita" pitchFamily="34" charset="0"/>
                <a:cs typeface="Aparajita" pitchFamily="34" charset="0"/>
              </a:rPr>
              <a:t>For </a:t>
            </a:r>
            <a:r>
              <a:rPr lang="en-US" dirty="0" smtClean="0">
                <a:latin typeface="Aparajita" pitchFamily="34" charset="0"/>
                <a:cs typeface="Aparajita" pitchFamily="34" charset="0"/>
              </a:rPr>
              <a:t>example, if the firm received goods costing Rs.20000 on 29th March 2019 but the payment is made on 2nd April 2019 the accrual concept requires that expenses must be recorded for the year ending 31st March 2019 although no payment has been made until 31st March 2019</a:t>
            </a:r>
          </a:p>
          <a:p>
            <a:pPr algn="just"/>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endParaRPr lang="en-US" sz="3200">
              <a:latin typeface="Aparajita" pitchFamily="34" charset="0"/>
              <a:cs typeface="Aparajita" pitchFamily="34" charset="0"/>
            </a:endParaRPr>
          </a:p>
        </p:txBody>
      </p:sp>
      <p:sp>
        <p:nvSpPr>
          <p:cNvPr id="3" name="Content Placeholder 2"/>
          <p:cNvSpPr>
            <a:spLocks noGrp="1"/>
          </p:cNvSpPr>
          <p:nvPr>
            <p:ph idx="1"/>
          </p:nvPr>
        </p:nvSpPr>
        <p:spPr/>
        <p:txBody>
          <a:bodyPr/>
          <a:lstStyle/>
          <a:p>
            <a:pPr algn="just"/>
            <a:r>
              <a:rPr lang="en-US" sz="3200" dirty="0" smtClean="0">
                <a:latin typeface="Aparajita" pitchFamily="34" charset="0"/>
                <a:cs typeface="Aparajita" pitchFamily="34" charset="0"/>
              </a:rPr>
              <a:t>In brief, accrual concept requires that revenue is </a:t>
            </a:r>
            <a:r>
              <a:rPr lang="en-US" sz="3200" dirty="0" err="1" smtClean="0">
                <a:latin typeface="Aparajita" pitchFamily="34" charset="0"/>
                <a:cs typeface="Aparajita" pitchFamily="34" charset="0"/>
              </a:rPr>
              <a:t>recognised</a:t>
            </a:r>
            <a:r>
              <a:rPr lang="en-US" sz="3200" dirty="0" smtClean="0">
                <a:latin typeface="Aparajita" pitchFamily="34" charset="0"/>
                <a:cs typeface="Aparajita" pitchFamily="34" charset="0"/>
              </a:rPr>
              <a:t> when </a:t>
            </a:r>
            <a:r>
              <a:rPr lang="en-US" sz="3200" dirty="0" err="1" smtClean="0">
                <a:latin typeface="Aparajita" pitchFamily="34" charset="0"/>
                <a:cs typeface="Aparajita" pitchFamily="34" charset="0"/>
              </a:rPr>
              <a:t>realised</a:t>
            </a:r>
            <a:r>
              <a:rPr lang="en-US" sz="3200" dirty="0" smtClean="0">
                <a:latin typeface="Aparajita" pitchFamily="34" charset="0"/>
                <a:cs typeface="Aparajita" pitchFamily="34" charset="0"/>
              </a:rPr>
              <a:t> and expenses are </a:t>
            </a:r>
            <a:r>
              <a:rPr lang="en-US" sz="3200" dirty="0" err="1" smtClean="0">
                <a:latin typeface="Aparajita" pitchFamily="34" charset="0"/>
                <a:cs typeface="Aparajita" pitchFamily="34" charset="0"/>
              </a:rPr>
              <a:t>recognised</a:t>
            </a:r>
            <a:r>
              <a:rPr lang="en-US" sz="3200" dirty="0" smtClean="0">
                <a:latin typeface="Aparajita" pitchFamily="34" charset="0"/>
                <a:cs typeface="Aparajita" pitchFamily="34" charset="0"/>
              </a:rPr>
              <a:t> when they become due and payable without regard to the time of cash receipt or cash payment.</a:t>
            </a:r>
            <a:endParaRPr lang="en-US" sz="3200" dirty="0">
              <a:latin typeface="Aparajita" pitchFamily="34" charset="0"/>
              <a:cs typeface="Aparajit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latin typeface="Aparajita" pitchFamily="34" charset="0"/>
                <a:cs typeface="Aparajita" pitchFamily="34" charset="0"/>
              </a:rPr>
              <a:t>MATCHING CONCEPT</a:t>
            </a:r>
            <a:endParaRPr lang="en-US" sz="3200" dirty="0">
              <a:latin typeface="Aparajita" pitchFamily="34" charset="0"/>
              <a:cs typeface="Aparajita" pitchFamily="34" charset="0"/>
            </a:endParaRPr>
          </a:p>
        </p:txBody>
      </p:sp>
      <p:sp>
        <p:nvSpPr>
          <p:cNvPr id="3" name="Content Placeholder 2"/>
          <p:cNvSpPr>
            <a:spLocks noGrp="1"/>
          </p:cNvSpPr>
          <p:nvPr>
            <p:ph idx="1"/>
          </p:nvPr>
        </p:nvSpPr>
        <p:spPr>
          <a:xfrm>
            <a:off x="533400" y="1143000"/>
            <a:ext cx="8229600" cy="4525963"/>
          </a:xfrm>
        </p:spPr>
        <p:txBody>
          <a:bodyPr>
            <a:noAutofit/>
          </a:bodyPr>
          <a:lstStyle/>
          <a:p>
            <a:pPr algn="just"/>
            <a:r>
              <a:rPr lang="en-US" dirty="0" smtClean="0">
                <a:latin typeface="Aparajita" pitchFamily="34" charset="0"/>
                <a:cs typeface="Aparajita" pitchFamily="34" charset="0"/>
              </a:rPr>
              <a:t>This concept is based on the </a:t>
            </a:r>
            <a:r>
              <a:rPr lang="en-US" dirty="0" smtClean="0">
                <a:latin typeface="Aparajita" pitchFamily="34" charset="0"/>
                <a:cs typeface="Aparajita" pitchFamily="34" charset="0"/>
              </a:rPr>
              <a:t>accounting period </a:t>
            </a:r>
            <a:r>
              <a:rPr lang="en-US" dirty="0" smtClean="0">
                <a:latin typeface="Aparajita" pitchFamily="34" charset="0"/>
                <a:cs typeface="Aparajita" pitchFamily="34" charset="0"/>
              </a:rPr>
              <a:t>concept. In reality we match revenues and expenses during the </a:t>
            </a:r>
            <a:r>
              <a:rPr lang="en-US" dirty="0" smtClean="0">
                <a:latin typeface="Aparajita" pitchFamily="34" charset="0"/>
                <a:cs typeface="Aparajita" pitchFamily="34" charset="0"/>
              </a:rPr>
              <a:t>accounting periods.</a:t>
            </a:r>
          </a:p>
          <a:p>
            <a:pPr algn="just"/>
            <a:r>
              <a:rPr lang="en-US" dirty="0" smtClean="0">
                <a:latin typeface="Aparajita" pitchFamily="34" charset="0"/>
                <a:cs typeface="Aparajita" pitchFamily="34" charset="0"/>
              </a:rPr>
              <a:t>In other words, income made by the enterprise during a period can be </a:t>
            </a:r>
            <a:r>
              <a:rPr lang="en-US" dirty="0" smtClean="0">
                <a:latin typeface="Aparajita" pitchFamily="34" charset="0"/>
                <a:cs typeface="Aparajita" pitchFamily="34" charset="0"/>
              </a:rPr>
              <a:t>measured only </a:t>
            </a:r>
            <a:r>
              <a:rPr lang="en-US" dirty="0" smtClean="0">
                <a:latin typeface="Aparajita" pitchFamily="34" charset="0"/>
                <a:cs typeface="Aparajita" pitchFamily="34" charset="0"/>
              </a:rPr>
              <a:t>when the revenue earned during a period is compared with </a:t>
            </a:r>
            <a:r>
              <a:rPr lang="en-US" dirty="0" smtClean="0">
                <a:latin typeface="Aparajita" pitchFamily="34" charset="0"/>
                <a:cs typeface="Aparajita" pitchFamily="34" charset="0"/>
              </a:rPr>
              <a:t>the expenditure </a:t>
            </a:r>
            <a:r>
              <a:rPr lang="en-US" dirty="0" smtClean="0">
                <a:latin typeface="Aparajita" pitchFamily="34" charset="0"/>
                <a:cs typeface="Aparajita" pitchFamily="34" charset="0"/>
              </a:rPr>
              <a:t>incurred for earning that revenue</a:t>
            </a:r>
            <a:r>
              <a:rPr lang="en-US" dirty="0" smtClean="0">
                <a:latin typeface="Aparajita" pitchFamily="34" charset="0"/>
                <a:cs typeface="Aparajita" pitchFamily="34" charset="0"/>
              </a:rPr>
              <a:t>.</a:t>
            </a:r>
          </a:p>
          <a:p>
            <a:pPr algn="just"/>
            <a:r>
              <a:rPr lang="en-US" dirty="0" smtClean="0">
                <a:latin typeface="Aparajita" pitchFamily="34" charset="0"/>
                <a:cs typeface="Aparajita" pitchFamily="34" charset="0"/>
              </a:rPr>
              <a:t>For example, if a commission is paid </a:t>
            </a:r>
            <a:r>
              <a:rPr lang="en-US" dirty="0" smtClean="0">
                <a:latin typeface="Aparajita" pitchFamily="34" charset="0"/>
                <a:cs typeface="Aparajita" pitchFamily="34" charset="0"/>
              </a:rPr>
              <a:t>in April , 2019, </a:t>
            </a:r>
            <a:r>
              <a:rPr lang="en-US" dirty="0" smtClean="0">
                <a:latin typeface="Aparajita" pitchFamily="34" charset="0"/>
                <a:cs typeface="Aparajita" pitchFamily="34" charset="0"/>
              </a:rPr>
              <a:t>for services enjoyed in </a:t>
            </a:r>
            <a:r>
              <a:rPr lang="en-US" dirty="0" smtClean="0">
                <a:latin typeface="Aparajita" pitchFamily="34" charset="0"/>
                <a:cs typeface="Aparajita" pitchFamily="34" charset="0"/>
              </a:rPr>
              <a:t>January, 2019, that commission should </a:t>
            </a:r>
            <a:r>
              <a:rPr lang="en-US" dirty="0" smtClean="0">
                <a:latin typeface="Aparajita" pitchFamily="34" charset="0"/>
                <a:cs typeface="Aparajita" pitchFamily="34" charset="0"/>
              </a:rPr>
              <a:t>be taken as the cost for services rendered in </a:t>
            </a:r>
            <a:r>
              <a:rPr lang="en-US" dirty="0" smtClean="0">
                <a:latin typeface="Aparajita" pitchFamily="34" charset="0"/>
                <a:cs typeface="Aparajita" pitchFamily="34" charset="0"/>
              </a:rPr>
              <a:t>January 2019.</a:t>
            </a:r>
            <a:endParaRPr lang="en-US" dirty="0" smtClean="0">
              <a:latin typeface="Aparajita" pitchFamily="34" charset="0"/>
              <a:cs typeface="Aparajit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latin typeface="Aparajita" pitchFamily="34" charset="0"/>
                <a:cs typeface="Aparajita" pitchFamily="34" charset="0"/>
              </a:rPr>
              <a:t>On account </a:t>
            </a:r>
            <a:r>
              <a:rPr lang="en-US" dirty="0" smtClean="0">
                <a:latin typeface="Aparajita" pitchFamily="34" charset="0"/>
                <a:cs typeface="Aparajita" pitchFamily="34" charset="0"/>
              </a:rPr>
              <a:t>of this concept, adjustments are made for all prepaid </a:t>
            </a:r>
            <a:r>
              <a:rPr lang="en-US" dirty="0" smtClean="0">
                <a:latin typeface="Aparajita" pitchFamily="34" charset="0"/>
                <a:cs typeface="Aparajita" pitchFamily="34" charset="0"/>
              </a:rPr>
              <a:t>income and expenses, outstanding income and expenses etc</a:t>
            </a:r>
            <a:r>
              <a:rPr lang="en-US" dirty="0" smtClean="0">
                <a:latin typeface="Aparajita" pitchFamily="34" charset="0"/>
                <a:cs typeface="Aparajita" pitchFamily="34" charset="0"/>
              </a:rPr>
              <a:t>, </a:t>
            </a:r>
            <a:r>
              <a:rPr lang="en-US" dirty="0" smtClean="0">
                <a:latin typeface="Aparajita" pitchFamily="34" charset="0"/>
                <a:cs typeface="Aparajita" pitchFamily="34" charset="0"/>
              </a:rPr>
              <a:t>while preparing financial statements.</a:t>
            </a:r>
            <a:endParaRPr lang="en-US" dirty="0">
              <a:latin typeface="Aparajita" pitchFamily="34" charset="0"/>
              <a:cs typeface="Aparajit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endParaRPr lang="en-US" sz="3200">
              <a:latin typeface="Aparajita" pitchFamily="34" charset="0"/>
              <a:cs typeface="Aparajita" pitchFamily="34" charset="0"/>
            </a:endParaRPr>
          </a:p>
        </p:txBody>
      </p:sp>
      <p:sp>
        <p:nvSpPr>
          <p:cNvPr id="3" name="Content Placeholder 2"/>
          <p:cNvSpPr>
            <a:spLocks noGrp="1"/>
          </p:cNvSpPr>
          <p:nvPr>
            <p:ph idx="1"/>
          </p:nvPr>
        </p:nvSpPr>
        <p:spPr/>
        <p:txBody>
          <a:bodyPr>
            <a:normAutofit/>
          </a:bodyPr>
          <a:lstStyle/>
          <a:p>
            <a:pPr algn="just"/>
            <a:r>
              <a:rPr lang="en-US" sz="3200" dirty="0" smtClean="0">
                <a:latin typeface="Aparajita" pitchFamily="34" charset="0"/>
                <a:cs typeface="Aparajita" pitchFamily="34" charset="0"/>
              </a:rPr>
              <a:t>In India there is a basic rule to be followed by everyone that one should walk or drive on his/her left hand side of the road.</a:t>
            </a:r>
          </a:p>
          <a:p>
            <a:pPr algn="just"/>
            <a:r>
              <a:rPr lang="en-US" sz="3200" dirty="0" smtClean="0">
                <a:latin typeface="Aparajita" pitchFamily="34" charset="0"/>
                <a:cs typeface="Aparajita" pitchFamily="34" charset="0"/>
              </a:rPr>
              <a:t>It helps in the smooth flow of traffic. Similarly, there are certain rules that an accountant should follow while recording business transactions and preparing accounts. These may be termed as accounting concept.</a:t>
            </a:r>
            <a:endParaRPr lang="en-US" sz="3200" dirty="0">
              <a:latin typeface="Aparajita" pitchFamily="34" charset="0"/>
              <a:cs typeface="Aparajit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smtClean="0">
                <a:latin typeface="Aparajita" pitchFamily="34" charset="0"/>
                <a:cs typeface="Aparajita" pitchFamily="34" charset="0"/>
              </a:rPr>
              <a:t>ACCOUNTING CONVENTIONS</a:t>
            </a:r>
            <a:endParaRPr lang="en-US" dirty="0">
              <a:latin typeface="Aparajita" pitchFamily="34" charset="0"/>
              <a:cs typeface="Aparajita" pitchFamily="34" charset="0"/>
            </a:endParaRP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endParaRPr lang="en-US" sz="3200">
              <a:latin typeface="Aparajita" pitchFamily="34" charset="0"/>
              <a:cs typeface="Aparajita" pitchFamily="34" charset="0"/>
            </a:endParaRPr>
          </a:p>
        </p:txBody>
      </p:sp>
      <p:sp>
        <p:nvSpPr>
          <p:cNvPr id="3" name="Content Placeholder 2"/>
          <p:cNvSpPr>
            <a:spLocks noGrp="1"/>
          </p:cNvSpPr>
          <p:nvPr>
            <p:ph idx="1"/>
          </p:nvPr>
        </p:nvSpPr>
        <p:spPr/>
        <p:txBody>
          <a:bodyPr>
            <a:normAutofit/>
          </a:bodyPr>
          <a:lstStyle/>
          <a:p>
            <a:pPr algn="just"/>
            <a:r>
              <a:rPr lang="en-US" sz="3200" dirty="0" smtClean="0">
                <a:latin typeface="Aparajita" pitchFamily="34" charset="0"/>
                <a:cs typeface="Aparajita" pitchFamily="34" charset="0"/>
              </a:rPr>
              <a:t>In accounting, there are many conventions or practices which are used while recording the transactions in the books of accounts.</a:t>
            </a:r>
          </a:p>
          <a:p>
            <a:pPr algn="just"/>
            <a:endParaRPr lang="en-US" sz="3200" dirty="0" smtClean="0">
              <a:latin typeface="Aparajita" pitchFamily="34" charset="0"/>
              <a:cs typeface="Aparajita" pitchFamily="34" charset="0"/>
            </a:endParaRPr>
          </a:p>
          <a:p>
            <a:pPr algn="just"/>
            <a:r>
              <a:rPr lang="en-US" sz="3200" dirty="0" smtClean="0">
                <a:latin typeface="Aparajita" pitchFamily="34" charset="0"/>
                <a:cs typeface="Aparajita" pitchFamily="34" charset="0"/>
              </a:rPr>
              <a:t>An accounting convention refers to common practices which are universally followed in recording and presenting accounting information of the business entity.</a:t>
            </a:r>
            <a:endParaRPr lang="en-US" sz="3200" dirty="0">
              <a:latin typeface="Aparajita" pitchFamily="34" charset="0"/>
              <a:cs typeface="Aparajit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endParaRPr lang="en-US" sz="3200">
              <a:latin typeface="Aparajita" pitchFamily="34" charset="0"/>
              <a:cs typeface="Aparajita" pitchFamily="34" charset="0"/>
            </a:endParaRPr>
          </a:p>
        </p:txBody>
      </p:sp>
      <p:sp>
        <p:nvSpPr>
          <p:cNvPr id="3" name="Content Placeholder 2"/>
          <p:cNvSpPr>
            <a:spLocks noGrp="1"/>
          </p:cNvSpPr>
          <p:nvPr>
            <p:ph idx="1"/>
          </p:nvPr>
        </p:nvSpPr>
        <p:spPr/>
        <p:txBody>
          <a:bodyPr>
            <a:normAutofit lnSpcReduction="10000"/>
          </a:bodyPr>
          <a:lstStyle/>
          <a:p>
            <a:pPr algn="just"/>
            <a:r>
              <a:rPr lang="en-US" sz="3200" dirty="0" smtClean="0">
                <a:latin typeface="Aparajita" pitchFamily="34" charset="0"/>
                <a:cs typeface="Aparajita" pitchFamily="34" charset="0"/>
              </a:rPr>
              <a:t>They are followed like customs, tradition, etc. in a society. Accounting conventions are evolved through the regular and consistent practice over the years to facilitate uniform recording in the books of accounts. </a:t>
            </a:r>
            <a:endParaRPr lang="en-US" sz="3200" dirty="0" smtClean="0">
              <a:latin typeface="Aparajita" pitchFamily="34" charset="0"/>
              <a:cs typeface="Aparajita" pitchFamily="34" charset="0"/>
            </a:endParaRPr>
          </a:p>
          <a:p>
            <a:pPr algn="just"/>
            <a:endParaRPr lang="en-US" dirty="0" smtClean="0">
              <a:latin typeface="Aparajita" pitchFamily="34" charset="0"/>
              <a:cs typeface="Aparajita" pitchFamily="34" charset="0"/>
            </a:endParaRPr>
          </a:p>
          <a:p>
            <a:pPr algn="just"/>
            <a:r>
              <a:rPr lang="en-US" sz="3200" dirty="0" smtClean="0">
                <a:latin typeface="Aparajita" pitchFamily="34" charset="0"/>
                <a:cs typeface="Aparajita" pitchFamily="34" charset="0"/>
              </a:rPr>
              <a:t>Accounting </a:t>
            </a:r>
            <a:r>
              <a:rPr lang="en-US" sz="3200" dirty="0" smtClean="0">
                <a:latin typeface="Aparajita" pitchFamily="34" charset="0"/>
                <a:cs typeface="Aparajita" pitchFamily="34" charset="0"/>
              </a:rPr>
              <a:t>Conventions help in comparing accounting data of different business units or of the same unit for different periods. These have been developed over the years</a:t>
            </a:r>
            <a:endParaRPr lang="en-US" sz="3200" dirty="0">
              <a:latin typeface="Aparajita" pitchFamily="34" charset="0"/>
              <a:cs typeface="Aparajit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endParaRPr lang="en-US" sz="3200">
              <a:latin typeface="Aparajita" pitchFamily="34" charset="0"/>
              <a:cs typeface="Aparajita" pitchFamily="34" charset="0"/>
            </a:endParaRPr>
          </a:p>
        </p:txBody>
      </p:sp>
      <p:sp>
        <p:nvSpPr>
          <p:cNvPr id="3" name="Content Placeholder 2"/>
          <p:cNvSpPr>
            <a:spLocks noGrp="1"/>
          </p:cNvSpPr>
          <p:nvPr>
            <p:ph idx="1"/>
          </p:nvPr>
        </p:nvSpPr>
        <p:spPr/>
        <p:txBody>
          <a:bodyPr/>
          <a:lstStyle/>
          <a:p>
            <a:pPr algn="just"/>
            <a:r>
              <a:rPr lang="en-US" sz="3200" dirty="0" smtClean="0">
                <a:latin typeface="Aparajita" pitchFamily="34" charset="0"/>
                <a:cs typeface="Aparajita" pitchFamily="34" charset="0"/>
              </a:rPr>
              <a:t>The most important conventions which have been used for a long period are :</a:t>
            </a:r>
          </a:p>
          <a:p>
            <a:pPr marL="514350" indent="-514350" algn="just">
              <a:buFont typeface="+mj-lt"/>
              <a:buAutoNum type="arabicPeriod"/>
            </a:pPr>
            <a:r>
              <a:rPr lang="en-US" sz="3200" dirty="0" smtClean="0">
                <a:latin typeface="Aparajita" pitchFamily="34" charset="0"/>
                <a:cs typeface="Aparajita" pitchFamily="34" charset="0"/>
              </a:rPr>
              <a:t>Convention of consistency.</a:t>
            </a:r>
          </a:p>
          <a:p>
            <a:pPr marL="514350" indent="-514350" algn="just">
              <a:buFont typeface="+mj-lt"/>
              <a:buAutoNum type="arabicPeriod"/>
            </a:pPr>
            <a:r>
              <a:rPr lang="en-US" sz="3200" dirty="0" smtClean="0">
                <a:latin typeface="Aparajita" pitchFamily="34" charset="0"/>
                <a:cs typeface="Aparajita" pitchFamily="34" charset="0"/>
              </a:rPr>
              <a:t>Convention of full disclosure.</a:t>
            </a:r>
          </a:p>
          <a:p>
            <a:pPr marL="514350" indent="-514350" algn="just">
              <a:buFont typeface="+mj-lt"/>
              <a:buAutoNum type="arabicPeriod"/>
            </a:pPr>
            <a:r>
              <a:rPr lang="en-US" sz="3200" dirty="0" smtClean="0">
                <a:latin typeface="Aparajita" pitchFamily="34" charset="0"/>
                <a:cs typeface="Aparajita" pitchFamily="34" charset="0"/>
              </a:rPr>
              <a:t>Convention of materiality.</a:t>
            </a:r>
          </a:p>
          <a:p>
            <a:pPr marL="514350" indent="-514350" algn="just">
              <a:buFont typeface="+mj-lt"/>
              <a:buAutoNum type="arabicPeriod"/>
            </a:pPr>
            <a:r>
              <a:rPr lang="en-US" sz="3200" dirty="0" smtClean="0">
                <a:latin typeface="Aparajita" pitchFamily="34" charset="0"/>
                <a:cs typeface="Aparajita" pitchFamily="34" charset="0"/>
              </a:rPr>
              <a:t>Convention of conservatism.</a:t>
            </a:r>
            <a:endParaRPr lang="en-US" sz="3200" dirty="0">
              <a:latin typeface="Aparajita" pitchFamily="34" charset="0"/>
              <a:cs typeface="Aparajit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latin typeface="Aparajita" pitchFamily="34" charset="0"/>
                <a:cs typeface="Aparajita" pitchFamily="34" charset="0"/>
              </a:rPr>
              <a:t>CONVENTION OF CONSISTENCY</a:t>
            </a:r>
            <a:endParaRPr lang="en-US" sz="3200" dirty="0">
              <a:latin typeface="Aparajita" pitchFamily="34" charset="0"/>
              <a:cs typeface="Aparajita" pitchFamily="34" charset="0"/>
            </a:endParaRPr>
          </a:p>
        </p:txBody>
      </p:sp>
      <p:sp>
        <p:nvSpPr>
          <p:cNvPr id="3" name="Content Placeholder 2"/>
          <p:cNvSpPr>
            <a:spLocks noGrp="1"/>
          </p:cNvSpPr>
          <p:nvPr>
            <p:ph idx="1"/>
          </p:nvPr>
        </p:nvSpPr>
        <p:spPr/>
        <p:txBody>
          <a:bodyPr>
            <a:normAutofit lnSpcReduction="10000"/>
          </a:bodyPr>
          <a:lstStyle/>
          <a:p>
            <a:pPr algn="just"/>
            <a:r>
              <a:rPr lang="en-US" sz="3200" dirty="0" smtClean="0">
                <a:latin typeface="Aparajita" pitchFamily="34" charset="0"/>
                <a:cs typeface="Aparajita" pitchFamily="34" charset="0"/>
              </a:rPr>
              <a:t>The convention of consistency means that same accounting principles should be used for preparing financial statements year after year. </a:t>
            </a:r>
            <a:endParaRPr lang="en-US" sz="3200" dirty="0" smtClean="0">
              <a:latin typeface="Aparajita" pitchFamily="34" charset="0"/>
              <a:cs typeface="Aparajita" pitchFamily="34" charset="0"/>
            </a:endParaRPr>
          </a:p>
          <a:p>
            <a:pPr algn="just"/>
            <a:r>
              <a:rPr lang="en-US" sz="3200" dirty="0" smtClean="0">
                <a:latin typeface="Aparajita" pitchFamily="34" charset="0"/>
                <a:cs typeface="Aparajita" pitchFamily="34" charset="0"/>
              </a:rPr>
              <a:t>A </a:t>
            </a:r>
            <a:r>
              <a:rPr lang="en-US" sz="3200" dirty="0" smtClean="0">
                <a:latin typeface="Aparajita" pitchFamily="34" charset="0"/>
                <a:cs typeface="Aparajita" pitchFamily="34" charset="0"/>
              </a:rPr>
              <a:t>meaningful conclusion can be drawn from financial statements of the same enterprise when there is comparison between them over a period of time.</a:t>
            </a:r>
          </a:p>
          <a:p>
            <a:pPr algn="just"/>
            <a:r>
              <a:rPr lang="en-US" sz="3200" dirty="0" smtClean="0">
                <a:latin typeface="Aparajita" pitchFamily="34" charset="0"/>
                <a:cs typeface="Aparajita" pitchFamily="34" charset="0"/>
              </a:rPr>
              <a:t>But this can be possible only when accounting policies and practices followed by the enterprise are uniform and consistent over a period of time. </a:t>
            </a:r>
            <a:endParaRPr lang="en-US" sz="3200" dirty="0">
              <a:latin typeface="Aparajita" pitchFamily="34" charset="0"/>
              <a:cs typeface="Aparajit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latin typeface="Aparajita" pitchFamily="34" charset="0"/>
                <a:cs typeface="Aparajita" pitchFamily="34" charset="0"/>
              </a:rPr>
              <a:t>If different accounting procedures and practices are used for preparing financial statements of different years, then the result will not be comparable.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Aparajita" pitchFamily="34" charset="0"/>
                <a:cs typeface="Aparajita" pitchFamily="34" charset="0"/>
              </a:rPr>
              <a:t>CONVENTION OF FULL DISCLOSURE</a:t>
            </a:r>
            <a:endParaRPr lang="en-US" sz="3200" dirty="0">
              <a:latin typeface="Aparajita" pitchFamily="34" charset="0"/>
              <a:cs typeface="Aparajita" pitchFamily="34" charset="0"/>
            </a:endParaRPr>
          </a:p>
        </p:txBody>
      </p:sp>
      <p:sp>
        <p:nvSpPr>
          <p:cNvPr id="3" name="Content Placeholder 2"/>
          <p:cNvSpPr>
            <a:spLocks noGrp="1"/>
          </p:cNvSpPr>
          <p:nvPr>
            <p:ph idx="1"/>
          </p:nvPr>
        </p:nvSpPr>
        <p:spPr/>
        <p:txBody>
          <a:bodyPr/>
          <a:lstStyle/>
          <a:p>
            <a:pPr algn="just"/>
            <a:r>
              <a:rPr lang="en-US" sz="3200" dirty="0" smtClean="0">
                <a:latin typeface="Aparajita" pitchFamily="34" charset="0"/>
                <a:cs typeface="Aparajita" pitchFamily="34" charset="0"/>
              </a:rPr>
              <a:t>Convention of full disclosure requires that all material and relevant facts concerning financial statements should be fully disclosed</a:t>
            </a:r>
            <a:r>
              <a:rPr lang="en-US" sz="3200" dirty="0" smtClean="0">
                <a:latin typeface="Aparajita" pitchFamily="34" charset="0"/>
                <a:cs typeface="Aparajita" pitchFamily="34" charset="0"/>
              </a:rPr>
              <a:t>.</a:t>
            </a:r>
          </a:p>
          <a:p>
            <a:pPr algn="just"/>
            <a:endParaRPr lang="en-US" dirty="0" smtClean="0">
              <a:latin typeface="Aparajita" pitchFamily="34" charset="0"/>
              <a:cs typeface="Aparajita" pitchFamily="34" charset="0"/>
            </a:endParaRPr>
          </a:p>
          <a:p>
            <a:pPr algn="just"/>
            <a:r>
              <a:rPr lang="en-US" dirty="0" smtClean="0">
                <a:latin typeface="Aparajita" pitchFamily="34" charset="0"/>
                <a:cs typeface="Aparajita" pitchFamily="34" charset="0"/>
              </a:rPr>
              <a:t>Thus, the convention of full </a:t>
            </a:r>
            <a:r>
              <a:rPr lang="en-US" dirty="0" smtClean="0">
                <a:latin typeface="Aparajita" pitchFamily="34" charset="0"/>
                <a:cs typeface="Aparajita" pitchFamily="34" charset="0"/>
              </a:rPr>
              <a:t>disclosure suggests </a:t>
            </a:r>
            <a:r>
              <a:rPr lang="en-US" dirty="0" smtClean="0">
                <a:latin typeface="Aparajita" pitchFamily="34" charset="0"/>
                <a:cs typeface="Aparajita" pitchFamily="34" charset="0"/>
              </a:rPr>
              <a:t>that every financial statement should fully disclose all </a:t>
            </a:r>
            <a:r>
              <a:rPr lang="en-US" dirty="0" smtClean="0">
                <a:latin typeface="Aparajita" pitchFamily="34" charset="0"/>
                <a:cs typeface="Aparajita" pitchFamily="34" charset="0"/>
              </a:rPr>
              <a:t>relevant information</a:t>
            </a:r>
            <a:endParaRPr lang="en-US" sz="3200" dirty="0">
              <a:latin typeface="Aparajita" pitchFamily="34" charset="0"/>
              <a:cs typeface="Aparajit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pPr algn="just"/>
            <a:r>
              <a:rPr lang="en-US" dirty="0" smtClean="0">
                <a:latin typeface="Aparajita" pitchFamily="34" charset="0"/>
                <a:cs typeface="Aparajita" pitchFamily="34" charset="0"/>
              </a:rPr>
              <a:t>The business provides </a:t>
            </a:r>
            <a:r>
              <a:rPr lang="en-US" dirty="0" smtClean="0">
                <a:latin typeface="Aparajita" pitchFamily="34" charset="0"/>
                <a:cs typeface="Aparajita" pitchFamily="34" charset="0"/>
              </a:rPr>
              <a:t>financial information </a:t>
            </a:r>
            <a:r>
              <a:rPr lang="en-US" dirty="0" smtClean="0">
                <a:latin typeface="Aparajita" pitchFamily="34" charset="0"/>
                <a:cs typeface="Aparajita" pitchFamily="34" charset="0"/>
              </a:rPr>
              <a:t>to all interested parties like investors, lenders, </a:t>
            </a:r>
            <a:r>
              <a:rPr lang="en-US" dirty="0" smtClean="0">
                <a:latin typeface="Aparajita" pitchFamily="34" charset="0"/>
                <a:cs typeface="Aparajita" pitchFamily="34" charset="0"/>
              </a:rPr>
              <a:t>creditors, shareholders </a:t>
            </a:r>
            <a:r>
              <a:rPr lang="en-US" dirty="0" smtClean="0">
                <a:latin typeface="Aparajita" pitchFamily="34" charset="0"/>
                <a:cs typeface="Aparajita" pitchFamily="34" charset="0"/>
              </a:rPr>
              <a:t>etc. </a:t>
            </a:r>
            <a:endParaRPr lang="en-US" dirty="0" smtClean="0">
              <a:latin typeface="Aparajita" pitchFamily="34" charset="0"/>
              <a:cs typeface="Aparajita" pitchFamily="34" charset="0"/>
            </a:endParaRPr>
          </a:p>
          <a:p>
            <a:pPr algn="just"/>
            <a:r>
              <a:rPr lang="en-US" dirty="0" smtClean="0">
                <a:latin typeface="Aparajita" pitchFamily="34" charset="0"/>
                <a:cs typeface="Aparajita" pitchFamily="34" charset="0"/>
              </a:rPr>
              <a:t>The </a:t>
            </a:r>
            <a:r>
              <a:rPr lang="en-US" dirty="0" smtClean="0">
                <a:latin typeface="Aparajita" pitchFamily="34" charset="0"/>
                <a:cs typeface="Aparajita" pitchFamily="34" charset="0"/>
              </a:rPr>
              <a:t>shareholder would like to know profitability of </a:t>
            </a:r>
            <a:r>
              <a:rPr lang="en-US" dirty="0" smtClean="0">
                <a:latin typeface="Aparajita" pitchFamily="34" charset="0"/>
                <a:cs typeface="Aparajita" pitchFamily="34" charset="0"/>
              </a:rPr>
              <a:t>the firm </a:t>
            </a:r>
            <a:r>
              <a:rPr lang="en-US" dirty="0" smtClean="0">
                <a:latin typeface="Aparajita" pitchFamily="34" charset="0"/>
                <a:cs typeface="Aparajita" pitchFamily="34" charset="0"/>
              </a:rPr>
              <a:t>while the creditor would like to know the solvency of the business.</a:t>
            </a:r>
          </a:p>
          <a:p>
            <a:pPr algn="just"/>
            <a:r>
              <a:rPr lang="en-US" dirty="0" smtClean="0">
                <a:latin typeface="Aparajita" pitchFamily="34" charset="0"/>
                <a:cs typeface="Aparajita" pitchFamily="34" charset="0"/>
              </a:rPr>
              <a:t>In the same way, other parties would be interested in the </a:t>
            </a:r>
            <a:r>
              <a:rPr lang="en-US" dirty="0" smtClean="0">
                <a:latin typeface="Aparajita" pitchFamily="34" charset="0"/>
                <a:cs typeface="Aparajita" pitchFamily="34" charset="0"/>
              </a:rPr>
              <a:t>financial information </a:t>
            </a:r>
            <a:r>
              <a:rPr lang="en-US" dirty="0" smtClean="0">
                <a:latin typeface="Aparajita" pitchFamily="34" charset="0"/>
                <a:cs typeface="Aparajita" pitchFamily="34" charset="0"/>
              </a:rPr>
              <a:t>according to their requirements. </a:t>
            </a:r>
            <a:endParaRPr lang="en-US" dirty="0" smtClean="0">
              <a:latin typeface="Aparajita" pitchFamily="34" charset="0"/>
              <a:cs typeface="Aparajita" pitchFamily="34" charset="0"/>
            </a:endParaRPr>
          </a:p>
          <a:p>
            <a:pPr algn="just"/>
            <a:r>
              <a:rPr lang="en-US" dirty="0" smtClean="0">
                <a:latin typeface="Aparajita" pitchFamily="34" charset="0"/>
                <a:cs typeface="Aparajita" pitchFamily="34" charset="0"/>
              </a:rPr>
              <a:t>This </a:t>
            </a:r>
            <a:r>
              <a:rPr lang="en-US" dirty="0" smtClean="0">
                <a:latin typeface="Aparajita" pitchFamily="34" charset="0"/>
                <a:cs typeface="Aparajita" pitchFamily="34" charset="0"/>
              </a:rPr>
              <a:t>is possible if </a:t>
            </a:r>
            <a:r>
              <a:rPr lang="en-US" dirty="0" smtClean="0">
                <a:latin typeface="Aparajita" pitchFamily="34" charset="0"/>
                <a:cs typeface="Aparajita" pitchFamily="34" charset="0"/>
              </a:rPr>
              <a:t>financial statement </a:t>
            </a:r>
            <a:r>
              <a:rPr lang="en-US" dirty="0" smtClean="0">
                <a:latin typeface="Aparajita" pitchFamily="34" charset="0"/>
                <a:cs typeface="Aparajita" pitchFamily="34" charset="0"/>
              </a:rPr>
              <a:t>discloses all relevant information in </a:t>
            </a:r>
            <a:r>
              <a:rPr lang="en-US" dirty="0" smtClean="0">
                <a:latin typeface="Aparajita" pitchFamily="34" charset="0"/>
                <a:cs typeface="Aparajita" pitchFamily="34" charset="0"/>
              </a:rPr>
              <a:t>full</a:t>
            </a:r>
            <a:endParaRPr lang="en-US" dirty="0">
              <a:latin typeface="Aparajita" pitchFamily="34" charset="0"/>
              <a:cs typeface="Aparajit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latin typeface="Aparajita" pitchFamily="34" charset="0"/>
                <a:cs typeface="Aparajita" pitchFamily="34" charset="0"/>
              </a:rPr>
              <a:t>CONVENTION OF MATERIALITY</a:t>
            </a:r>
            <a:endParaRPr lang="en-US" sz="3200" dirty="0">
              <a:latin typeface="Aparajita" pitchFamily="34" charset="0"/>
              <a:cs typeface="Aparajita" pitchFamily="34" charset="0"/>
            </a:endParaRPr>
          </a:p>
        </p:txBody>
      </p:sp>
      <p:sp>
        <p:nvSpPr>
          <p:cNvPr id="3" name="Content Placeholder 2"/>
          <p:cNvSpPr>
            <a:spLocks noGrp="1"/>
          </p:cNvSpPr>
          <p:nvPr>
            <p:ph idx="1"/>
          </p:nvPr>
        </p:nvSpPr>
        <p:spPr/>
        <p:txBody>
          <a:bodyPr>
            <a:noAutofit/>
          </a:bodyPr>
          <a:lstStyle/>
          <a:p>
            <a:pPr algn="just"/>
            <a:r>
              <a:rPr lang="en-US" sz="2400" dirty="0" smtClean="0">
                <a:latin typeface="Aparajita" pitchFamily="34" charset="0"/>
                <a:cs typeface="Aparajita" pitchFamily="34" charset="0"/>
              </a:rPr>
              <a:t>Materiality concept states that </a:t>
            </a:r>
            <a:r>
              <a:rPr lang="en-US" sz="2400" dirty="0" smtClean="0">
                <a:latin typeface="Aparajita" pitchFamily="34" charset="0"/>
                <a:cs typeface="Aparajita" pitchFamily="34" charset="0"/>
              </a:rPr>
              <a:t>items of </a:t>
            </a:r>
            <a:r>
              <a:rPr lang="en-US" sz="2400" dirty="0" smtClean="0">
                <a:latin typeface="Aparajita" pitchFamily="34" charset="0"/>
                <a:cs typeface="Aparajita" pitchFamily="34" charset="0"/>
              </a:rPr>
              <a:t>small significance need not be given </a:t>
            </a:r>
            <a:r>
              <a:rPr lang="en-US" sz="2400" dirty="0" smtClean="0">
                <a:latin typeface="Aparajita" pitchFamily="34" charset="0"/>
                <a:cs typeface="Aparajita" pitchFamily="34" charset="0"/>
              </a:rPr>
              <a:t>strict theoretically </a:t>
            </a:r>
            <a:r>
              <a:rPr lang="en-US" sz="2400" dirty="0" smtClean="0">
                <a:latin typeface="Aparajita" pitchFamily="34" charset="0"/>
                <a:cs typeface="Aparajita" pitchFamily="34" charset="0"/>
              </a:rPr>
              <a:t>correct treatment</a:t>
            </a:r>
            <a:r>
              <a:rPr lang="en-US" sz="2400" dirty="0" smtClean="0">
                <a:latin typeface="Aparajita" pitchFamily="34" charset="0"/>
                <a:cs typeface="Aparajita" pitchFamily="34" charset="0"/>
              </a:rPr>
              <a:t>.</a:t>
            </a:r>
          </a:p>
          <a:p>
            <a:pPr algn="just"/>
            <a:endParaRPr lang="en-US" sz="2400" dirty="0" smtClean="0">
              <a:latin typeface="Aparajita" pitchFamily="34" charset="0"/>
              <a:cs typeface="Aparajita" pitchFamily="34" charset="0"/>
            </a:endParaRPr>
          </a:p>
          <a:p>
            <a:pPr algn="just"/>
            <a:r>
              <a:rPr lang="en-US" sz="2400" dirty="0" err="1" smtClean="0">
                <a:latin typeface="Aparajita" pitchFamily="34" charset="0"/>
                <a:cs typeface="Aparajita" pitchFamily="34" charset="0"/>
              </a:rPr>
              <a:t>Infact</a:t>
            </a:r>
            <a:r>
              <a:rPr lang="en-US" sz="2400" dirty="0" smtClean="0">
                <a:latin typeface="Aparajita" pitchFamily="34" charset="0"/>
                <a:cs typeface="Aparajita" pitchFamily="34" charset="0"/>
              </a:rPr>
              <a:t>, there are many events in business which are insignificant </a:t>
            </a:r>
            <a:r>
              <a:rPr lang="en-US" sz="2400" dirty="0" smtClean="0">
                <a:latin typeface="Aparajita" pitchFamily="34" charset="0"/>
                <a:cs typeface="Aparajita" pitchFamily="34" charset="0"/>
              </a:rPr>
              <a:t>in nature.</a:t>
            </a:r>
          </a:p>
          <a:p>
            <a:pPr algn="just"/>
            <a:r>
              <a:rPr lang="en-US" sz="2400" dirty="0" smtClean="0">
                <a:latin typeface="Aparajita" pitchFamily="34" charset="0"/>
                <a:cs typeface="Aparajita" pitchFamily="34" charset="0"/>
              </a:rPr>
              <a:t>The materiality of a fact depends </a:t>
            </a:r>
            <a:r>
              <a:rPr lang="en-US" sz="2400" dirty="0" smtClean="0">
                <a:latin typeface="Aparajita" pitchFamily="34" charset="0"/>
                <a:cs typeface="Aparajita" pitchFamily="34" charset="0"/>
              </a:rPr>
              <a:t>on its </a:t>
            </a:r>
            <a:r>
              <a:rPr lang="en-US" sz="2400" dirty="0" smtClean="0">
                <a:latin typeface="Aparajita" pitchFamily="34" charset="0"/>
                <a:cs typeface="Aparajita" pitchFamily="34" charset="0"/>
              </a:rPr>
              <a:t>nature and the amount involved</a:t>
            </a:r>
            <a:r>
              <a:rPr lang="en-US" sz="2400" dirty="0" smtClean="0">
                <a:latin typeface="Aparajita" pitchFamily="34" charset="0"/>
                <a:cs typeface="Aparajita" pitchFamily="34" charset="0"/>
              </a:rPr>
              <a:t>.</a:t>
            </a:r>
          </a:p>
          <a:p>
            <a:pPr algn="just"/>
            <a:endParaRPr lang="en-US" sz="2400" dirty="0" smtClean="0">
              <a:latin typeface="Aparajita" pitchFamily="34" charset="0"/>
              <a:cs typeface="Aparajita" pitchFamily="34" charset="0"/>
            </a:endParaRPr>
          </a:p>
          <a:p>
            <a:pPr algn="just"/>
            <a:r>
              <a:rPr lang="en-US" sz="2400" dirty="0" smtClean="0">
                <a:latin typeface="Aparajita" pitchFamily="34" charset="0"/>
                <a:cs typeface="Aparajita" pitchFamily="34" charset="0"/>
              </a:rPr>
              <a:t>For example, a businessman is dealing in electronic goods. He </a:t>
            </a:r>
            <a:r>
              <a:rPr lang="en-US" sz="2400" dirty="0" smtClean="0">
                <a:latin typeface="Aparajita" pitchFamily="34" charset="0"/>
                <a:cs typeface="Aparajita" pitchFamily="34" charset="0"/>
              </a:rPr>
              <a:t>purchases T.V</a:t>
            </a:r>
            <a:r>
              <a:rPr lang="en-US" sz="2400" dirty="0" smtClean="0">
                <a:latin typeface="Aparajita" pitchFamily="34" charset="0"/>
                <a:cs typeface="Aparajita" pitchFamily="34" charset="0"/>
              </a:rPr>
              <a:t>., Refrigerator, Washing Machine, Computer etc. for his business. </a:t>
            </a:r>
            <a:r>
              <a:rPr lang="en-US" sz="2400" dirty="0" smtClean="0">
                <a:latin typeface="Aparajita" pitchFamily="34" charset="0"/>
                <a:cs typeface="Aparajita" pitchFamily="34" charset="0"/>
              </a:rPr>
              <a:t>In buying </a:t>
            </a:r>
            <a:r>
              <a:rPr lang="en-US" sz="2400" dirty="0" smtClean="0">
                <a:latin typeface="Aparajita" pitchFamily="34" charset="0"/>
                <a:cs typeface="Aparajita" pitchFamily="34" charset="0"/>
              </a:rPr>
              <a:t>these items he uses larger part of his capital. These items </a:t>
            </a:r>
            <a:r>
              <a:rPr lang="en-US" sz="2400" dirty="0" smtClean="0">
                <a:latin typeface="Aparajita" pitchFamily="34" charset="0"/>
                <a:cs typeface="Aparajita" pitchFamily="34" charset="0"/>
              </a:rPr>
              <a:t>are significant </a:t>
            </a:r>
            <a:r>
              <a:rPr lang="en-US" sz="2400" dirty="0" smtClean="0">
                <a:latin typeface="Aparajita" pitchFamily="34" charset="0"/>
                <a:cs typeface="Aparajita" pitchFamily="34" charset="0"/>
              </a:rPr>
              <a:t>items; thus should be recorded in books of accounts in detail.</a:t>
            </a:r>
            <a:endParaRPr lang="en-US" sz="2400" dirty="0">
              <a:latin typeface="Aparajita" pitchFamily="34" charset="0"/>
              <a:cs typeface="Aparajit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algn="just"/>
            <a:r>
              <a:rPr lang="en-US" sz="2800" dirty="0" smtClean="0">
                <a:latin typeface="Aparajita" pitchFamily="34" charset="0"/>
                <a:cs typeface="Aparajita" pitchFamily="34" charset="0"/>
              </a:rPr>
              <a:t>At the same time to maintain day to day office work he purchases </a:t>
            </a:r>
            <a:r>
              <a:rPr lang="en-US" sz="2800" dirty="0" smtClean="0">
                <a:latin typeface="Aparajita" pitchFamily="34" charset="0"/>
                <a:cs typeface="Aparajita" pitchFamily="34" charset="0"/>
              </a:rPr>
              <a:t>pen, pencil</a:t>
            </a:r>
            <a:r>
              <a:rPr lang="en-US" sz="2800" dirty="0" smtClean="0">
                <a:latin typeface="Aparajita" pitchFamily="34" charset="0"/>
                <a:cs typeface="Aparajita" pitchFamily="34" charset="0"/>
              </a:rPr>
              <a:t>, match box, scented stick, etc. For this he will use very small </a:t>
            </a:r>
            <a:r>
              <a:rPr lang="en-US" sz="2800" dirty="0" smtClean="0">
                <a:latin typeface="Aparajita" pitchFamily="34" charset="0"/>
                <a:cs typeface="Aparajita" pitchFamily="34" charset="0"/>
              </a:rPr>
              <a:t>amount of </a:t>
            </a:r>
            <a:r>
              <a:rPr lang="en-US" sz="2800" dirty="0" smtClean="0">
                <a:latin typeface="Aparajita" pitchFamily="34" charset="0"/>
                <a:cs typeface="Aparajita" pitchFamily="34" charset="0"/>
              </a:rPr>
              <a:t>his capital. </a:t>
            </a:r>
            <a:endParaRPr lang="en-US" sz="2800" dirty="0" smtClean="0">
              <a:latin typeface="Aparajita" pitchFamily="34" charset="0"/>
              <a:cs typeface="Aparajita" pitchFamily="34" charset="0"/>
            </a:endParaRPr>
          </a:p>
          <a:p>
            <a:pPr algn="just"/>
            <a:r>
              <a:rPr lang="en-US" sz="2800" dirty="0" smtClean="0">
                <a:latin typeface="Aparajita" pitchFamily="34" charset="0"/>
                <a:cs typeface="Aparajita" pitchFamily="34" charset="0"/>
              </a:rPr>
              <a:t>But </a:t>
            </a:r>
            <a:r>
              <a:rPr lang="en-US" sz="2800" dirty="0" smtClean="0">
                <a:latin typeface="Aparajita" pitchFamily="34" charset="0"/>
                <a:cs typeface="Aparajita" pitchFamily="34" charset="0"/>
              </a:rPr>
              <a:t>to maintain the details of every pen, pencil, match </a:t>
            </a:r>
            <a:r>
              <a:rPr lang="en-US" sz="2800" dirty="0" smtClean="0">
                <a:latin typeface="Aparajita" pitchFamily="34" charset="0"/>
                <a:cs typeface="Aparajita" pitchFamily="34" charset="0"/>
              </a:rPr>
              <a:t>box or </a:t>
            </a:r>
            <a:r>
              <a:rPr lang="en-US" sz="2800" dirty="0" smtClean="0">
                <a:latin typeface="Aparajita" pitchFamily="34" charset="0"/>
                <a:cs typeface="Aparajita" pitchFamily="34" charset="0"/>
              </a:rPr>
              <a:t>other small items is not considered of much significance. </a:t>
            </a:r>
            <a:endParaRPr lang="en-US" sz="2800" dirty="0" smtClean="0">
              <a:latin typeface="Aparajita" pitchFamily="34" charset="0"/>
              <a:cs typeface="Aparajita" pitchFamily="34" charset="0"/>
            </a:endParaRPr>
          </a:p>
          <a:p>
            <a:r>
              <a:rPr lang="en-US" sz="2800" dirty="0" smtClean="0">
                <a:latin typeface="Aparajita" pitchFamily="34" charset="0"/>
                <a:cs typeface="Aparajita" pitchFamily="34" charset="0"/>
              </a:rPr>
              <a:t>These items are </a:t>
            </a:r>
            <a:r>
              <a:rPr lang="en-US" sz="2800" dirty="0" smtClean="0">
                <a:latin typeface="Aparajita" pitchFamily="34" charset="0"/>
                <a:cs typeface="Aparajita" pitchFamily="34" charset="0"/>
              </a:rPr>
              <a:t>insignificant items and hence they should be recorded separately. </a:t>
            </a:r>
            <a:endParaRPr lang="en-US" sz="2800" dirty="0" smtClean="0">
              <a:latin typeface="Aparajita" pitchFamily="34" charset="0"/>
              <a:cs typeface="Aparajita" pitchFamily="34" charset="0"/>
            </a:endParaRPr>
          </a:p>
          <a:p>
            <a:r>
              <a:rPr lang="en-US" sz="2800" dirty="0" smtClean="0">
                <a:latin typeface="Aparajita" pitchFamily="34" charset="0"/>
                <a:cs typeface="Aparajita" pitchFamily="34" charset="0"/>
              </a:rPr>
              <a:t>Thus, the </a:t>
            </a:r>
            <a:r>
              <a:rPr lang="en-US" sz="2800" dirty="0" smtClean="0">
                <a:latin typeface="Aparajita" pitchFamily="34" charset="0"/>
                <a:cs typeface="Aparajita" pitchFamily="34" charset="0"/>
              </a:rPr>
              <a:t>items that are significantly important in recording the details are </a:t>
            </a:r>
            <a:r>
              <a:rPr lang="en-US" sz="2800" dirty="0" smtClean="0">
                <a:latin typeface="Aparajita" pitchFamily="34" charset="0"/>
                <a:cs typeface="Aparajita" pitchFamily="34" charset="0"/>
              </a:rPr>
              <a:t>termed </a:t>
            </a:r>
            <a:r>
              <a:rPr lang="en-US" sz="2800" dirty="0" smtClean="0">
                <a:latin typeface="Aparajita" pitchFamily="34" charset="0"/>
                <a:cs typeface="Aparajita" pitchFamily="34" charset="0"/>
              </a:rPr>
              <a:t>as material facts or significant items. The items that are of less significance are immaterial facts or insignificant items.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endParaRPr lang="en-US" sz="3200">
              <a:latin typeface="Aparajita" pitchFamily="34" charset="0"/>
              <a:cs typeface="Aparajita" pitchFamily="34" charset="0"/>
            </a:endParaRPr>
          </a:p>
        </p:txBody>
      </p:sp>
      <p:sp>
        <p:nvSpPr>
          <p:cNvPr id="3" name="Content Placeholder 2"/>
          <p:cNvSpPr>
            <a:spLocks noGrp="1"/>
          </p:cNvSpPr>
          <p:nvPr>
            <p:ph idx="1"/>
          </p:nvPr>
        </p:nvSpPr>
        <p:spPr/>
        <p:txBody>
          <a:bodyPr/>
          <a:lstStyle/>
          <a:p>
            <a:pPr algn="just"/>
            <a:r>
              <a:rPr lang="en-US" sz="3200" dirty="0" smtClean="0">
                <a:latin typeface="Aparajita" pitchFamily="34" charset="0"/>
                <a:cs typeface="Aparajita" pitchFamily="34" charset="0"/>
              </a:rPr>
              <a:t>Accounting concept refers to the basic assumptions and rules and principles which work as the basis of recording of business transactions and preparing accounts. </a:t>
            </a:r>
            <a:endParaRPr lang="en-US" sz="3200" dirty="0" smtClean="0">
              <a:latin typeface="Aparajita" pitchFamily="34" charset="0"/>
              <a:cs typeface="Aparajita" pitchFamily="34" charset="0"/>
            </a:endParaRPr>
          </a:p>
          <a:p>
            <a:pPr algn="just"/>
            <a:endParaRPr lang="en-US" dirty="0" smtClean="0">
              <a:latin typeface="Aparajita" pitchFamily="34" charset="0"/>
              <a:cs typeface="Aparajita" pitchFamily="34" charset="0"/>
            </a:endParaRPr>
          </a:p>
          <a:p>
            <a:pPr algn="just"/>
            <a:r>
              <a:rPr lang="en-US" sz="3200" dirty="0" smtClean="0">
                <a:latin typeface="Aparajita" pitchFamily="34" charset="0"/>
                <a:cs typeface="Aparajita" pitchFamily="34" charset="0"/>
              </a:rPr>
              <a:t>The </a:t>
            </a:r>
            <a:r>
              <a:rPr lang="en-US" sz="3200" dirty="0" smtClean="0">
                <a:latin typeface="Aparajita" pitchFamily="34" charset="0"/>
                <a:cs typeface="Aparajita" pitchFamily="34" charset="0"/>
              </a:rPr>
              <a:t>main objective is to maintain uniformity and consistency in accounting records.</a:t>
            </a:r>
            <a:endParaRPr lang="en-US" sz="3200" dirty="0">
              <a:latin typeface="Aparajita" pitchFamily="34" charset="0"/>
              <a:cs typeface="Aparajit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800" dirty="0" smtClean="0">
                <a:latin typeface="Aparajita" pitchFamily="34" charset="0"/>
                <a:cs typeface="Aparajita" pitchFamily="34" charset="0"/>
              </a:rPr>
              <a:t>Thus according to this convention important and significant items </a:t>
            </a:r>
            <a:r>
              <a:rPr lang="en-US" sz="2800" dirty="0" smtClean="0">
                <a:latin typeface="Aparajita" pitchFamily="34" charset="0"/>
                <a:cs typeface="Aparajita" pitchFamily="34" charset="0"/>
              </a:rPr>
              <a:t>should be </a:t>
            </a:r>
            <a:r>
              <a:rPr lang="en-US" sz="2800" dirty="0" smtClean="0">
                <a:latin typeface="Aparajita" pitchFamily="34" charset="0"/>
                <a:cs typeface="Aparajita" pitchFamily="34" charset="0"/>
              </a:rPr>
              <a:t>recorded in their respective heads and all immaterial or </a:t>
            </a:r>
            <a:r>
              <a:rPr lang="en-US" sz="2800" dirty="0" smtClean="0">
                <a:latin typeface="Aparajita" pitchFamily="34" charset="0"/>
                <a:cs typeface="Aparajita" pitchFamily="34" charset="0"/>
              </a:rPr>
              <a:t>insignificant transactions </a:t>
            </a:r>
            <a:r>
              <a:rPr lang="en-US" sz="2800" dirty="0" smtClean="0">
                <a:latin typeface="Aparajita" pitchFamily="34" charset="0"/>
                <a:cs typeface="Aparajita" pitchFamily="34" charset="0"/>
              </a:rPr>
              <a:t>should be clubbed under a different accounting head.</a:t>
            </a:r>
            <a:endParaRPr lang="en-US" sz="2800" dirty="0">
              <a:latin typeface="Aparajita" pitchFamily="34" charset="0"/>
              <a:cs typeface="Aparajit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200" b="1" dirty="0" smtClean="0">
                <a:latin typeface="Aparajita" pitchFamily="34" charset="0"/>
                <a:cs typeface="Aparajita" pitchFamily="34" charset="0"/>
              </a:rPr>
              <a:t>CONVENTION OF CONSERVATISM</a:t>
            </a:r>
            <a:endParaRPr lang="en-US" sz="3200" dirty="0">
              <a:latin typeface="Aparajita" pitchFamily="34" charset="0"/>
              <a:cs typeface="Aparajita" pitchFamily="34" charset="0"/>
            </a:endParaRPr>
          </a:p>
        </p:txBody>
      </p:sp>
      <p:sp>
        <p:nvSpPr>
          <p:cNvPr id="3" name="Content Placeholder 2"/>
          <p:cNvSpPr>
            <a:spLocks noGrp="1"/>
          </p:cNvSpPr>
          <p:nvPr>
            <p:ph idx="1"/>
          </p:nvPr>
        </p:nvSpPr>
        <p:spPr/>
        <p:txBody>
          <a:bodyPr>
            <a:normAutofit lnSpcReduction="10000"/>
          </a:bodyPr>
          <a:lstStyle/>
          <a:p>
            <a:pPr algn="just"/>
            <a:r>
              <a:rPr lang="en-US" dirty="0" smtClean="0">
                <a:latin typeface="Aparajita" pitchFamily="34" charset="0"/>
                <a:cs typeface="Aparajita" pitchFamily="34" charset="0"/>
              </a:rPr>
              <a:t>This convention is based on the principle that </a:t>
            </a:r>
            <a:r>
              <a:rPr lang="en-US" b="1" dirty="0" smtClean="0">
                <a:latin typeface="Aparajita" pitchFamily="34" charset="0"/>
                <a:cs typeface="Aparajita" pitchFamily="34" charset="0"/>
              </a:rPr>
              <a:t>“Anticipate no profit, </a:t>
            </a:r>
            <a:r>
              <a:rPr lang="en-US" b="1" dirty="0" smtClean="0">
                <a:latin typeface="Aparajita" pitchFamily="34" charset="0"/>
                <a:cs typeface="Aparajita" pitchFamily="34" charset="0"/>
              </a:rPr>
              <a:t>but provide </a:t>
            </a:r>
            <a:r>
              <a:rPr lang="en-US" b="1" dirty="0" smtClean="0">
                <a:latin typeface="Aparajita" pitchFamily="34" charset="0"/>
                <a:cs typeface="Aparajita" pitchFamily="34" charset="0"/>
              </a:rPr>
              <a:t>for all possible losses</a:t>
            </a:r>
            <a:r>
              <a:rPr lang="en-US" b="1" dirty="0" smtClean="0">
                <a:latin typeface="Aparajita" pitchFamily="34" charset="0"/>
                <a:cs typeface="Aparajita" pitchFamily="34" charset="0"/>
              </a:rPr>
              <a:t>”.</a:t>
            </a:r>
          </a:p>
          <a:p>
            <a:pPr algn="just"/>
            <a:r>
              <a:rPr lang="en-US" dirty="0" smtClean="0">
                <a:latin typeface="Aparajita" pitchFamily="34" charset="0"/>
                <a:cs typeface="Aparajita" pitchFamily="34" charset="0"/>
              </a:rPr>
              <a:t>The main objective of this convention </a:t>
            </a:r>
            <a:r>
              <a:rPr lang="en-US" dirty="0" smtClean="0">
                <a:latin typeface="Aparajita" pitchFamily="34" charset="0"/>
                <a:cs typeface="Aparajita" pitchFamily="34" charset="0"/>
              </a:rPr>
              <a:t>is to </a:t>
            </a:r>
            <a:r>
              <a:rPr lang="en-US" dirty="0" smtClean="0">
                <a:latin typeface="Aparajita" pitchFamily="34" charset="0"/>
                <a:cs typeface="Aparajita" pitchFamily="34" charset="0"/>
              </a:rPr>
              <a:t>show minimum profit. Profit should not be overstated</a:t>
            </a:r>
            <a:r>
              <a:rPr lang="en-US" dirty="0" smtClean="0">
                <a:latin typeface="Aparajita" pitchFamily="34" charset="0"/>
                <a:cs typeface="Aparajita" pitchFamily="34" charset="0"/>
              </a:rPr>
              <a:t>.</a:t>
            </a:r>
          </a:p>
          <a:p>
            <a:pPr algn="just"/>
            <a:endParaRPr lang="en-US" dirty="0" smtClean="0">
              <a:latin typeface="Aparajita" pitchFamily="34" charset="0"/>
              <a:cs typeface="Aparajita" pitchFamily="34" charset="0"/>
            </a:endParaRPr>
          </a:p>
          <a:p>
            <a:pPr algn="just"/>
            <a:r>
              <a:rPr lang="en-US" dirty="0" smtClean="0">
                <a:latin typeface="Aparajita" pitchFamily="34" charset="0"/>
                <a:cs typeface="Aparajita" pitchFamily="34" charset="0"/>
              </a:rPr>
              <a:t>If profit </a:t>
            </a:r>
            <a:r>
              <a:rPr lang="en-US" dirty="0" smtClean="0">
                <a:latin typeface="Aparajita" pitchFamily="34" charset="0"/>
                <a:cs typeface="Aparajita" pitchFamily="34" charset="0"/>
              </a:rPr>
              <a:t>shows more </a:t>
            </a:r>
            <a:r>
              <a:rPr lang="en-US" dirty="0" smtClean="0">
                <a:latin typeface="Aparajita" pitchFamily="34" charset="0"/>
                <a:cs typeface="Aparajita" pitchFamily="34" charset="0"/>
              </a:rPr>
              <a:t>than actual, it may lead to distribution of dividend out of capital. </a:t>
            </a:r>
            <a:r>
              <a:rPr lang="en-US" dirty="0" smtClean="0">
                <a:latin typeface="Aparajita" pitchFamily="34" charset="0"/>
                <a:cs typeface="Aparajita" pitchFamily="34" charset="0"/>
              </a:rPr>
              <a:t>This is </a:t>
            </a:r>
            <a:r>
              <a:rPr lang="en-US" dirty="0" smtClean="0">
                <a:latin typeface="Aparajita" pitchFamily="34" charset="0"/>
                <a:cs typeface="Aparajita" pitchFamily="34" charset="0"/>
              </a:rPr>
              <a:t>not a fair policy and it will lead to the reduction in the capital of </a:t>
            </a:r>
            <a:r>
              <a:rPr lang="en-US" dirty="0" smtClean="0">
                <a:latin typeface="Aparajita" pitchFamily="34" charset="0"/>
                <a:cs typeface="Aparajita" pitchFamily="34" charset="0"/>
              </a:rPr>
              <a:t>the enterprise</a:t>
            </a:r>
            <a:r>
              <a:rPr lang="en-US" dirty="0" smtClean="0">
                <a:latin typeface="Aparajita" pitchFamily="34" charset="0"/>
                <a:cs typeface="Aparajita" pitchFamily="34" charset="0"/>
              </a:rPr>
              <a:t>.</a:t>
            </a:r>
            <a:endParaRPr lang="en-US" dirty="0">
              <a:latin typeface="Aparajita" pitchFamily="34" charset="0"/>
              <a:cs typeface="Aparajit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dirty="0" smtClean="0">
                <a:latin typeface="Aparajita" pitchFamily="34" charset="0"/>
                <a:cs typeface="Aparajita" pitchFamily="34" charset="0"/>
              </a:rPr>
              <a:t>For example</a:t>
            </a:r>
            <a:r>
              <a:rPr lang="en-US" dirty="0" smtClean="0">
                <a:latin typeface="Aparajita" pitchFamily="34" charset="0"/>
                <a:cs typeface="Aparajita" pitchFamily="34" charset="0"/>
              </a:rPr>
              <a:t>, valuing closing stock at cost or market price whichever is </a:t>
            </a:r>
            <a:r>
              <a:rPr lang="en-US" dirty="0" smtClean="0">
                <a:latin typeface="Aparajita" pitchFamily="34" charset="0"/>
                <a:cs typeface="Aparajita" pitchFamily="34" charset="0"/>
              </a:rPr>
              <a:t>lower, creating </a:t>
            </a:r>
            <a:r>
              <a:rPr lang="en-US" dirty="0" smtClean="0">
                <a:latin typeface="Aparajita" pitchFamily="34" charset="0"/>
                <a:cs typeface="Aparajita" pitchFamily="34" charset="0"/>
              </a:rPr>
              <a:t>provision for doubtful debts, discount on </a:t>
            </a:r>
            <a:r>
              <a:rPr lang="en-US" dirty="0" smtClean="0">
                <a:latin typeface="Aparajita" pitchFamily="34" charset="0"/>
                <a:cs typeface="Aparajita" pitchFamily="34" charset="0"/>
              </a:rPr>
              <a:t>debtors etc</a:t>
            </a:r>
            <a:endParaRPr lang="en-US" dirty="0">
              <a:latin typeface="Aparajita" pitchFamily="34" charset="0"/>
              <a:cs typeface="Aparajit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b="1" dirty="0" smtClean="0"/>
              <a:t>THANK YOU</a:t>
            </a:r>
            <a:endParaRPr lang="en-US" sz="6000" b="1"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endParaRPr lang="en-US" sz="3200">
              <a:latin typeface="Aparajita" pitchFamily="34" charset="0"/>
              <a:cs typeface="Aparajita" pitchFamily="34" charset="0"/>
            </a:endParaRPr>
          </a:p>
        </p:txBody>
      </p:sp>
      <p:sp>
        <p:nvSpPr>
          <p:cNvPr id="3" name="Content Placeholder 2"/>
          <p:cNvSpPr>
            <a:spLocks noGrp="1"/>
          </p:cNvSpPr>
          <p:nvPr>
            <p:ph idx="1"/>
          </p:nvPr>
        </p:nvSpPr>
        <p:spPr/>
        <p:txBody>
          <a:bodyPr/>
          <a:lstStyle/>
          <a:p>
            <a:pPr algn="just"/>
            <a:r>
              <a:rPr lang="en-US" sz="3200" dirty="0" smtClean="0">
                <a:latin typeface="Aparajita" pitchFamily="34" charset="0"/>
                <a:cs typeface="Aparajita" pitchFamily="34" charset="0"/>
              </a:rPr>
              <a:t>These concepts constitute the very basis of </a:t>
            </a:r>
            <a:r>
              <a:rPr lang="en-US" sz="3200" dirty="0" smtClean="0">
                <a:latin typeface="Aparajita" pitchFamily="34" charset="0"/>
                <a:cs typeface="Aparajita" pitchFamily="34" charset="0"/>
              </a:rPr>
              <a:t>accounting.</a:t>
            </a:r>
          </a:p>
          <a:p>
            <a:pPr algn="just"/>
            <a:endParaRPr lang="en-US" dirty="0" smtClean="0">
              <a:latin typeface="Aparajita" pitchFamily="34" charset="0"/>
              <a:cs typeface="Aparajita" pitchFamily="34" charset="0"/>
            </a:endParaRPr>
          </a:p>
          <a:p>
            <a:pPr algn="just"/>
            <a:r>
              <a:rPr lang="en-US" sz="3200" dirty="0" smtClean="0">
                <a:latin typeface="Aparajita" pitchFamily="34" charset="0"/>
                <a:cs typeface="Aparajita" pitchFamily="34" charset="0"/>
              </a:rPr>
              <a:t>All </a:t>
            </a:r>
            <a:r>
              <a:rPr lang="en-US" sz="3200" dirty="0" smtClean="0">
                <a:latin typeface="Aparajita" pitchFamily="34" charset="0"/>
                <a:cs typeface="Aparajita" pitchFamily="34" charset="0"/>
              </a:rPr>
              <a:t>the concepts have been developed over the years from experience and thus they are universally accepted rules.</a:t>
            </a:r>
            <a:endParaRPr lang="en-US" sz="3200" dirty="0">
              <a:latin typeface="Aparajita" pitchFamily="34" charset="0"/>
              <a:cs typeface="Aparajit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endParaRPr lang="en-US" sz="3200">
              <a:latin typeface="Aparajita" pitchFamily="34" charset="0"/>
              <a:cs typeface="Aparajita" pitchFamily="34" charset="0"/>
            </a:endParaRPr>
          </a:p>
        </p:txBody>
      </p:sp>
      <p:sp>
        <p:nvSpPr>
          <p:cNvPr id="3" name="Content Placeholder 2"/>
          <p:cNvSpPr>
            <a:spLocks noGrp="1"/>
          </p:cNvSpPr>
          <p:nvPr>
            <p:ph idx="1"/>
          </p:nvPr>
        </p:nvSpPr>
        <p:spPr/>
        <p:txBody>
          <a:bodyPr>
            <a:normAutofit fontScale="77500" lnSpcReduction="20000"/>
          </a:bodyPr>
          <a:lstStyle/>
          <a:p>
            <a:pPr algn="just"/>
            <a:r>
              <a:rPr lang="en-US" sz="3200" dirty="0" smtClean="0">
                <a:latin typeface="Aparajita" pitchFamily="34" charset="0"/>
                <a:cs typeface="Aparajita" pitchFamily="34" charset="0"/>
              </a:rPr>
              <a:t>Following are the various accounting concepts</a:t>
            </a:r>
          </a:p>
          <a:p>
            <a:pPr marL="514350" indent="-514350" algn="just">
              <a:buFont typeface="+mj-lt"/>
              <a:buAutoNum type="arabicPeriod"/>
            </a:pPr>
            <a:r>
              <a:rPr lang="en-US" sz="3800" dirty="0" smtClean="0">
                <a:latin typeface="Aparajita" pitchFamily="34" charset="0"/>
                <a:cs typeface="Aparajita" pitchFamily="34" charset="0"/>
              </a:rPr>
              <a:t>Business Entity Concept</a:t>
            </a:r>
          </a:p>
          <a:p>
            <a:pPr marL="514350" indent="-514350" algn="just">
              <a:buFont typeface="+mj-lt"/>
              <a:buAutoNum type="arabicPeriod"/>
            </a:pPr>
            <a:r>
              <a:rPr lang="en-US" sz="3800" dirty="0" smtClean="0">
                <a:latin typeface="Aparajita" pitchFamily="34" charset="0"/>
                <a:cs typeface="Aparajita" pitchFamily="34" charset="0"/>
              </a:rPr>
              <a:t>Money Measurement Concept</a:t>
            </a:r>
          </a:p>
          <a:p>
            <a:pPr marL="514350" indent="-514350" algn="just">
              <a:buFont typeface="+mj-lt"/>
              <a:buAutoNum type="arabicPeriod"/>
            </a:pPr>
            <a:r>
              <a:rPr lang="en-US" sz="3800" dirty="0" smtClean="0">
                <a:latin typeface="Aparajita" pitchFamily="34" charset="0"/>
                <a:cs typeface="Aparajita" pitchFamily="34" charset="0"/>
              </a:rPr>
              <a:t>Going Concern Concept</a:t>
            </a:r>
          </a:p>
          <a:p>
            <a:pPr marL="514350" indent="-514350" algn="just">
              <a:buFont typeface="+mj-lt"/>
              <a:buAutoNum type="arabicPeriod"/>
            </a:pPr>
            <a:r>
              <a:rPr lang="en-US" sz="3800" dirty="0" smtClean="0">
                <a:latin typeface="Aparajita" pitchFamily="34" charset="0"/>
                <a:cs typeface="Aparajita" pitchFamily="34" charset="0"/>
              </a:rPr>
              <a:t>Accounting Period Concept</a:t>
            </a:r>
          </a:p>
          <a:p>
            <a:pPr marL="514350" indent="-514350" algn="just">
              <a:buFont typeface="+mj-lt"/>
              <a:buAutoNum type="arabicPeriod"/>
            </a:pPr>
            <a:r>
              <a:rPr lang="en-US" sz="3800" dirty="0" smtClean="0">
                <a:latin typeface="Aparajita" pitchFamily="34" charset="0"/>
                <a:cs typeface="Aparajita" pitchFamily="34" charset="0"/>
              </a:rPr>
              <a:t>Accounting Cost Concept</a:t>
            </a:r>
          </a:p>
          <a:p>
            <a:pPr marL="514350" indent="-514350" algn="just">
              <a:buFont typeface="+mj-lt"/>
              <a:buAutoNum type="arabicPeriod"/>
            </a:pPr>
            <a:r>
              <a:rPr lang="en-US" sz="3800" dirty="0" smtClean="0">
                <a:latin typeface="Aparajita" pitchFamily="34" charset="0"/>
                <a:cs typeface="Aparajita" pitchFamily="34" charset="0"/>
              </a:rPr>
              <a:t>Duality Aspect Concept</a:t>
            </a:r>
          </a:p>
          <a:p>
            <a:pPr marL="514350" indent="-514350" algn="just">
              <a:buFont typeface="+mj-lt"/>
              <a:buAutoNum type="arabicPeriod"/>
            </a:pPr>
            <a:r>
              <a:rPr lang="en-US" sz="3800" dirty="0" err="1" smtClean="0">
                <a:latin typeface="Aparajita" pitchFamily="34" charset="0"/>
                <a:cs typeface="Aparajita" pitchFamily="34" charset="0"/>
              </a:rPr>
              <a:t>Realisation</a:t>
            </a:r>
            <a:r>
              <a:rPr lang="en-US" sz="3800" dirty="0" smtClean="0">
                <a:latin typeface="Aparajita" pitchFamily="34" charset="0"/>
                <a:cs typeface="Aparajita" pitchFamily="34" charset="0"/>
              </a:rPr>
              <a:t> Concept</a:t>
            </a:r>
          </a:p>
          <a:p>
            <a:pPr marL="514350" indent="-514350" algn="just">
              <a:buFont typeface="+mj-lt"/>
              <a:buAutoNum type="arabicPeriod"/>
            </a:pPr>
            <a:r>
              <a:rPr lang="en-US" sz="3800" dirty="0" smtClean="0">
                <a:latin typeface="Aparajita" pitchFamily="34" charset="0"/>
                <a:cs typeface="Aparajita" pitchFamily="34" charset="0"/>
              </a:rPr>
              <a:t>Accrual Concept</a:t>
            </a:r>
          </a:p>
          <a:p>
            <a:pPr marL="514350" indent="-514350" algn="just">
              <a:buFont typeface="+mj-lt"/>
              <a:buAutoNum type="arabicPeriod"/>
            </a:pPr>
            <a:r>
              <a:rPr lang="en-US" sz="3800" dirty="0" smtClean="0">
                <a:latin typeface="Aparajita" pitchFamily="34" charset="0"/>
                <a:cs typeface="Aparajita" pitchFamily="34" charset="0"/>
              </a:rPr>
              <a:t>Matching Concept</a:t>
            </a:r>
            <a:endParaRPr lang="en-US" sz="3800" dirty="0">
              <a:latin typeface="Aparajita" pitchFamily="34" charset="0"/>
              <a:cs typeface="Aparajit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20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latin typeface="Aparajita" pitchFamily="34" charset="0"/>
                <a:cs typeface="Aparajita" pitchFamily="34" charset="0"/>
              </a:rPr>
              <a:t>BUSINESS ENTITY CONCEPT</a:t>
            </a:r>
            <a:endParaRPr lang="en-US" sz="3200" dirty="0">
              <a:latin typeface="Aparajita" pitchFamily="34" charset="0"/>
              <a:cs typeface="Aparajita" pitchFamily="34" charset="0"/>
            </a:endParaRPr>
          </a:p>
        </p:txBody>
      </p:sp>
      <p:sp>
        <p:nvSpPr>
          <p:cNvPr id="3" name="Content Placeholder 2"/>
          <p:cNvSpPr>
            <a:spLocks noGrp="1"/>
          </p:cNvSpPr>
          <p:nvPr>
            <p:ph idx="1"/>
          </p:nvPr>
        </p:nvSpPr>
        <p:spPr/>
        <p:txBody>
          <a:bodyPr>
            <a:normAutofit fontScale="92500" lnSpcReduction="20000"/>
          </a:bodyPr>
          <a:lstStyle/>
          <a:p>
            <a:pPr algn="just"/>
            <a:r>
              <a:rPr lang="en-US" sz="3200" dirty="0" smtClean="0">
                <a:latin typeface="Aparajita" pitchFamily="34" charset="0"/>
                <a:cs typeface="Aparajita" pitchFamily="34" charset="0"/>
              </a:rPr>
              <a:t>This concept assumes that, for accounting purposes, the business enterprise and its owners are two separate independent entities. Thus, the business and personal transactions of its owner are separate.</a:t>
            </a:r>
          </a:p>
          <a:p>
            <a:pPr algn="just"/>
            <a:endParaRPr lang="en-US" sz="3200" dirty="0" smtClean="0">
              <a:latin typeface="Aparajita" pitchFamily="34" charset="0"/>
              <a:cs typeface="Aparajita" pitchFamily="34" charset="0"/>
            </a:endParaRPr>
          </a:p>
          <a:p>
            <a:pPr algn="just"/>
            <a:r>
              <a:rPr lang="en-US" sz="3200" dirty="0" smtClean="0">
                <a:latin typeface="Aparajita" pitchFamily="34" charset="0"/>
                <a:cs typeface="Aparajita" pitchFamily="34" charset="0"/>
              </a:rPr>
              <a:t>Thus, the accounting records are made in the books of accounts  from the point of view of the business unit and not the person owning the business. </a:t>
            </a:r>
            <a:endParaRPr lang="en-US" sz="3200" dirty="0" smtClean="0">
              <a:latin typeface="Aparajita" pitchFamily="34" charset="0"/>
              <a:cs typeface="Aparajita" pitchFamily="34" charset="0"/>
            </a:endParaRPr>
          </a:p>
          <a:p>
            <a:pPr algn="just"/>
            <a:endParaRPr lang="en-US" dirty="0" smtClean="0">
              <a:latin typeface="Aparajita" pitchFamily="34" charset="0"/>
              <a:cs typeface="Aparajita" pitchFamily="34" charset="0"/>
            </a:endParaRPr>
          </a:p>
          <a:p>
            <a:pPr algn="just"/>
            <a:r>
              <a:rPr lang="en-US" sz="3200" dirty="0" smtClean="0">
                <a:latin typeface="Aparajita" pitchFamily="34" charset="0"/>
                <a:cs typeface="Aparajita" pitchFamily="34" charset="0"/>
              </a:rPr>
              <a:t>This </a:t>
            </a:r>
            <a:r>
              <a:rPr lang="en-US" sz="3200" dirty="0" smtClean="0">
                <a:latin typeface="Aparajita" pitchFamily="34" charset="0"/>
                <a:cs typeface="Aparajita" pitchFamily="34" charset="0"/>
              </a:rPr>
              <a:t>concept is the very basis of accounting.</a:t>
            </a:r>
            <a:endParaRPr lang="en-US" sz="3200" dirty="0">
              <a:latin typeface="Aparajita" pitchFamily="34" charset="0"/>
              <a:cs typeface="Aparajit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endParaRPr lang="en-US" sz="3200">
              <a:latin typeface="Aparajita" pitchFamily="34" charset="0"/>
              <a:cs typeface="Aparajita" pitchFamily="34" charset="0"/>
            </a:endParaRPr>
          </a:p>
        </p:txBody>
      </p:sp>
      <p:sp>
        <p:nvSpPr>
          <p:cNvPr id="3" name="Content Placeholder 2"/>
          <p:cNvSpPr>
            <a:spLocks noGrp="1"/>
          </p:cNvSpPr>
          <p:nvPr>
            <p:ph idx="1"/>
          </p:nvPr>
        </p:nvSpPr>
        <p:spPr/>
        <p:txBody>
          <a:bodyPr>
            <a:normAutofit/>
          </a:bodyPr>
          <a:lstStyle/>
          <a:p>
            <a:pPr algn="just"/>
            <a:r>
              <a:rPr lang="en-US" sz="3200" dirty="0" smtClean="0">
                <a:latin typeface="Aparajita" pitchFamily="34" charset="0"/>
                <a:cs typeface="Aparajita" pitchFamily="34" charset="0"/>
              </a:rPr>
              <a:t>Mr. </a:t>
            </a:r>
            <a:r>
              <a:rPr lang="en-US" sz="3200" dirty="0" err="1" smtClean="0">
                <a:latin typeface="Aparajita" pitchFamily="34" charset="0"/>
                <a:cs typeface="Aparajita" pitchFamily="34" charset="0"/>
              </a:rPr>
              <a:t>Sahoo</a:t>
            </a:r>
            <a:r>
              <a:rPr lang="en-US" sz="3200" dirty="0" smtClean="0">
                <a:latin typeface="Aparajita" pitchFamily="34" charset="0"/>
                <a:cs typeface="Aparajita" pitchFamily="34" charset="0"/>
              </a:rPr>
              <a:t> started business investing </a:t>
            </a:r>
            <a:r>
              <a:rPr lang="en-US" sz="3200" dirty="0" smtClean="0">
                <a:latin typeface="Aparajita" pitchFamily="34" charset="0"/>
                <a:cs typeface="Aparajita" pitchFamily="34" charset="0"/>
              </a:rPr>
              <a:t>Rs 100000</a:t>
            </a:r>
            <a:r>
              <a:rPr lang="en-US" sz="3200" dirty="0" smtClean="0">
                <a:latin typeface="Aparajita" pitchFamily="34" charset="0"/>
                <a:cs typeface="Aparajita" pitchFamily="34" charset="0"/>
              </a:rPr>
              <a:t>. He purchased goods for </a:t>
            </a:r>
            <a:r>
              <a:rPr lang="en-US" sz="3200" dirty="0" smtClean="0">
                <a:latin typeface="Aparajita" pitchFamily="34" charset="0"/>
                <a:cs typeface="Aparajita" pitchFamily="34" charset="0"/>
              </a:rPr>
              <a:t>Rs 40000</a:t>
            </a:r>
            <a:r>
              <a:rPr lang="en-US" sz="3200" dirty="0" smtClean="0">
                <a:latin typeface="Aparajita" pitchFamily="34" charset="0"/>
                <a:cs typeface="Aparajita" pitchFamily="34" charset="0"/>
              </a:rPr>
              <a:t>, Furniture for </a:t>
            </a:r>
            <a:r>
              <a:rPr lang="en-US" sz="3200" dirty="0" smtClean="0">
                <a:latin typeface="Aparajita" pitchFamily="34" charset="0"/>
                <a:cs typeface="Aparajita" pitchFamily="34" charset="0"/>
              </a:rPr>
              <a:t>Rs 20000 </a:t>
            </a:r>
            <a:r>
              <a:rPr lang="en-US" sz="3200" dirty="0" smtClean="0">
                <a:latin typeface="Aparajita" pitchFamily="34" charset="0"/>
                <a:cs typeface="Aparajita" pitchFamily="34" charset="0"/>
              </a:rPr>
              <a:t>and plant and machinery of </a:t>
            </a:r>
            <a:r>
              <a:rPr lang="en-US" sz="3200" dirty="0" smtClean="0">
                <a:latin typeface="Aparajita" pitchFamily="34" charset="0"/>
                <a:cs typeface="Aparajita" pitchFamily="34" charset="0"/>
              </a:rPr>
              <a:t>Rs 30000</a:t>
            </a:r>
            <a:r>
              <a:rPr lang="en-US" sz="3200" dirty="0" smtClean="0">
                <a:latin typeface="Aparajita" pitchFamily="34" charset="0"/>
                <a:cs typeface="Aparajita" pitchFamily="34" charset="0"/>
              </a:rPr>
              <a:t>. Rs10000 remains in hand. </a:t>
            </a:r>
            <a:endParaRPr lang="en-US" sz="3200" dirty="0" smtClean="0">
              <a:latin typeface="Aparajita" pitchFamily="34" charset="0"/>
              <a:cs typeface="Aparajita" pitchFamily="34" charset="0"/>
            </a:endParaRPr>
          </a:p>
          <a:p>
            <a:pPr algn="just"/>
            <a:r>
              <a:rPr lang="en-US" sz="3200" dirty="0" smtClean="0">
                <a:latin typeface="Aparajita" pitchFamily="34" charset="0"/>
                <a:cs typeface="Aparajita" pitchFamily="34" charset="0"/>
              </a:rPr>
              <a:t>These </a:t>
            </a:r>
            <a:r>
              <a:rPr lang="en-US" sz="3200" dirty="0" smtClean="0">
                <a:latin typeface="Aparajita" pitchFamily="34" charset="0"/>
                <a:cs typeface="Aparajita" pitchFamily="34" charset="0"/>
              </a:rPr>
              <a:t>are the assets of the business and not of the owner. According to the business entity concept </a:t>
            </a:r>
            <a:r>
              <a:rPr lang="en-US" sz="3200" dirty="0" smtClean="0">
                <a:latin typeface="Aparajita" pitchFamily="34" charset="0"/>
                <a:cs typeface="Aparajita" pitchFamily="34" charset="0"/>
              </a:rPr>
              <a:t>Rs 100000 </a:t>
            </a:r>
            <a:r>
              <a:rPr lang="en-US" sz="3200" dirty="0" smtClean="0">
                <a:latin typeface="Aparajita" pitchFamily="34" charset="0"/>
                <a:cs typeface="Aparajita" pitchFamily="34" charset="0"/>
              </a:rPr>
              <a:t>will be treated by business as capital i.e. a liability of business towards the owner of the business.</a:t>
            </a:r>
            <a:endParaRPr lang="en-US" sz="3200" dirty="0">
              <a:latin typeface="Aparajita" pitchFamily="34" charset="0"/>
              <a:cs typeface="Aparajit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endParaRPr lang="en-US" sz="3200">
              <a:latin typeface="Aparajita" pitchFamily="34" charset="0"/>
              <a:cs typeface="Aparajita" pitchFamily="34" charset="0"/>
            </a:endParaRPr>
          </a:p>
        </p:txBody>
      </p:sp>
      <p:sp>
        <p:nvSpPr>
          <p:cNvPr id="3" name="Content Placeholder 2"/>
          <p:cNvSpPr>
            <a:spLocks noGrp="1"/>
          </p:cNvSpPr>
          <p:nvPr>
            <p:ph idx="1"/>
          </p:nvPr>
        </p:nvSpPr>
        <p:spPr/>
        <p:txBody>
          <a:bodyPr/>
          <a:lstStyle/>
          <a:p>
            <a:pPr algn="just"/>
            <a:r>
              <a:rPr lang="en-US" sz="3200" dirty="0" smtClean="0">
                <a:latin typeface="Aparajita" pitchFamily="34" charset="0"/>
                <a:cs typeface="Aparajita" pitchFamily="34" charset="0"/>
              </a:rPr>
              <a:t>Thus, the business entity concept states that business and the owner are two separate/distinct persons. </a:t>
            </a:r>
            <a:endParaRPr lang="en-US" sz="3200" dirty="0" smtClean="0">
              <a:latin typeface="Aparajita" pitchFamily="34" charset="0"/>
              <a:cs typeface="Aparajita" pitchFamily="34" charset="0"/>
            </a:endParaRPr>
          </a:p>
          <a:p>
            <a:pPr algn="just"/>
            <a:r>
              <a:rPr lang="en-US" sz="3200" dirty="0" smtClean="0">
                <a:latin typeface="Aparajita" pitchFamily="34" charset="0"/>
                <a:cs typeface="Aparajita" pitchFamily="34" charset="0"/>
              </a:rPr>
              <a:t>Accordingly</a:t>
            </a:r>
            <a:r>
              <a:rPr lang="en-US" sz="3200" dirty="0" smtClean="0">
                <a:latin typeface="Aparajita" pitchFamily="34" charset="0"/>
                <a:cs typeface="Aparajita" pitchFamily="34" charset="0"/>
              </a:rPr>
              <a:t>, any expenses incurred by owner for himself or his family from business will be considered as expenses and it will be shown as drawings.</a:t>
            </a:r>
            <a:endParaRPr lang="en-US" sz="3200" dirty="0">
              <a:latin typeface="Aparajita" pitchFamily="34" charset="0"/>
              <a:cs typeface="Aparajit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TotalTime>
  <Words>2496</Words>
  <Application>Microsoft Office PowerPoint</Application>
  <PresentationFormat>On-screen Show (4:3)</PresentationFormat>
  <Paragraphs>142</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ACCOUNTING CONCEPTS</vt:lpstr>
      <vt:lpstr>INTRODUCTION</vt:lpstr>
      <vt:lpstr>Slide 3</vt:lpstr>
      <vt:lpstr>Slide 4</vt:lpstr>
      <vt:lpstr>Slide 5</vt:lpstr>
      <vt:lpstr>Slide 6</vt:lpstr>
      <vt:lpstr>BUSINESS ENTITY CONCEPT</vt:lpstr>
      <vt:lpstr>Slide 8</vt:lpstr>
      <vt:lpstr>Slide 9</vt:lpstr>
      <vt:lpstr>MONEY MEASUREMENT CONCEPT</vt:lpstr>
      <vt:lpstr>Slide 11</vt:lpstr>
      <vt:lpstr>Slide 12</vt:lpstr>
      <vt:lpstr>Slide 13</vt:lpstr>
      <vt:lpstr>Slide 14</vt:lpstr>
      <vt:lpstr>Slide 15</vt:lpstr>
      <vt:lpstr>GOING CONCERN CONCEPT</vt:lpstr>
      <vt:lpstr>ACCOUNTING PERIOD CONCEPT</vt:lpstr>
      <vt:lpstr>ACCOUNTING COST CONCEPT</vt:lpstr>
      <vt:lpstr>Slide 19</vt:lpstr>
      <vt:lpstr>Slide 20</vt:lpstr>
      <vt:lpstr>DUAL ASPECT CONCEPT</vt:lpstr>
      <vt:lpstr>REALISATION CONCEPT</vt:lpstr>
      <vt:lpstr>Slide 23</vt:lpstr>
      <vt:lpstr>ACCRUAL CONCEPT</vt:lpstr>
      <vt:lpstr>Slide 25</vt:lpstr>
      <vt:lpstr>Slide 26</vt:lpstr>
      <vt:lpstr>Slide 27</vt:lpstr>
      <vt:lpstr>MATCHING CONCEPT</vt:lpstr>
      <vt:lpstr>Slide 29</vt:lpstr>
      <vt:lpstr>ACCOUNTING CONVENTIONS</vt:lpstr>
      <vt:lpstr>Slide 31</vt:lpstr>
      <vt:lpstr>Slide 32</vt:lpstr>
      <vt:lpstr>Slide 33</vt:lpstr>
      <vt:lpstr>CONVENTION OF CONSISTENCY</vt:lpstr>
      <vt:lpstr>Slide 35</vt:lpstr>
      <vt:lpstr>CONVENTION OF FULL DISCLOSURE</vt:lpstr>
      <vt:lpstr>Slide 37</vt:lpstr>
      <vt:lpstr>CONVENTION OF MATERIALITY</vt:lpstr>
      <vt:lpstr>Slide 39</vt:lpstr>
      <vt:lpstr>Slide 40</vt:lpstr>
      <vt:lpstr>CONVENTION OF CONSERVATISM</vt:lpstr>
      <vt:lpstr>Slide 42</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ACCOUNTING CONCEPTS</dc:title>
  <dc:creator>SREE</dc:creator>
  <cp:lastModifiedBy>SREE</cp:lastModifiedBy>
  <cp:revision>26</cp:revision>
  <dcterms:created xsi:type="dcterms:W3CDTF">2006-08-16T00:00:00Z</dcterms:created>
  <dcterms:modified xsi:type="dcterms:W3CDTF">2019-08-13T04:13:09Z</dcterms:modified>
</cp:coreProperties>
</file>