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8BB7-43CA-42F7-A962-6B1CC8DA6A22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9B6D5-5A6A-4DF3-9DAC-A65FED3A4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ANALYSIS AND INTERPRETATION OF </a:t>
            </a:r>
            <a:r>
              <a:rPr lang="en-US" b="1" dirty="0" smtClean="0"/>
              <a:t>FINANCIAL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Cost of Goods Sold = Opening Stock + Purchases – Closing Stock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701" t="19888" r="30467" b="23290"/>
          <a:stretch>
            <a:fillRect/>
          </a:stretch>
        </p:blipFill>
        <p:spPr bwMode="auto">
          <a:xfrm>
            <a:off x="0" y="142852"/>
            <a:ext cx="9001156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b) Comparative Balance Sheet</a:t>
            </a:r>
          </a:p>
          <a:p>
            <a:endParaRPr lang="en-IN" b="1" dirty="0"/>
          </a:p>
          <a:p>
            <a:pPr algn="just"/>
            <a:r>
              <a:rPr lang="en-US" sz="2800" dirty="0"/>
              <a:t>The comparative Balance Sheet analysis would highlight the trend </a:t>
            </a:r>
            <a:r>
              <a:rPr lang="en-US" sz="2800" dirty="0" smtClean="0"/>
              <a:t>of various </a:t>
            </a:r>
            <a:r>
              <a:rPr lang="en-US" sz="2800" dirty="0"/>
              <a:t>items and groups of items appearing in two or more Balance Sheets of </a:t>
            </a:r>
            <a:r>
              <a:rPr lang="en-US" sz="2800" dirty="0" smtClean="0"/>
              <a:t>a firm </a:t>
            </a:r>
            <a:r>
              <a:rPr lang="en-US" sz="2800" dirty="0"/>
              <a:t>on different dates.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1589" t="48299" r="30467" b="13819"/>
          <a:stretch>
            <a:fillRect/>
          </a:stretch>
        </p:blipFill>
        <p:spPr bwMode="auto">
          <a:xfrm>
            <a:off x="142844" y="571480"/>
            <a:ext cx="8858312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1589" t="34093" r="29579" b="13819"/>
          <a:stretch>
            <a:fillRect/>
          </a:stretch>
        </p:blipFill>
        <p:spPr bwMode="auto">
          <a:xfrm>
            <a:off x="142844" y="214290"/>
            <a:ext cx="8786874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476" t="29358" r="28692" b="28025"/>
          <a:stretch>
            <a:fillRect/>
          </a:stretch>
        </p:blipFill>
        <p:spPr bwMode="auto">
          <a:xfrm>
            <a:off x="285720" y="428604"/>
            <a:ext cx="857256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Common-size Financial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Common-size Financial </a:t>
            </a:r>
            <a:r>
              <a:rPr lang="en-US" sz="2400" dirty="0" smtClean="0"/>
              <a:t>Statements are </a:t>
            </a:r>
            <a:r>
              <a:rPr lang="en-US" sz="2400" dirty="0"/>
              <a:t>those in which figures reported are converted into percentages to some </a:t>
            </a:r>
            <a:r>
              <a:rPr lang="en-US" sz="2400" dirty="0" smtClean="0"/>
              <a:t>common base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the Income Statement the sale figure is assumed to be 100 and </a:t>
            </a:r>
            <a:r>
              <a:rPr lang="en-US" sz="2400" dirty="0" smtClean="0"/>
              <a:t>all figures </a:t>
            </a:r>
            <a:r>
              <a:rPr lang="en-US" sz="2400" dirty="0"/>
              <a:t>are expressed as a percentage of sales.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Similarly </a:t>
            </a:r>
            <a:r>
              <a:rPr lang="en-US" sz="2400" dirty="0"/>
              <a:t>in the Balance sheet </a:t>
            </a:r>
            <a:r>
              <a:rPr lang="en-US" sz="2400" dirty="0" smtClean="0"/>
              <a:t>the total </a:t>
            </a:r>
            <a:r>
              <a:rPr lang="en-US" sz="2400" dirty="0"/>
              <a:t>of assets or liabilities is taken as 100 and all the figures are expressed as </a:t>
            </a:r>
            <a:r>
              <a:rPr lang="en-US" sz="2400" dirty="0" smtClean="0"/>
              <a:t>a percentage </a:t>
            </a:r>
            <a:r>
              <a:rPr lang="en-US" sz="2400" dirty="0"/>
              <a:t>of this total.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b="1" dirty="0"/>
              <a:t>a) Common Size Income </a:t>
            </a:r>
            <a:r>
              <a:rPr lang="en-US" sz="2400" b="1" dirty="0" smtClean="0"/>
              <a:t>Statement</a:t>
            </a:r>
          </a:p>
          <a:p>
            <a:pPr algn="just"/>
            <a:endParaRPr lang="en-IN" sz="2400" b="1" dirty="0"/>
          </a:p>
          <a:p>
            <a:pPr algn="just"/>
            <a:r>
              <a:rPr lang="en-US" sz="2400" dirty="0"/>
              <a:t>In the case of Income Statement, the sales figure is assumed to </a:t>
            </a:r>
            <a:r>
              <a:rPr lang="en-US" sz="2400" dirty="0" smtClean="0"/>
              <a:t>be equal </a:t>
            </a:r>
            <a:r>
              <a:rPr lang="en-US" sz="2400" dirty="0"/>
              <a:t>to 100 and all other figures are expressed as percentage of sales. </a:t>
            </a:r>
            <a:endParaRPr lang="en-US" sz="2400" dirty="0" smtClean="0"/>
          </a:p>
          <a:p>
            <a:pPr algn="just"/>
            <a:r>
              <a:rPr lang="en-US" sz="2400" dirty="0" smtClean="0"/>
              <a:t>The relationship </a:t>
            </a:r>
            <a:r>
              <a:rPr lang="en-US" sz="2400" dirty="0"/>
              <a:t>between items of Income Statement and volume of sales is </a:t>
            </a:r>
            <a:r>
              <a:rPr lang="en-US" sz="2400" dirty="0" smtClean="0"/>
              <a:t>quite significant </a:t>
            </a:r>
            <a:r>
              <a:rPr lang="en-US" sz="2400" dirty="0"/>
              <a:t>since it would be helpful in evaluating operational activities of </a:t>
            </a:r>
            <a:r>
              <a:rPr lang="en-US" sz="2400" dirty="0" smtClean="0"/>
              <a:t>the concern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selling expenses will certainly go up with increase in sales. </a:t>
            </a:r>
            <a:r>
              <a:rPr lang="en-US" sz="2400" dirty="0" smtClean="0"/>
              <a:t>The administrative </a:t>
            </a:r>
            <a:r>
              <a:rPr lang="en-US" sz="2400" dirty="0"/>
              <a:t>and financial expenses may go up or may remain at the same level. </a:t>
            </a:r>
            <a:r>
              <a:rPr lang="en-US" sz="2400" dirty="0" smtClean="0"/>
              <a:t>In case </a:t>
            </a:r>
            <a:r>
              <a:rPr lang="en-US" sz="2400" dirty="0"/>
              <a:t>of decline in sale, selling expenses should definitely decrease.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Illustration 3 : From the following Profit and Loss Accounts and the </a:t>
            </a:r>
            <a:r>
              <a:rPr lang="en-US" sz="2400" dirty="0" smtClean="0"/>
              <a:t>Balance Sheets </a:t>
            </a:r>
            <a:r>
              <a:rPr lang="en-US" sz="2400" dirty="0"/>
              <a:t>of </a:t>
            </a:r>
            <a:r>
              <a:rPr lang="en-US" sz="2400" dirty="0" err="1"/>
              <a:t>Swadeshi</a:t>
            </a:r>
            <a:r>
              <a:rPr lang="en-US" sz="2400" dirty="0"/>
              <a:t> </a:t>
            </a:r>
            <a:r>
              <a:rPr lang="en-US" sz="2400" dirty="0" err="1"/>
              <a:t>Polytex</a:t>
            </a:r>
            <a:r>
              <a:rPr lang="en-US" sz="2400" dirty="0"/>
              <a:t> Ltd. for the year ended 31st December 2000 and </a:t>
            </a:r>
            <a:r>
              <a:rPr lang="en-US" sz="2400" dirty="0" smtClean="0"/>
              <a:t>2001, you </a:t>
            </a:r>
            <a:r>
              <a:rPr lang="en-US" sz="2400" dirty="0"/>
              <a:t>are required to prepare common size statements.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8925" t="23044" r="29579" b="7506"/>
          <a:stretch>
            <a:fillRect/>
          </a:stretch>
        </p:blipFill>
        <p:spPr bwMode="auto">
          <a:xfrm>
            <a:off x="571472" y="142852"/>
            <a:ext cx="8072494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ANALYSIS AND INTERPRETATION OF FINANCIAL STATEMENTS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The term financial statements generally refers to two basic </a:t>
            </a:r>
            <a:r>
              <a:rPr lang="en-US" sz="2800" dirty="0" smtClean="0"/>
              <a:t>statements : 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 The Income Statement, and (ii) The Balance Sheet</a:t>
            </a:r>
            <a:r>
              <a:rPr lang="en-US" sz="2800" dirty="0" smtClean="0"/>
              <a:t>.</a:t>
            </a:r>
          </a:p>
          <a:p>
            <a:pPr algn="just"/>
            <a:endParaRPr lang="en-IN" sz="2800" dirty="0"/>
          </a:p>
          <a:p>
            <a:pPr algn="just"/>
            <a:r>
              <a:rPr lang="en-US" sz="2800" dirty="0"/>
              <a:t>Financial statements are prepared primarily for decision-making. </a:t>
            </a:r>
            <a:endParaRPr lang="en-US" sz="2800" dirty="0" smtClean="0"/>
          </a:p>
          <a:p>
            <a:pPr algn="just"/>
            <a:r>
              <a:rPr lang="en-US" sz="2800" dirty="0" smtClean="0"/>
              <a:t>They play </a:t>
            </a:r>
            <a:r>
              <a:rPr lang="en-US" sz="2800" dirty="0"/>
              <a:t>a dominant role in setting the framework of managerial decisions. But </a:t>
            </a:r>
            <a:r>
              <a:rPr lang="en-US" sz="2800" dirty="0" smtClean="0"/>
              <a:t>the information </a:t>
            </a:r>
            <a:r>
              <a:rPr lang="en-US" sz="2800" dirty="0"/>
              <a:t>provided in the financial statements is not an end in itself as </a:t>
            </a:r>
            <a:r>
              <a:rPr lang="en-US" sz="2800" dirty="0" smtClean="0"/>
              <a:t>no meaningful </a:t>
            </a:r>
            <a:r>
              <a:rPr lang="en-US" sz="2800" dirty="0"/>
              <a:t>conclusions can be drawn from these statements alone.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7149" t="23044" r="28692" b="31182"/>
          <a:stretch>
            <a:fillRect/>
          </a:stretch>
        </p:blipFill>
        <p:spPr bwMode="auto">
          <a:xfrm>
            <a:off x="214282" y="285728"/>
            <a:ext cx="8429684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b) </a:t>
            </a:r>
            <a:r>
              <a:rPr lang="en-US" b="1" dirty="0"/>
              <a:t>Common Size Balance Sheet</a:t>
            </a:r>
          </a:p>
          <a:p>
            <a:pPr algn="just"/>
            <a:r>
              <a:rPr lang="en-US" dirty="0"/>
              <a:t>For the purpose of common size Balance Sheet, the total of assets </a:t>
            </a:r>
            <a:r>
              <a:rPr lang="en-US" dirty="0" smtClean="0"/>
              <a:t>or liabilities </a:t>
            </a:r>
            <a:r>
              <a:rPr lang="en-US" dirty="0"/>
              <a:t>is taken as 100 and all the figures are expressed as percentage of </a:t>
            </a:r>
            <a:r>
              <a:rPr lang="en-US" dirty="0" smtClean="0"/>
              <a:t>the total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other words, each asset is expressed as percentage to total </a:t>
            </a:r>
            <a:r>
              <a:rPr lang="en-US" dirty="0" smtClean="0"/>
              <a:t>assets/liabilities and </a:t>
            </a:r>
            <a:r>
              <a:rPr lang="en-US" dirty="0"/>
              <a:t>each liability is expressed as percentage to total assets/liabilities. </a:t>
            </a:r>
            <a:endParaRPr lang="en-US" dirty="0" smtClean="0"/>
          </a:p>
          <a:p>
            <a:pPr algn="just"/>
            <a:r>
              <a:rPr lang="en-US" dirty="0" smtClean="0"/>
              <a:t>This statement will </a:t>
            </a:r>
            <a:r>
              <a:rPr lang="en-US" dirty="0"/>
              <a:t>throw light on the solvency position of the concern by providing an analysis </a:t>
            </a:r>
            <a:r>
              <a:rPr lang="en-US" dirty="0" smtClean="0"/>
              <a:t>of pattern </a:t>
            </a:r>
            <a:r>
              <a:rPr lang="en-US" dirty="0"/>
              <a:t>of financing both long-term and working capital needs of the concern.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3364" t="24623" r="32243" b="16976"/>
          <a:stretch>
            <a:fillRect/>
          </a:stretch>
        </p:blipFill>
        <p:spPr bwMode="auto">
          <a:xfrm>
            <a:off x="357158" y="1000108"/>
            <a:ext cx="8286808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701" t="29358" r="32243" b="23290"/>
          <a:stretch>
            <a:fillRect/>
          </a:stretch>
        </p:blipFill>
        <p:spPr bwMode="auto">
          <a:xfrm>
            <a:off x="357158" y="928670"/>
            <a:ext cx="8358246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Trend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Trend analysis is a financial statement analysis technique that shows changes in the amounts of corresponding financial statement items over a period of time. It is a useful tool to evaluate the trend </a:t>
            </a:r>
            <a:r>
              <a:rPr lang="en-US" sz="2400" dirty="0" smtClean="0"/>
              <a:t>situations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Also known as </a:t>
            </a:r>
            <a:r>
              <a:rPr lang="en-IN" sz="2400" smtClean="0"/>
              <a:t>Horizontal Analysis 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813" t="37250" r="28692" b="28025"/>
          <a:stretch>
            <a:fillRect/>
          </a:stretch>
        </p:blipFill>
        <p:spPr bwMode="auto">
          <a:xfrm>
            <a:off x="500034" y="1714488"/>
            <a:ext cx="835824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1589" t="41985" r="32243" b="26447"/>
          <a:stretch>
            <a:fillRect/>
          </a:stretch>
        </p:blipFill>
        <p:spPr bwMode="auto">
          <a:xfrm>
            <a:off x="142844" y="1643050"/>
            <a:ext cx="857256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Cash Flow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cash flow statement is a financial statement that shows how changes in balance sheet accounts and income affect cash and cash equivalents, and breaks the analysis down to operating, investing, and financing activities.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Fund </a:t>
            </a:r>
            <a:r>
              <a:rPr lang="en-US" b="1" dirty="0"/>
              <a:t>flow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Funds Flow Statement is a statement prepared to analyse the reasons for changes in the Financial Position of a Company between 2 Balance Sheets. </a:t>
            </a:r>
          </a:p>
          <a:p>
            <a:pPr algn="just"/>
            <a:r>
              <a:rPr lang="en-US" sz="2800" dirty="0" smtClean="0"/>
              <a:t>It shows the inflow and outflow of funds i.e. Sources and Applications of funds for a particular period.</a:t>
            </a:r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Ratio Analysis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Ratio Analysis is the quantitative relation between two amounts showing the number of times one value contains or is contained within the other.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Ratio analysis is a quantitative method of gaining insight into a company's liquidity, operational efficiency, and profitability by comparing information contained in its financial statements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However, </a:t>
            </a:r>
            <a:r>
              <a:rPr lang="en-US" dirty="0" smtClean="0"/>
              <a:t>the information </a:t>
            </a:r>
            <a:r>
              <a:rPr lang="en-US" dirty="0"/>
              <a:t>provided in the financial statements is of immense use in </a:t>
            </a:r>
            <a:r>
              <a:rPr lang="en-US" dirty="0" smtClean="0"/>
              <a:t>making decisions </a:t>
            </a:r>
            <a:r>
              <a:rPr lang="en-US" dirty="0"/>
              <a:t>through analysis and interpretation of financial statements.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dirty="0" smtClean="0"/>
              <a:t>THANK YOU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Financial analysis </a:t>
            </a:r>
            <a:r>
              <a:rPr lang="en-US" dirty="0"/>
              <a:t>is the process of identifying the financial strengths and weaknesses of </a:t>
            </a:r>
            <a:r>
              <a:rPr lang="en-US" dirty="0" smtClean="0"/>
              <a:t>the </a:t>
            </a:r>
            <a:r>
              <a:rPr lang="en-US" dirty="0"/>
              <a:t>firm by properly establishing relationship between the items of the balance </a:t>
            </a:r>
            <a:r>
              <a:rPr lang="en-US" dirty="0" smtClean="0"/>
              <a:t>sheet and </a:t>
            </a:r>
            <a:r>
              <a:rPr lang="en-US" dirty="0"/>
              <a:t>the profit and loss account.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methods or techniques used </a:t>
            </a:r>
            <a:r>
              <a:rPr lang="en-US" dirty="0" smtClean="0"/>
              <a:t>in </a:t>
            </a:r>
            <a:r>
              <a:rPr lang="en-US" dirty="0" err="1" smtClean="0"/>
              <a:t>analysing</a:t>
            </a:r>
            <a:r>
              <a:rPr lang="en-US" dirty="0" smtClean="0"/>
              <a:t> </a:t>
            </a:r>
            <a:r>
              <a:rPr lang="en-US" dirty="0"/>
              <a:t>financial statements, such as comparative statements, </a:t>
            </a:r>
            <a:r>
              <a:rPr lang="en-US" dirty="0" smtClean="0"/>
              <a:t>common-size statements</a:t>
            </a:r>
            <a:r>
              <a:rPr lang="en-US" dirty="0"/>
              <a:t>, trend analysis, schedule of changes in working capital, funds </a:t>
            </a:r>
            <a:r>
              <a:rPr lang="en-US" dirty="0" smtClean="0"/>
              <a:t>flow, cash </a:t>
            </a:r>
            <a:r>
              <a:rPr lang="en-US" dirty="0"/>
              <a:t>flow analysis and ratio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OF FINANCIAL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1. Comparative Financial Statements</a:t>
            </a:r>
          </a:p>
          <a:p>
            <a:pPr>
              <a:buNone/>
            </a:pPr>
            <a:r>
              <a:rPr lang="en-US" dirty="0"/>
              <a:t>2. Common-size Statements</a:t>
            </a:r>
          </a:p>
          <a:p>
            <a:pPr>
              <a:buNone/>
            </a:pPr>
            <a:r>
              <a:rPr lang="en-US" dirty="0"/>
              <a:t>3. Trend Analysis</a:t>
            </a:r>
          </a:p>
          <a:p>
            <a:pPr>
              <a:buNone/>
            </a:pPr>
            <a:r>
              <a:rPr lang="en-US" dirty="0"/>
              <a:t>4. Cash Flow Statement</a:t>
            </a:r>
          </a:p>
          <a:p>
            <a:pPr>
              <a:buNone/>
            </a:pPr>
            <a:r>
              <a:rPr lang="en-US" dirty="0" smtClean="0"/>
              <a:t>5. </a:t>
            </a:r>
            <a:r>
              <a:rPr lang="en-US" dirty="0"/>
              <a:t>Funds Flow </a:t>
            </a:r>
            <a:r>
              <a:rPr lang="en-US" dirty="0" smtClean="0"/>
              <a:t>statements</a:t>
            </a:r>
          </a:p>
          <a:p>
            <a:pPr>
              <a:buNone/>
            </a:pPr>
            <a:r>
              <a:rPr lang="en-US" dirty="0" smtClean="0"/>
              <a:t>6. Ratio Analysis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 Comparative Financial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/>
              <a:t>A comparative financial statement is a document used to compare a particular financial statement with prior period statements.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/>
              <a:t>Previous financials are presented alongside the latest figures in side-by-side columns, enabling investors to identify trends, track a company’s progress and compare it with industry rivals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Both </a:t>
            </a:r>
            <a:r>
              <a:rPr lang="en-US" sz="2400" dirty="0"/>
              <a:t>the Income Statement and Balance Sheet can be prepared in the form of </a:t>
            </a:r>
            <a:r>
              <a:rPr lang="en-US" sz="2400" dirty="0" smtClean="0"/>
              <a:t>Comparative Financial </a:t>
            </a:r>
            <a:r>
              <a:rPr lang="en-US" sz="2400" dirty="0"/>
              <a:t>Statements.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/>
              <a:t>a) Comparative Income Statement</a:t>
            </a:r>
          </a:p>
          <a:p>
            <a:pPr algn="just">
              <a:buNone/>
            </a:pPr>
            <a:r>
              <a:rPr lang="en-US" sz="2400" dirty="0" smtClean="0"/>
              <a:t>	</a:t>
            </a:r>
          </a:p>
          <a:p>
            <a:pPr algn="just">
              <a:buNone/>
            </a:pPr>
            <a:r>
              <a:rPr lang="en-US" sz="2400" dirty="0" smtClean="0"/>
              <a:t>	The </a:t>
            </a:r>
            <a:r>
              <a:rPr lang="en-US" sz="2400" dirty="0"/>
              <a:t>comparative Income Statement is the study of the trend of </a:t>
            </a:r>
            <a:r>
              <a:rPr lang="en-US" sz="2400" dirty="0" smtClean="0"/>
              <a:t>the same </a:t>
            </a:r>
            <a:r>
              <a:rPr lang="en-US" sz="2400" dirty="0"/>
              <a:t>items/group of items in two or more Income Statements of the firm </a:t>
            </a:r>
            <a:r>
              <a:rPr lang="en-US" sz="2400" dirty="0" smtClean="0"/>
              <a:t>for different </a:t>
            </a:r>
            <a:r>
              <a:rPr lang="en-US" sz="2400" dirty="0"/>
              <a:t>periods.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1589" t="18309" r="30467" b="15398"/>
          <a:stretch>
            <a:fillRect/>
          </a:stretch>
        </p:blipFill>
        <p:spPr bwMode="auto">
          <a:xfrm>
            <a:off x="500034" y="357166"/>
            <a:ext cx="8501122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836</Words>
  <Application>Microsoft Office PowerPoint</Application>
  <PresentationFormat>On-screen Show (4:3)</PresentationFormat>
  <Paragraphs>58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ANALYSIS AND INTERPRETATION OF FINANCIAL STATEMENTS</vt:lpstr>
      <vt:lpstr>ANALYSIS AND INTERPRETATION OF FINANCIAL STATEMENTS</vt:lpstr>
      <vt:lpstr>Slide 3</vt:lpstr>
      <vt:lpstr>Slide 4</vt:lpstr>
      <vt:lpstr>Slide 5</vt:lpstr>
      <vt:lpstr>TOOLS OF FINANCIAL ANALYSIS</vt:lpstr>
      <vt:lpstr>1. Comparative Financial Statements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2. Common-size Financial Statements 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3. Trend Analysis</vt:lpstr>
      <vt:lpstr>Slide 25</vt:lpstr>
      <vt:lpstr>Slide 26</vt:lpstr>
      <vt:lpstr>4. Cash Flow Statement</vt:lpstr>
      <vt:lpstr>5. Fund flow statement:</vt:lpstr>
      <vt:lpstr>6. Ratio Analysis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INTERPRETATION OF FINANCIAL STATEMENTS</dc:title>
  <dc:creator>SREEKANTH P V</dc:creator>
  <cp:lastModifiedBy>SREEKANTH P V</cp:lastModifiedBy>
  <cp:revision>20</cp:revision>
  <dcterms:created xsi:type="dcterms:W3CDTF">2019-11-01T08:09:27Z</dcterms:created>
  <dcterms:modified xsi:type="dcterms:W3CDTF">2019-11-04T05:40:30Z</dcterms:modified>
</cp:coreProperties>
</file>