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295" r:id="rId11"/>
    <p:sldId id="267" r:id="rId12"/>
    <p:sldId id="304" r:id="rId13"/>
    <p:sldId id="30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8BB7-43CA-42F7-A962-6B1CC8DA6A22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B6D5-5A6A-4DF3-9DAC-A65FED3A4D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8BB7-43CA-42F7-A962-6B1CC8DA6A22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B6D5-5A6A-4DF3-9DAC-A65FED3A4D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8BB7-43CA-42F7-A962-6B1CC8DA6A22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B6D5-5A6A-4DF3-9DAC-A65FED3A4D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8BB7-43CA-42F7-A962-6B1CC8DA6A22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B6D5-5A6A-4DF3-9DAC-A65FED3A4D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8BB7-43CA-42F7-A962-6B1CC8DA6A22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B6D5-5A6A-4DF3-9DAC-A65FED3A4D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8BB7-43CA-42F7-A962-6B1CC8DA6A22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B6D5-5A6A-4DF3-9DAC-A65FED3A4D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8BB7-43CA-42F7-A962-6B1CC8DA6A22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B6D5-5A6A-4DF3-9DAC-A65FED3A4D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8BB7-43CA-42F7-A962-6B1CC8DA6A22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B6D5-5A6A-4DF3-9DAC-A65FED3A4D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8BB7-43CA-42F7-A962-6B1CC8DA6A22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B6D5-5A6A-4DF3-9DAC-A65FED3A4D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8BB7-43CA-42F7-A962-6B1CC8DA6A22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B6D5-5A6A-4DF3-9DAC-A65FED3A4D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8BB7-43CA-42F7-A962-6B1CC8DA6A22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B6D5-5A6A-4DF3-9DAC-A65FED3A4D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68BB7-43CA-42F7-A962-6B1CC8DA6A22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9B6D5-5A6A-4DF3-9DAC-A65FED3A4D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RATIO ANALYSIS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0934" t="16731" r="28808" b="30690"/>
          <a:stretch>
            <a:fillRect/>
          </a:stretch>
        </p:blipFill>
        <p:spPr bwMode="auto">
          <a:xfrm>
            <a:off x="214282" y="857232"/>
            <a:ext cx="857256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0467" t="18309" r="27804" b="62750"/>
          <a:stretch>
            <a:fillRect/>
          </a:stretch>
        </p:blipFill>
        <p:spPr bwMode="auto">
          <a:xfrm>
            <a:off x="285720" y="1285860"/>
            <a:ext cx="8501122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5374" t="18309" r="36682" b="34339"/>
          <a:stretch>
            <a:fillRect/>
          </a:stretch>
        </p:blipFill>
        <p:spPr bwMode="auto">
          <a:xfrm>
            <a:off x="500034" y="857232"/>
            <a:ext cx="8215370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THANK YOU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7804" t="23044" r="29635" b="18555"/>
          <a:stretch>
            <a:fillRect/>
          </a:stretch>
        </p:blipFill>
        <p:spPr bwMode="auto">
          <a:xfrm>
            <a:off x="0" y="714356"/>
            <a:ext cx="9144000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7804" t="54613" r="24252" b="28025"/>
          <a:stretch>
            <a:fillRect/>
          </a:stretch>
        </p:blipFill>
        <p:spPr bwMode="auto">
          <a:xfrm>
            <a:off x="142844" y="142852"/>
            <a:ext cx="9001156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00034" y="3214686"/>
            <a:ext cx="84296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b="1" i="1" u="sng" dirty="0" smtClean="0"/>
              <a:t>Working Notes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Owners Fund or Share Holders Equity = Share Capital + Reserve and Surplus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Long Term Borrowings means long term debt</a:t>
            </a:r>
          </a:p>
          <a:p>
            <a:pPr>
              <a:buFont typeface="Arial" charset="0"/>
              <a:buChar char="•"/>
            </a:pPr>
            <a:r>
              <a:rPr lang="en-IN" dirty="0" smtClean="0"/>
              <a:t>Trade Payable means creditors or bills payable</a:t>
            </a:r>
          </a:p>
          <a:p>
            <a:pPr>
              <a:buFont typeface="Arial" charset="0"/>
              <a:buChar char="•"/>
            </a:pPr>
            <a:r>
              <a:rPr lang="en-IN" dirty="0" smtClean="0"/>
              <a:t>Stock means inventories</a:t>
            </a:r>
          </a:p>
          <a:p>
            <a:pPr>
              <a:buFont typeface="Arial" charset="0"/>
              <a:buChar char="•"/>
            </a:pPr>
            <a:r>
              <a:rPr lang="en-IN" dirty="0" smtClean="0"/>
              <a:t>Trade receivables means Debtors or bills receivables</a:t>
            </a:r>
          </a:p>
          <a:p>
            <a:pPr>
              <a:buFont typeface="Arial" charset="0"/>
              <a:buChar char="•"/>
            </a:pPr>
            <a:endParaRPr lang="en-IN" dirty="0" smtClean="0"/>
          </a:p>
          <a:p>
            <a:pPr>
              <a:buFont typeface="Arial" charset="0"/>
              <a:buChar char="•"/>
            </a:pPr>
            <a:r>
              <a:rPr lang="en-IN" dirty="0" smtClean="0"/>
              <a:t>Share Capital, Reserve and Surplus and Long term borrowings are considered as non current liabilities</a:t>
            </a:r>
          </a:p>
          <a:p>
            <a:pPr>
              <a:buFont typeface="Arial" charset="0"/>
              <a:buChar char="•"/>
            </a:pPr>
            <a:r>
              <a:rPr lang="en-IN" dirty="0" smtClean="0"/>
              <a:t>Trade Payable considered as current liabilities</a:t>
            </a:r>
          </a:p>
          <a:p>
            <a:pPr>
              <a:buFont typeface="Arial" charset="0"/>
              <a:buChar char="•"/>
            </a:pPr>
            <a:r>
              <a:rPr lang="en-IN" dirty="0" smtClean="0"/>
              <a:t>Fixed asset is non current assets</a:t>
            </a:r>
          </a:p>
          <a:p>
            <a:pPr>
              <a:buFont typeface="Arial" charset="0"/>
              <a:buChar char="•"/>
            </a:pPr>
            <a:r>
              <a:rPr lang="en-IN" dirty="0" smtClean="0"/>
              <a:t>Stock, Trade Receivables and Cash and Cash equivalents considered as Current Assets</a:t>
            </a:r>
          </a:p>
          <a:p>
            <a:pPr>
              <a:buFont typeface="Arial" charset="0"/>
              <a:buChar char="•"/>
            </a:pP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Reserves &amp; surplus fund is created out of profits that are to be shared between the partners or share holders . Therefore fund created out of profit is a liability to the company. Reserves &amp; Surplus fund is created to meet future contingencies. If the contingency does not arise as expected this fund can be distributed among partners.</a:t>
            </a:r>
          </a:p>
          <a:p>
            <a:pPr algn="just"/>
            <a:endParaRPr lang="en-IN" sz="2000" dirty="0" smtClean="0"/>
          </a:p>
          <a:p>
            <a:pPr algn="just"/>
            <a:r>
              <a:rPr lang="en-IN" sz="2000" dirty="0" smtClean="0"/>
              <a:t>In some cases it will treated as Current Liability</a:t>
            </a:r>
          </a:p>
          <a:p>
            <a:pPr algn="just"/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400" dirty="0" smtClean="0"/>
              <a:t>Current Ratio  		=  Current Assets / Current Liabilities</a:t>
            </a:r>
          </a:p>
          <a:p>
            <a:pPr>
              <a:buNone/>
            </a:pPr>
            <a:r>
              <a:rPr lang="fr-FR" sz="2400" dirty="0" smtClean="0"/>
              <a:t>				= 18,00,000 / 5,00,000 = </a:t>
            </a:r>
            <a:r>
              <a:rPr lang="fr-FR" sz="2400" b="1" dirty="0" smtClean="0"/>
              <a:t>3.6 : 1</a:t>
            </a:r>
          </a:p>
          <a:p>
            <a:pPr>
              <a:buNone/>
            </a:pPr>
            <a:endParaRPr lang="fr-FR" sz="2400" b="1" dirty="0" smtClean="0"/>
          </a:p>
          <a:p>
            <a:pPr>
              <a:buNone/>
            </a:pPr>
            <a:r>
              <a:rPr lang="en-US" sz="2400" dirty="0" smtClean="0"/>
              <a:t>Quick ratio 		= Quick Assets / Current Liabilities</a:t>
            </a:r>
          </a:p>
          <a:p>
            <a:pPr>
              <a:buNone/>
            </a:pPr>
            <a:r>
              <a:rPr lang="en-IN" sz="2400" dirty="0" smtClean="0"/>
              <a:t>				= 14,00,000 / 5,00,000 = </a:t>
            </a:r>
            <a:r>
              <a:rPr lang="en-IN" sz="2400" b="1" dirty="0" smtClean="0"/>
              <a:t>2.8 : 1</a:t>
            </a:r>
            <a:endParaRPr lang="en-US" sz="2400" b="1" dirty="0" smtClean="0"/>
          </a:p>
          <a:p>
            <a:pPr>
              <a:buNone/>
            </a:pPr>
            <a:endParaRPr lang="en-US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Debt-Equity Ratio 		= Long Term Debt/Equity</a:t>
            </a:r>
          </a:p>
          <a:p>
            <a:pPr>
              <a:buNone/>
            </a:pPr>
            <a:r>
              <a:rPr lang="en-IN" sz="2400" dirty="0" smtClean="0"/>
              <a:t>					= 12,00,000 / 19,00,000</a:t>
            </a:r>
          </a:p>
          <a:p>
            <a:pPr>
              <a:buNone/>
            </a:pPr>
            <a:r>
              <a:rPr lang="en-IN" sz="2400" dirty="0" smtClean="0"/>
              <a:t>					= </a:t>
            </a:r>
            <a:r>
              <a:rPr lang="en-IN" sz="2400" b="1" dirty="0" smtClean="0"/>
              <a:t>0.63 : 1</a:t>
            </a: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dirty="0" smtClean="0"/>
              <a:t>Total assets to Debt Ratio 	= Total assets/Long-term debts</a:t>
            </a:r>
          </a:p>
          <a:p>
            <a:pPr>
              <a:buNone/>
            </a:pPr>
            <a:r>
              <a:rPr lang="en-IN" sz="2400" dirty="0" smtClean="0"/>
              <a:t>					= 36,00,000 / 12,00,000</a:t>
            </a:r>
          </a:p>
          <a:p>
            <a:pPr>
              <a:buNone/>
            </a:pPr>
            <a:r>
              <a:rPr lang="en-IN" sz="2400" dirty="0" smtClean="0"/>
              <a:t>					= </a:t>
            </a:r>
            <a:r>
              <a:rPr lang="en-IN" sz="2400" b="1" dirty="0" smtClean="0"/>
              <a:t>3:1</a:t>
            </a:r>
            <a:endParaRPr lang="en-US" sz="2400" b="1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543956" cy="51260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Inventory Turnover Ratio 		= Sales / Average Inventory</a:t>
            </a:r>
          </a:p>
          <a:p>
            <a:pPr>
              <a:buNone/>
            </a:pPr>
            <a:r>
              <a:rPr lang="en-IN" sz="2000" dirty="0" smtClean="0"/>
              <a:t>					= 17,00,000 / (9,00,000+4,00,000)/2</a:t>
            </a:r>
          </a:p>
          <a:p>
            <a:pPr>
              <a:buNone/>
            </a:pPr>
            <a:r>
              <a:rPr lang="en-IN" sz="2000" dirty="0" smtClean="0"/>
              <a:t>					= </a:t>
            </a:r>
            <a:r>
              <a:rPr lang="en-IN" sz="2000" b="1" dirty="0" smtClean="0"/>
              <a:t>2.61 times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Assets Turnover Ratio 		= Sales / Total Assets</a:t>
            </a:r>
          </a:p>
          <a:p>
            <a:pPr>
              <a:buNone/>
            </a:pPr>
            <a:r>
              <a:rPr lang="en-IN" sz="2000" dirty="0" smtClean="0"/>
              <a:t>					= 17,00,000 / 36,00,000</a:t>
            </a:r>
          </a:p>
          <a:p>
            <a:pPr>
              <a:buNone/>
            </a:pPr>
            <a:r>
              <a:rPr lang="en-IN" sz="2000" dirty="0" smtClean="0"/>
              <a:t>					= </a:t>
            </a:r>
            <a:r>
              <a:rPr lang="en-IN" sz="2000" b="1" dirty="0" smtClean="0"/>
              <a:t>0.47 times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Fixed Asset Turnover Ratio 	= Sales / Net Fixed Asset</a:t>
            </a:r>
          </a:p>
          <a:p>
            <a:pPr>
              <a:buNone/>
            </a:pPr>
            <a:r>
              <a:rPr lang="en-IN" sz="2000" dirty="0" smtClean="0"/>
              <a:t>					= 17,00,000 / 18,00,000</a:t>
            </a:r>
          </a:p>
          <a:p>
            <a:pPr>
              <a:buNone/>
            </a:pPr>
            <a:r>
              <a:rPr lang="en-IN" sz="2000" dirty="0" smtClean="0"/>
              <a:t>					= </a:t>
            </a:r>
            <a:r>
              <a:rPr lang="en-IN" sz="2000" b="1" dirty="0" smtClean="0"/>
              <a:t>0.94 times</a:t>
            </a:r>
            <a:endParaRPr lang="en-US" sz="2000" b="1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Debtors Turnover Ratio 		= Credit Sales / Average Debtors</a:t>
            </a:r>
          </a:p>
          <a:p>
            <a:pPr>
              <a:buNone/>
            </a:pPr>
            <a:r>
              <a:rPr lang="en-IN" sz="2000" dirty="0" smtClean="0"/>
              <a:t>					= 17,00,000 / 9,00,000</a:t>
            </a:r>
          </a:p>
          <a:p>
            <a:pPr>
              <a:buNone/>
            </a:pPr>
            <a:r>
              <a:rPr lang="en-IN" sz="2000" dirty="0" smtClean="0"/>
              <a:t>					= </a:t>
            </a:r>
            <a:r>
              <a:rPr lang="en-IN" sz="2000" b="1" dirty="0" smtClean="0"/>
              <a:t>1.88 times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Creditors Turnover Ratio 		= Credit Purchases / Average Creditors</a:t>
            </a:r>
          </a:p>
          <a:p>
            <a:pPr>
              <a:buNone/>
            </a:pPr>
            <a:r>
              <a:rPr lang="en-IN" sz="2000" dirty="0" smtClean="0"/>
              <a:t>					= 7,00,000 / 5,00,000 </a:t>
            </a:r>
          </a:p>
          <a:p>
            <a:pPr>
              <a:buNone/>
            </a:pPr>
            <a:r>
              <a:rPr lang="en-IN" sz="2000" dirty="0" smtClean="0"/>
              <a:t>					= </a:t>
            </a:r>
            <a:r>
              <a:rPr lang="en-IN" sz="2000" b="1" dirty="0" smtClean="0"/>
              <a:t>1.4 times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Working Capital Turnover Ratio 	= Sales / Working Capital</a:t>
            </a:r>
          </a:p>
          <a:p>
            <a:pPr>
              <a:buNone/>
            </a:pPr>
            <a:r>
              <a:rPr lang="en-IN" sz="2000" dirty="0" smtClean="0"/>
              <a:t>					= 17,00,000 / (18,00,000-5,00,000)</a:t>
            </a:r>
          </a:p>
          <a:p>
            <a:pPr>
              <a:buNone/>
            </a:pPr>
            <a:r>
              <a:rPr lang="en-IN" sz="2000" dirty="0" smtClean="0"/>
              <a:t>					= </a:t>
            </a:r>
            <a:r>
              <a:rPr lang="en-IN" sz="2000" b="1" dirty="0" smtClean="0"/>
              <a:t>1.30 times</a:t>
            </a:r>
            <a:endParaRPr lang="en-US" sz="2000" b="1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8654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Gross Profit Ratio			= Gross Profit/Sales × 100 </a:t>
            </a:r>
          </a:p>
          <a:p>
            <a:pPr>
              <a:buNone/>
            </a:pPr>
            <a:r>
              <a:rPr lang="en-IN" sz="2000" dirty="0" smtClean="0"/>
              <a:t>					= 5,00,000 / 17,00,000 * 100</a:t>
            </a:r>
          </a:p>
          <a:p>
            <a:pPr>
              <a:buNone/>
            </a:pPr>
            <a:r>
              <a:rPr lang="en-IN" sz="2000" dirty="0" smtClean="0"/>
              <a:t>					= </a:t>
            </a:r>
            <a:r>
              <a:rPr lang="en-IN" sz="2000" b="1" dirty="0" smtClean="0"/>
              <a:t>29.41%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Operating Profit Ratio 		=  Operating Profit/ Sales × 100</a:t>
            </a:r>
          </a:p>
          <a:p>
            <a:pPr>
              <a:buNone/>
            </a:pPr>
            <a:r>
              <a:rPr lang="en-IN" sz="2000" dirty="0" smtClean="0"/>
              <a:t>					= 4,25,000 / 17,00,000 * 100</a:t>
            </a:r>
          </a:p>
          <a:p>
            <a:pPr>
              <a:buNone/>
            </a:pPr>
            <a:r>
              <a:rPr lang="en-IN" sz="2000" dirty="0" smtClean="0"/>
              <a:t>					= </a:t>
            </a:r>
            <a:r>
              <a:rPr lang="en-IN" sz="2000" b="1" dirty="0" smtClean="0"/>
              <a:t>25%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Net Profit Ratio 			= Net Profit / Sales * 100</a:t>
            </a:r>
          </a:p>
          <a:p>
            <a:pPr>
              <a:buNone/>
            </a:pPr>
            <a:r>
              <a:rPr lang="en-IN" sz="2000" dirty="0" smtClean="0"/>
              <a:t>					= 3,26,000 / 17,00,000 * 100</a:t>
            </a:r>
          </a:p>
          <a:p>
            <a:pPr>
              <a:buNone/>
            </a:pPr>
            <a:r>
              <a:rPr lang="en-IN" sz="2000" dirty="0" smtClean="0"/>
              <a:t>					= </a:t>
            </a:r>
            <a:r>
              <a:rPr lang="en-IN" sz="2000" b="1" dirty="0" smtClean="0"/>
              <a:t>19.17%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Return On Assets 			= Net Income/Total Assets * 100</a:t>
            </a:r>
          </a:p>
          <a:p>
            <a:pPr>
              <a:buNone/>
            </a:pPr>
            <a:r>
              <a:rPr lang="en-IN" sz="2000" dirty="0" smtClean="0"/>
              <a:t>					= 3,26,000 / 36,00,000 * 100</a:t>
            </a:r>
          </a:p>
          <a:p>
            <a:pPr>
              <a:buNone/>
            </a:pPr>
            <a:r>
              <a:rPr lang="en-IN" sz="2000" dirty="0" smtClean="0"/>
              <a:t>					= </a:t>
            </a:r>
            <a:r>
              <a:rPr lang="en-IN" sz="2000" b="1" dirty="0" smtClean="0"/>
              <a:t>9.05%</a:t>
            </a:r>
            <a:endParaRPr lang="en-US" sz="2000" b="1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Return On Equity 			= Net Income / Shareholder’s Equity *100</a:t>
            </a:r>
          </a:p>
          <a:p>
            <a:pPr>
              <a:buNone/>
            </a:pPr>
            <a:r>
              <a:rPr lang="en-US" sz="2000" dirty="0" smtClean="0"/>
              <a:t>					= 3,26,000 / 19,00,000 * 100</a:t>
            </a:r>
          </a:p>
          <a:p>
            <a:pPr>
              <a:buNone/>
            </a:pPr>
            <a:r>
              <a:rPr lang="en-IN" sz="2000" dirty="0" smtClean="0"/>
              <a:t>					= </a:t>
            </a:r>
            <a:r>
              <a:rPr lang="en-IN" sz="2000" b="1" dirty="0" smtClean="0"/>
              <a:t>17.15%</a:t>
            </a: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 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167</Words>
  <Application>Microsoft Office PowerPoint</Application>
  <PresentationFormat>On-screen Show (4:3)</PresentationFormat>
  <Paragraphs>71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RATIO ANALYSIS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AND INTERPRETATION OF FINANCIAL STATEMENTS</dc:title>
  <dc:creator>SREEKANTH P V</dc:creator>
  <cp:lastModifiedBy>SREEKANTH P V</cp:lastModifiedBy>
  <cp:revision>79</cp:revision>
  <dcterms:created xsi:type="dcterms:W3CDTF">2019-11-01T08:09:27Z</dcterms:created>
  <dcterms:modified xsi:type="dcterms:W3CDTF">2019-11-06T08:30:20Z</dcterms:modified>
</cp:coreProperties>
</file>