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89" r:id="rId6"/>
    <p:sldId id="29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2590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Aparajita" pitchFamily="34" charset="0"/>
                <a:cs typeface="Aparajita" pitchFamily="34" charset="0"/>
              </a:rPr>
              <a:t>GENERALLY ACCEPTED ACCOUNTING PRINCIPLES (GAAP)</a:t>
            </a:r>
            <a:endParaRPr lang="en-US" sz="3200" dirty="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dirty="0" smtClean="0">
                <a:latin typeface="Aparajita" pitchFamily="34" charset="0"/>
                <a:cs typeface="Aparajita" pitchFamily="34" charset="0"/>
              </a:rPr>
              <a:t>Generally Accepted Accounting Principles (GAAP) refer to the rules or guidelines adopted for recording and reporting of business transactions of financial statements.</a:t>
            </a:r>
          </a:p>
          <a:p>
            <a:pPr algn="just"/>
            <a:r>
              <a:rPr lang="en-US" sz="3200" dirty="0" smtClean="0">
                <a:latin typeface="Aparajita" pitchFamily="34" charset="0"/>
                <a:cs typeface="Aparajita" pitchFamily="34" charset="0"/>
              </a:rPr>
              <a:t>These principles have evolved over a long period of time on the basis of past experiences, usages or customs, etc. </a:t>
            </a:r>
          </a:p>
          <a:p>
            <a:pPr algn="just"/>
            <a:r>
              <a:rPr lang="en-US" sz="3200" dirty="0" smtClean="0">
                <a:latin typeface="Aparajita" pitchFamily="34" charset="0"/>
                <a:cs typeface="Aparajita" pitchFamily="34" charset="0"/>
              </a:rPr>
              <a:t>These principles are also referred as concepts and conventions, which have already been discussed.</a:t>
            </a:r>
            <a:endParaRPr lang="en-US" sz="3200" dirty="0">
              <a:latin typeface="Aparajita" pitchFamily="34" charset="0"/>
              <a:cs typeface="Aparajit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4 Contingencies and Events Occurring After Balance Sheet Date: </a:t>
            </a:r>
            <a:r>
              <a:rPr lang="en-US" sz="3200" dirty="0" smtClean="0">
                <a:latin typeface="Aparajita" pitchFamily="34" charset="0"/>
                <a:cs typeface="Aparajita" pitchFamily="34" charset="0"/>
              </a:rPr>
              <a:t>This Standard deals with the treatment of contingencies and events occurring after the balance sheet date.</a:t>
            </a:r>
            <a:endParaRPr lang="en-US" sz="3200" dirty="0">
              <a:latin typeface="Aparajita" pitchFamily="34" charset="0"/>
              <a:cs typeface="Aparajit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5 Net profit or Loss for the period, Prior Period Items and Changes in Accounting Policies: </a:t>
            </a:r>
            <a:r>
              <a:rPr lang="en-US" sz="3200" dirty="0" smtClean="0">
                <a:latin typeface="Aparajita" pitchFamily="34" charset="0"/>
                <a:cs typeface="Aparajita" pitchFamily="34" charset="0"/>
              </a:rPr>
              <a:t>This Standard should be applied by an enterprise in presenting profit or loss from ordinary activities, extraordinary items and prior period items in the Statement of Profit and Loss, in accounting for changes in accounting estimates, and in disclosure of changes in accounting policies</a:t>
            </a:r>
            <a:endParaRPr lang="en-US" sz="3200" dirty="0">
              <a:latin typeface="Aparajita" pitchFamily="34" charset="0"/>
              <a:cs typeface="Aparajit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7 Construction Contracts: </a:t>
            </a:r>
            <a:r>
              <a:rPr lang="en-US" sz="3200" dirty="0" smtClean="0">
                <a:latin typeface="Aparajita" pitchFamily="34" charset="0"/>
                <a:cs typeface="Aparajita" pitchFamily="34" charset="0"/>
              </a:rPr>
              <a:t>This Standard prescribes the accounting for construction contracts in the financial statements of contractors.</a:t>
            </a:r>
            <a:endParaRPr lang="en-US" sz="3200" dirty="0">
              <a:latin typeface="Aparajita" pitchFamily="34" charset="0"/>
              <a:cs typeface="Aparajit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9 Revenue Recognition: </a:t>
            </a:r>
            <a:r>
              <a:rPr lang="en-US" sz="3200" dirty="0" smtClean="0">
                <a:latin typeface="Aparajita" pitchFamily="34" charset="0"/>
                <a:cs typeface="Aparajita" pitchFamily="34" charset="0"/>
              </a:rPr>
              <a:t>This Standard deals with the bases for recognition of revenue in the Statement of Profit and Loss of an enterprise. The Standard is concerned with the recognition of revenue arising in the course of the ordinary activities of the enterprise from: a) Sale of goods; b) Rendering of services; and c) Interest, royalties and dividends.</a:t>
            </a:r>
            <a:endParaRPr lang="en-US" sz="3200" dirty="0">
              <a:latin typeface="Aparajita" pitchFamily="34" charset="0"/>
              <a:cs typeface="Aparajit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10 Property, Plant and </a:t>
            </a:r>
            <a:r>
              <a:rPr lang="en-US" sz="3200" b="1" dirty="0" smtClean="0">
                <a:latin typeface="Aparajita" pitchFamily="34" charset="0"/>
                <a:cs typeface="Aparajita" pitchFamily="34" charset="0"/>
              </a:rPr>
              <a:t>Equipment / Accounting for Fixed Assets :</a:t>
            </a:r>
            <a:r>
              <a:rPr lang="en-US" sz="3200" b="1" dirty="0" smtClean="0">
                <a:latin typeface="Aparajita" pitchFamily="34" charset="0"/>
                <a:cs typeface="Aparajita" pitchFamily="34" charset="0"/>
              </a:rPr>
              <a:t> </a:t>
            </a:r>
            <a:r>
              <a:rPr lang="en-US" sz="3200" dirty="0" smtClean="0">
                <a:latin typeface="Aparajita" pitchFamily="34" charset="0"/>
                <a:cs typeface="Aparajita" pitchFamily="34" charset="0"/>
              </a:rPr>
              <a:t>The objective of this Standard is to prescribe the accounting treatment for property, plant and equipment (PPE).</a:t>
            </a:r>
            <a:endParaRPr lang="en-US" sz="3200" dirty="0">
              <a:latin typeface="Aparajita" pitchFamily="34" charset="0"/>
              <a:cs typeface="Aparajita"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11 The Effects of Changes in Foreign Exchange Rates: </a:t>
            </a:r>
            <a:r>
              <a:rPr lang="en-US" sz="3200" dirty="0" smtClean="0">
                <a:latin typeface="Aparajita" pitchFamily="34" charset="0"/>
                <a:cs typeface="Aparajita" pitchFamily="34" charset="0"/>
              </a:rPr>
              <a:t>AS 11 lays down principles of accounting for foreign currency transactions and foreign operations, i.e., which exchange rate to use and how to </a:t>
            </a:r>
            <a:r>
              <a:rPr lang="en-US" sz="3200" dirty="0" err="1" smtClean="0">
                <a:latin typeface="Aparajita" pitchFamily="34" charset="0"/>
                <a:cs typeface="Aparajita" pitchFamily="34" charset="0"/>
              </a:rPr>
              <a:t>recognise</a:t>
            </a:r>
            <a:r>
              <a:rPr lang="en-US" sz="3200" dirty="0" smtClean="0">
                <a:latin typeface="Aparajita" pitchFamily="34" charset="0"/>
                <a:cs typeface="Aparajita" pitchFamily="34" charset="0"/>
              </a:rPr>
              <a:t> in the financial statements the financial effect of changes in exchange rates</a:t>
            </a:r>
            <a:endParaRPr lang="en-US" sz="3200" dirty="0">
              <a:latin typeface="Aparajita" pitchFamily="34" charset="0"/>
              <a:cs typeface="Aparajita"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12 Government Grants: </a:t>
            </a:r>
            <a:r>
              <a:rPr lang="en-US" sz="3200" dirty="0" smtClean="0">
                <a:latin typeface="Aparajita" pitchFamily="34" charset="0"/>
                <a:cs typeface="Aparajita" pitchFamily="34" charset="0"/>
              </a:rPr>
              <a:t>This Standard deals with accounting for government grants. Government grants are sometimes called by other names such as subsidies, cash incentives, duty drawbacks, etc.</a:t>
            </a:r>
            <a:endParaRPr lang="en-US" sz="3200" dirty="0">
              <a:latin typeface="Aparajita" pitchFamily="34" charset="0"/>
              <a:cs typeface="Aparajit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13 Accounting for Investments: </a:t>
            </a:r>
            <a:r>
              <a:rPr lang="en-US" sz="3200" dirty="0" smtClean="0">
                <a:latin typeface="Aparajita" pitchFamily="34" charset="0"/>
                <a:cs typeface="Aparajita" pitchFamily="34" charset="0"/>
              </a:rPr>
              <a:t>This Standard deals with accounting for investments in the financial statements of enterprises and related disclosure requirements.</a:t>
            </a:r>
            <a:endParaRPr lang="en-US" sz="3200" dirty="0">
              <a:latin typeface="Aparajita" pitchFamily="34" charset="0"/>
              <a:cs typeface="Aparajita"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14 Accounting for Amalgamations: </a:t>
            </a:r>
            <a:r>
              <a:rPr lang="en-US" sz="3200" dirty="0" smtClean="0">
                <a:latin typeface="Aparajita" pitchFamily="34" charset="0"/>
                <a:cs typeface="Aparajita" pitchFamily="34" charset="0"/>
              </a:rPr>
              <a:t>This Standard deals with accounting for amalgamations and the treatment of any resultant goodwill or reserves.</a:t>
            </a:r>
            <a:endParaRPr lang="en-US" sz="3200" dirty="0">
              <a:latin typeface="Aparajita" pitchFamily="34" charset="0"/>
              <a:cs typeface="Aparajita"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15 Employee Benefits: </a:t>
            </a:r>
            <a:r>
              <a:rPr lang="en-US" sz="3200" dirty="0" smtClean="0">
                <a:latin typeface="Aparajita" pitchFamily="34" charset="0"/>
                <a:cs typeface="Aparajita" pitchFamily="34" charset="0"/>
              </a:rPr>
              <a:t>The objective of this Standard is to prescribe the accounting treatment and disclosure for employee benefits in the books of employer except employee share-based payments. It does not deal with accounting and reporting by employee benefit plans.</a:t>
            </a:r>
            <a:endParaRPr lang="en-US" sz="3200" dirty="0">
              <a:latin typeface="Aparajita" pitchFamily="34" charset="0"/>
              <a:cs typeface="Aparajita"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Aparajita" pitchFamily="34" charset="0"/>
                <a:cs typeface="Aparajita" pitchFamily="34" charset="0"/>
              </a:rPr>
              <a:t>ACCOUNTING STANDARDS</a:t>
            </a:r>
            <a:endParaRPr lang="en-US" sz="3200" dirty="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dirty="0" smtClean="0">
                <a:latin typeface="Aparajita" pitchFamily="34" charset="0"/>
                <a:cs typeface="Aparajita" pitchFamily="34" charset="0"/>
              </a:rPr>
              <a:t>The term standard denotes a discipline, which provides both guidelines and yardsticks for evaluation.</a:t>
            </a:r>
          </a:p>
          <a:p>
            <a:pPr algn="just"/>
            <a:endParaRPr lang="en-US" sz="3200" dirty="0" smtClean="0">
              <a:latin typeface="Aparajita" pitchFamily="34" charset="0"/>
              <a:cs typeface="Aparajita" pitchFamily="34" charset="0"/>
            </a:endParaRPr>
          </a:p>
          <a:p>
            <a:pPr algn="just"/>
            <a:r>
              <a:rPr lang="en-US" sz="3200" dirty="0" smtClean="0">
                <a:latin typeface="Aparajita" pitchFamily="34" charset="0"/>
                <a:cs typeface="Aparajita" pitchFamily="34" charset="0"/>
              </a:rPr>
              <a:t>The Institute of Chartered Accountant of India (ICAI) constituted the Accounting Standards Board (ASB) in April, 1977 for developing accounting standards</a:t>
            </a:r>
            <a:endParaRPr lang="en-US" sz="3200" dirty="0">
              <a:latin typeface="Aparajita" pitchFamily="34" charset="0"/>
              <a:cs typeface="Aparajit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16 Borrowing Costs: </a:t>
            </a:r>
            <a:r>
              <a:rPr lang="en-US" sz="3200" dirty="0" smtClean="0">
                <a:latin typeface="Aparajita" pitchFamily="34" charset="0"/>
                <a:cs typeface="Aparajita" pitchFamily="34" charset="0"/>
              </a:rPr>
              <a:t>This Standard should be applied in accounting for borrowing costs. This Standard does not deal with the actual or imputed cost of owners’ equity, including preference share capital not classified as a liability.</a:t>
            </a:r>
            <a:endParaRPr lang="en-US" sz="3200" dirty="0">
              <a:latin typeface="Aparajita" pitchFamily="34" charset="0"/>
              <a:cs typeface="Aparajita"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17 Segment Reporting: </a:t>
            </a:r>
            <a:r>
              <a:rPr lang="en-US" sz="3200" dirty="0" smtClean="0">
                <a:latin typeface="Aparajita" pitchFamily="34" charset="0"/>
                <a:cs typeface="Aparajita" pitchFamily="34" charset="0"/>
              </a:rPr>
              <a:t>The objective of this Standard is to establish principles for reporting financial information, about the different types of segments/ products and services an enterprise produces and the different geographical areas in which it operates.</a:t>
            </a:r>
            <a:endParaRPr lang="en-US" sz="3200" dirty="0">
              <a:latin typeface="Aparajita" pitchFamily="34" charset="0"/>
              <a:cs typeface="Aparajita"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18 Related Party Disclosures: </a:t>
            </a:r>
            <a:r>
              <a:rPr lang="en-US" sz="3200" dirty="0" smtClean="0">
                <a:latin typeface="Aparajita" pitchFamily="34" charset="0"/>
                <a:cs typeface="Aparajita" pitchFamily="34" charset="0"/>
              </a:rPr>
              <a:t>This Standard should be applied in reporting related party relationships and transactions between a reporting enterprise and its related parties. The requirements of this Standard apply to the financial statements of each reporting enterprise and also to consolidated financial statements presented by a holding company.</a:t>
            </a:r>
            <a:endParaRPr lang="en-US" sz="3200" dirty="0">
              <a:latin typeface="Aparajita" pitchFamily="34" charset="0"/>
              <a:cs typeface="Aparajita"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19 Leases: </a:t>
            </a:r>
            <a:r>
              <a:rPr lang="en-US" sz="3200" dirty="0" smtClean="0">
                <a:latin typeface="Aparajita" pitchFamily="34" charset="0"/>
                <a:cs typeface="Aparajita" pitchFamily="34" charset="0"/>
              </a:rPr>
              <a:t>The objective of this Standard is to prescribe, for lessees and </a:t>
            </a:r>
            <a:r>
              <a:rPr lang="en-US" sz="3200" dirty="0" err="1" smtClean="0">
                <a:latin typeface="Aparajita" pitchFamily="34" charset="0"/>
                <a:cs typeface="Aparajita" pitchFamily="34" charset="0"/>
              </a:rPr>
              <a:t>lessors</a:t>
            </a:r>
            <a:r>
              <a:rPr lang="en-US" sz="3200" dirty="0" smtClean="0">
                <a:latin typeface="Aparajita" pitchFamily="34" charset="0"/>
                <a:cs typeface="Aparajita" pitchFamily="34" charset="0"/>
              </a:rPr>
              <a:t>, the appropriate accounting policies and disclosures in relation to finance leases and operating leases.</a:t>
            </a:r>
            <a:endParaRPr lang="en-US" sz="3200" dirty="0">
              <a:latin typeface="Aparajita" pitchFamily="34" charset="0"/>
              <a:cs typeface="Aparajita"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20 Earnings Per Share: </a:t>
            </a:r>
            <a:r>
              <a:rPr lang="en-US" sz="3200" dirty="0" smtClean="0">
                <a:latin typeface="Aparajita" pitchFamily="34" charset="0"/>
                <a:cs typeface="Aparajita" pitchFamily="34" charset="0"/>
              </a:rPr>
              <a:t>AS 20 prescribes principles for the determination and presentation of earnings per share which will improve comparison of performance among different enterprises for the same period and among different accounting periods for the same enterprise.</a:t>
            </a:r>
            <a:endParaRPr lang="en-US" sz="3200" dirty="0">
              <a:latin typeface="Aparajita" pitchFamily="34" charset="0"/>
              <a:cs typeface="Aparajita"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b="1" dirty="0" smtClean="0">
                <a:latin typeface="Aparajita" pitchFamily="34" charset="0"/>
                <a:cs typeface="Aparajita" pitchFamily="34" charset="0"/>
              </a:rPr>
              <a:t>AS 21 Consolidated Financial Statements: </a:t>
            </a:r>
            <a:r>
              <a:rPr lang="en-US" sz="3200" dirty="0" smtClean="0">
                <a:latin typeface="Aparajita" pitchFamily="34" charset="0"/>
                <a:cs typeface="Aparajita" pitchFamily="34" charset="0"/>
              </a:rPr>
              <a:t>The objective of this Standard is to lay down principles and procedures for preparation and presentation of consolidated financial statements. These statements are intended to present financial information about a parent and its subsidiary(</a:t>
            </a:r>
            <a:r>
              <a:rPr lang="en-US" sz="3200" dirty="0" err="1" smtClean="0">
                <a:latin typeface="Aparajita" pitchFamily="34" charset="0"/>
                <a:cs typeface="Aparajita" pitchFamily="34" charset="0"/>
              </a:rPr>
              <a:t>ies</a:t>
            </a:r>
            <a:r>
              <a:rPr lang="en-US" sz="3200" dirty="0" smtClean="0">
                <a:latin typeface="Aparajita" pitchFamily="34" charset="0"/>
                <a:cs typeface="Aparajita" pitchFamily="34" charset="0"/>
              </a:rPr>
              <a:t>) as a single economic entity to show the economic resources controlled by the group, obligations of the group and results the group achieves with its resources.</a:t>
            </a:r>
            <a:endParaRPr lang="en-US" sz="3200" dirty="0">
              <a:latin typeface="Aparajita" pitchFamily="34" charset="0"/>
              <a:cs typeface="Aparajita"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22 Accounting for Taxes on Income: </a:t>
            </a:r>
            <a:r>
              <a:rPr lang="en-US" sz="3200" dirty="0" smtClean="0">
                <a:latin typeface="Aparajita" pitchFamily="34" charset="0"/>
                <a:cs typeface="Aparajita" pitchFamily="34" charset="0"/>
              </a:rPr>
              <a:t>The objective of this Standard is to prescribe accounting treatment of taxes on income since the taxable income may be significantly different from the accounting income due to many reasons, posing problems in matching of taxes against revenue for a period.</a:t>
            </a:r>
            <a:endParaRPr lang="en-US" sz="3200" dirty="0">
              <a:latin typeface="Aparajita" pitchFamily="34" charset="0"/>
              <a:cs typeface="Aparajita"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23 Accounting for Investments in Associates: </a:t>
            </a:r>
            <a:r>
              <a:rPr lang="en-US" sz="3200" dirty="0" smtClean="0">
                <a:latin typeface="Aparajita" pitchFamily="34" charset="0"/>
                <a:cs typeface="Aparajita" pitchFamily="34" charset="0"/>
              </a:rPr>
              <a:t>This Standard should be applied in accounting for investments in associates in the preparation and presentation of consolidated Financial Statements (CFS) by an investor</a:t>
            </a:r>
            <a:endParaRPr lang="en-US" sz="3200" dirty="0">
              <a:latin typeface="Aparajita" pitchFamily="34" charset="0"/>
              <a:cs typeface="Aparajita"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b="1" dirty="0" smtClean="0">
                <a:latin typeface="Aparajita" pitchFamily="34" charset="0"/>
                <a:cs typeface="Aparajita" pitchFamily="34" charset="0"/>
              </a:rPr>
              <a:t>AS 24 Discontinuing Operations: </a:t>
            </a:r>
            <a:r>
              <a:rPr lang="en-US" sz="3200" dirty="0" smtClean="0">
                <a:latin typeface="Aparajita" pitchFamily="34" charset="0"/>
                <a:cs typeface="Aparajita" pitchFamily="34" charset="0"/>
              </a:rPr>
              <a:t>The objective of AS 24 is to establish principles for reporting information about discontinuing operations, thereby enhancing the ability of users of financial statements to make projections of an enterprise’s cash flows, earnings generating capacity, and financial position by segregating information about discontinuing operations from information about continuing operations. AS 24 applies to all discontinuing operations of an enterprise.</a:t>
            </a:r>
            <a:endParaRPr lang="en-US" sz="3200" dirty="0">
              <a:latin typeface="Aparajita" pitchFamily="34" charset="0"/>
              <a:cs typeface="Aparajita"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25 Interim Financial Reporting: </a:t>
            </a:r>
            <a:r>
              <a:rPr lang="en-US" sz="3200" dirty="0" smtClean="0">
                <a:latin typeface="Aparajita" pitchFamily="34" charset="0"/>
                <a:cs typeface="Aparajita" pitchFamily="34" charset="0"/>
              </a:rPr>
              <a:t>This Standard applies if an entity is required or elects to publish an interim financial report. The objective of AS 25 is to prescribe the minimum content of an interim financial report and to prescribe the principles for recognition and measurement in complete or condensed financial statements for an interim period.</a:t>
            </a:r>
            <a:endParaRPr lang="en-US" sz="3200" dirty="0">
              <a:latin typeface="Aparajita" pitchFamily="34" charset="0"/>
              <a:cs typeface="Aparajit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sz="2800" dirty="0" smtClean="0">
                <a:latin typeface="Aparajita" pitchFamily="34" charset="0"/>
                <a:cs typeface="Aparajita" pitchFamily="34" charset="0"/>
              </a:rPr>
              <a:t>The Accounting Standards Board is entrusted with the responsibility of formulating standards on significant accounting matters keeping in view the international developments, and legal requirements in India.</a:t>
            </a:r>
          </a:p>
          <a:p>
            <a:pPr algn="just"/>
            <a:endParaRPr lang="en-US" sz="2800" dirty="0" smtClean="0">
              <a:latin typeface="Aparajita" pitchFamily="34" charset="0"/>
              <a:cs typeface="Aparajita" pitchFamily="34" charset="0"/>
            </a:endParaRPr>
          </a:p>
          <a:p>
            <a:pPr algn="just"/>
            <a:endParaRPr lang="en-US" sz="2800" dirty="0" smtClean="0">
              <a:latin typeface="Aparajita" pitchFamily="34" charset="0"/>
              <a:cs typeface="Aparajita" pitchFamily="34" charset="0"/>
            </a:endParaRPr>
          </a:p>
          <a:p>
            <a:pPr algn="just"/>
            <a:r>
              <a:rPr lang="en-US" sz="2800" dirty="0" smtClean="0">
                <a:latin typeface="Aparajita" pitchFamily="34" charset="0"/>
                <a:cs typeface="Aparajita" pitchFamily="34" charset="0"/>
              </a:rPr>
              <a:t>The main function of the ASB is to identify areas in which uniformity in standards is required and to develop draft standards after discussions with representatives of the Government, public sector undertaking, industries and other agencies.</a:t>
            </a:r>
            <a:endParaRPr lang="en-US" sz="2800" dirty="0">
              <a:latin typeface="Aparajita" pitchFamily="34" charset="0"/>
              <a:cs typeface="Aparajita"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26 Intangible Assets: </a:t>
            </a:r>
            <a:r>
              <a:rPr lang="en-US" sz="3200" dirty="0" smtClean="0">
                <a:latin typeface="Aparajita" pitchFamily="34" charset="0"/>
                <a:cs typeface="Aparajita" pitchFamily="34" charset="0"/>
              </a:rPr>
              <a:t>AS 26 prescribes the accounting treatment for intangible assets (i.e. identifiable non-monetary asset, without physical substance, held for use in the production or supply of goods or services, for rental to others, or for administrative purposes).</a:t>
            </a:r>
            <a:endParaRPr lang="en-US" sz="3200" dirty="0">
              <a:latin typeface="Aparajita" pitchFamily="34" charset="0"/>
              <a:cs typeface="Aparajita"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27 Financial Reporting of Interests in Joint Ventures: </a:t>
            </a:r>
            <a:r>
              <a:rPr lang="en-US" sz="3200" dirty="0" smtClean="0">
                <a:latin typeface="Aparajita" pitchFamily="34" charset="0"/>
                <a:cs typeface="Aparajita" pitchFamily="34" charset="0"/>
              </a:rPr>
              <a:t>The objective of AS 27 is to set out principles and procedures for accounting for interests in joint ventures and reporting of joint venture assets, liabilities, income and expenses in the financial statements of </a:t>
            </a:r>
            <a:r>
              <a:rPr lang="en-US" sz="3200" dirty="0" err="1" smtClean="0">
                <a:latin typeface="Aparajita" pitchFamily="34" charset="0"/>
                <a:cs typeface="Aparajita" pitchFamily="34" charset="0"/>
              </a:rPr>
              <a:t>venturers</a:t>
            </a:r>
            <a:r>
              <a:rPr lang="en-US" sz="3200" dirty="0" smtClean="0">
                <a:latin typeface="Aparajita" pitchFamily="34" charset="0"/>
                <a:cs typeface="Aparajita" pitchFamily="34" charset="0"/>
              </a:rPr>
              <a:t> and investors.</a:t>
            </a:r>
            <a:endParaRPr lang="en-US" sz="3200" dirty="0">
              <a:latin typeface="Aparajita" pitchFamily="34" charset="0"/>
              <a:cs typeface="Aparajita"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lnSpcReduction="10000"/>
          </a:bodyPr>
          <a:lstStyle/>
          <a:p>
            <a:pPr algn="just"/>
            <a:r>
              <a:rPr lang="en-US" sz="3200" b="1" dirty="0" smtClean="0">
                <a:latin typeface="Aparajita" pitchFamily="34" charset="0"/>
                <a:cs typeface="Aparajita" pitchFamily="34" charset="0"/>
              </a:rPr>
              <a:t>AS 28 Impairment of Assets: </a:t>
            </a:r>
            <a:r>
              <a:rPr lang="en-US" sz="3200" dirty="0" smtClean="0">
                <a:latin typeface="Aparajita" pitchFamily="34" charset="0"/>
                <a:cs typeface="Aparajita" pitchFamily="34" charset="0"/>
              </a:rPr>
              <a:t>The objective of AS 28 is to prescribe the procedures that an enterprise applies to ensure that its assets are carried at no more than their recoverable amount. The asset is described as impaired if its carrying amount exceeds the amount to be recovered through use or sale of the asset and AS 28 requires the enterprise to </a:t>
            </a:r>
            <a:r>
              <a:rPr lang="en-US" sz="3200" dirty="0" err="1" smtClean="0">
                <a:latin typeface="Aparajita" pitchFamily="34" charset="0"/>
                <a:cs typeface="Aparajita" pitchFamily="34" charset="0"/>
              </a:rPr>
              <a:t>recognise</a:t>
            </a:r>
            <a:r>
              <a:rPr lang="en-US" sz="3200" dirty="0" smtClean="0">
                <a:latin typeface="Aparajita" pitchFamily="34" charset="0"/>
                <a:cs typeface="Aparajita" pitchFamily="34" charset="0"/>
              </a:rPr>
              <a:t> an impairment loss in such cases. It should be noted that AS 28 deals with impairment of all assets unless specifically excluded from the scope of the Standard.</a:t>
            </a:r>
            <a:endParaRPr lang="en-US" sz="3200" dirty="0">
              <a:latin typeface="Aparajita" pitchFamily="34" charset="0"/>
              <a:cs typeface="Aparajita"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b="1" dirty="0" smtClean="0">
                <a:latin typeface="Aparajita" pitchFamily="34" charset="0"/>
                <a:cs typeface="Aparajita" pitchFamily="34" charset="0"/>
              </a:rPr>
              <a:t>AS 29 Provisions, Contingent Liabilities and Contingent Assets: </a:t>
            </a:r>
            <a:r>
              <a:rPr lang="en-US" sz="3200" dirty="0" smtClean="0">
                <a:latin typeface="Aparajita" pitchFamily="34" charset="0"/>
                <a:cs typeface="Aparajita" pitchFamily="34" charset="0"/>
              </a:rPr>
              <a:t>The objective of AS 29 is to ensure that appropriate recognition criteria and measurement bases are applied to provisions and contingent liabilities and that sufficient information is disclosed in the notes to the financial statements to enable users to understand their nature, timing and amount. The objective of this Standard is also to lay down appropriate accounting for contingent assets.</a:t>
            </a:r>
            <a:endParaRPr lang="en-US" sz="3200" dirty="0">
              <a:latin typeface="Aparajita" pitchFamily="34" charset="0"/>
              <a:cs typeface="Aparajita"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dirty="0" smtClean="0">
                <a:latin typeface="Aparajita" pitchFamily="34" charset="0"/>
                <a:cs typeface="Aparajita" pitchFamily="34" charset="0"/>
              </a:rPr>
              <a:t>THANKS</a:t>
            </a:r>
            <a:endParaRPr lang="en-US" sz="6600" b="1" dirty="0">
              <a:latin typeface="Aparajita" pitchFamily="34" charset="0"/>
              <a:cs typeface="Aparajita" pitchFamily="34"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dirty="0" smtClean="0">
                <a:latin typeface="Aparajita" pitchFamily="34" charset="0"/>
                <a:cs typeface="Aparajita" pitchFamily="34" charset="0"/>
              </a:rPr>
              <a:t>Till date, the IASC has brought out 40 accounting standards. However, the ICAI has so far issued 29 accounting standards. These are</a:t>
            </a:r>
            <a:endParaRPr lang="en-US" sz="3200" dirty="0">
              <a:latin typeface="Aparajita" pitchFamily="34" charset="0"/>
              <a:cs typeface="Aparajit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mage_thumb.pn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latin typeface="Aparajita" pitchFamily="34" charset="0"/>
                <a:cs typeface="Aparajita" pitchFamily="34" charset="0"/>
              </a:rPr>
              <a:t>Note </a:t>
            </a:r>
            <a:r>
              <a:rPr lang="en-US" b="1" dirty="0" smtClean="0">
                <a:latin typeface="Aparajita" pitchFamily="34" charset="0"/>
                <a:cs typeface="Aparajita" pitchFamily="34" charset="0"/>
              </a:rPr>
              <a:t>:</a:t>
            </a:r>
            <a:endParaRPr lang="en-US" dirty="0" smtClean="0">
              <a:latin typeface="Aparajita" pitchFamily="34" charset="0"/>
              <a:cs typeface="Aparajita" pitchFamily="34" charset="0"/>
            </a:endParaRPr>
          </a:p>
          <a:p>
            <a:pPr algn="just"/>
            <a:r>
              <a:rPr lang="en-US" dirty="0" smtClean="0">
                <a:latin typeface="Aparajita" pitchFamily="34" charset="0"/>
                <a:cs typeface="Aparajita" pitchFamily="34" charset="0"/>
              </a:rPr>
              <a:t>The following AS were </a:t>
            </a:r>
            <a:r>
              <a:rPr lang="en-US" dirty="0" smtClean="0">
                <a:latin typeface="Aparajita" pitchFamily="34" charset="0"/>
                <a:cs typeface="Aparajita" pitchFamily="34" charset="0"/>
              </a:rPr>
              <a:t>withdrawn:</a:t>
            </a:r>
          </a:p>
          <a:p>
            <a:pPr algn="just"/>
            <a:r>
              <a:rPr lang="en-US" dirty="0" smtClean="0">
                <a:latin typeface="Aparajita" pitchFamily="34" charset="0"/>
                <a:cs typeface="Aparajita" pitchFamily="34" charset="0"/>
              </a:rPr>
              <a:t>AS 6 – Depreciation Accounting </a:t>
            </a:r>
          </a:p>
          <a:p>
            <a:pPr algn="just"/>
            <a:r>
              <a:rPr lang="en-US" dirty="0" smtClean="0">
                <a:latin typeface="Aparajita" pitchFamily="34" charset="0"/>
                <a:cs typeface="Aparajita" pitchFamily="34" charset="0"/>
              </a:rPr>
              <a:t>AS </a:t>
            </a:r>
            <a:r>
              <a:rPr lang="en-US" dirty="0" smtClean="0">
                <a:latin typeface="Aparajita" pitchFamily="34" charset="0"/>
                <a:cs typeface="Aparajita" pitchFamily="34" charset="0"/>
              </a:rPr>
              <a:t>8 – Accounting for Research and Development.</a:t>
            </a:r>
          </a:p>
          <a:p>
            <a:pPr algn="just"/>
            <a:endParaRPr lang="en-US" dirty="0">
              <a:latin typeface="Aparajita" pitchFamily="34" charset="0"/>
              <a:cs typeface="Aparajit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1 Disclosure of Accounting Policies: </a:t>
            </a:r>
            <a:r>
              <a:rPr lang="en-US" sz="3200" dirty="0" smtClean="0">
                <a:latin typeface="Aparajita" pitchFamily="34" charset="0"/>
                <a:cs typeface="Aparajita" pitchFamily="34" charset="0"/>
              </a:rPr>
              <a:t>This Standard deals with the disclosure of significant accounting policies which are followed in preparing and presenting financial statements.</a:t>
            </a:r>
            <a:endParaRPr lang="en-US" sz="3200" dirty="0">
              <a:latin typeface="Aparajita" pitchFamily="34" charset="0"/>
              <a:cs typeface="Aparajit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2 Valuation of Inventories: </a:t>
            </a:r>
            <a:r>
              <a:rPr lang="en-US" sz="3200" dirty="0" smtClean="0">
                <a:latin typeface="Aparajita" pitchFamily="34" charset="0"/>
                <a:cs typeface="Aparajita" pitchFamily="34" charset="0"/>
              </a:rPr>
              <a:t>This Standard deals with the determination of value at which inventories are carried in the financial statements, including the ascertainment of cost of inventories and any write-down thereof to net realisable value.</a:t>
            </a:r>
            <a:endParaRPr lang="en-US" sz="3200" dirty="0">
              <a:latin typeface="Aparajita" pitchFamily="34" charset="0"/>
              <a:cs typeface="Aparajit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AS 3 Cash Flow Statements: </a:t>
            </a:r>
            <a:r>
              <a:rPr lang="en-US" sz="3200" dirty="0" smtClean="0">
                <a:latin typeface="Aparajita" pitchFamily="34" charset="0"/>
                <a:cs typeface="Aparajita" pitchFamily="34" charset="0"/>
              </a:rPr>
              <a:t>This Standard deals with the provision of information about the historical changes in cash and cash equivalents of an enterprise by means of a Cash Flow Statement which classifies cash flows during the period from operating, investing and financing activities.</a:t>
            </a:r>
            <a:endParaRPr lang="en-US" sz="3200" dirty="0">
              <a:latin typeface="Aparajita" pitchFamily="34" charset="0"/>
              <a:cs typeface="Aparajita"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418</Words>
  <Application>Microsoft Office PowerPoint</Application>
  <PresentationFormat>On-screen Show (4:3)</PresentationFormat>
  <Paragraphs>45</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GENERALLY ACCEPTED ACCOUNTING PRINCIPLES (GAAP)</vt:lpstr>
      <vt:lpstr>ACCOUNTING STANDARDS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THANKS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SREE</dc:creator>
  <cp:lastModifiedBy>SREE</cp:lastModifiedBy>
  <cp:revision>42</cp:revision>
  <dcterms:created xsi:type="dcterms:W3CDTF">2006-08-16T00:00:00Z</dcterms:created>
  <dcterms:modified xsi:type="dcterms:W3CDTF">2019-08-20T13:10:25Z</dcterms:modified>
</cp:coreProperties>
</file>