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varScale="1">
        <p:scale>
          <a:sx n="69" d="100"/>
          <a:sy n="69" d="100"/>
        </p:scale>
        <p:origin x="-1410" y="-102"/>
      </p:cViewPr>
      <p:guideLst>
        <p:guide orient="horz" pos="2160"/>
        <p:guide pos="2880"/>
      </p:guideLst>
    </p:cSldViewPr>
  </p:slideViewPr>
  <p:outlineViewPr>
    <p:cViewPr>
      <p:scale>
        <a:sx n="33" d="100"/>
        <a:sy n="33" d="100"/>
      </p:scale>
      <p:origin x="0" y="2590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latin typeface="Aparajita" pitchFamily="34" charset="0"/>
                <a:cs typeface="Aparajita" pitchFamily="34" charset="0"/>
              </a:rPr>
              <a:t>ACCOUNTING TERMS</a:t>
            </a:r>
            <a:endParaRPr lang="en-US" sz="3200" dirty="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Transaction</a:t>
            </a:r>
          </a:p>
          <a:p>
            <a:pPr algn="just"/>
            <a:r>
              <a:rPr lang="en-US" sz="3200" dirty="0" smtClean="0">
                <a:latin typeface="Aparajita" pitchFamily="34" charset="0"/>
                <a:cs typeface="Aparajita" pitchFamily="34" charset="0"/>
              </a:rPr>
              <a:t>It is an event which involves exchange of some value between two or more entities. It can be purchase of stationery, receipt of money, payment to a supplier, incurring expenses, etc. It can be a cash transaction or a credit transaction.</a:t>
            </a:r>
            <a:endParaRPr lang="en-US" sz="3200" dirty="0">
              <a:latin typeface="Aparajita" pitchFamily="34" charset="0"/>
              <a:cs typeface="Aparajita"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lnSpcReduction="10000"/>
          </a:bodyPr>
          <a:lstStyle/>
          <a:p>
            <a:pPr algn="just"/>
            <a:r>
              <a:rPr lang="en-US" sz="3200" dirty="0" smtClean="0">
                <a:latin typeface="Aparajita" pitchFamily="34" charset="0"/>
                <a:cs typeface="Aparajita" pitchFamily="34" charset="0"/>
              </a:rPr>
              <a:t>Assets are broadly categorized as current assets and non-current assets/fixed assets. </a:t>
            </a:r>
          </a:p>
          <a:p>
            <a:pPr algn="just"/>
            <a:r>
              <a:rPr lang="en-US" sz="3200" dirty="0" smtClean="0">
                <a:latin typeface="Aparajita" pitchFamily="34" charset="0"/>
                <a:cs typeface="Aparajita" pitchFamily="34" charset="0"/>
              </a:rPr>
              <a:t>Current assets are those assets which are held for a short period generally one year’s time. The balance of such items goes on fluctuating i.e. it keeps on changing throughout the year. </a:t>
            </a:r>
          </a:p>
          <a:p>
            <a:pPr algn="just"/>
            <a:r>
              <a:rPr lang="en-US" sz="3200" dirty="0" smtClean="0">
                <a:latin typeface="Aparajita" pitchFamily="34" charset="0"/>
                <a:cs typeface="Aparajita" pitchFamily="34" charset="0"/>
              </a:rPr>
              <a:t>The balance of cash in hand may change so many times in a day. Various current assets are cash in hand/ at bank, debtors, bills receivable, stock, pre-paid expenses.</a:t>
            </a:r>
            <a:endParaRPr lang="en-US" sz="3200" dirty="0">
              <a:latin typeface="Aparajita" pitchFamily="34" charset="0"/>
              <a:cs typeface="Aparajit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b="1" dirty="0" smtClean="0">
                <a:latin typeface="Aparajita" pitchFamily="34" charset="0"/>
                <a:cs typeface="Aparajita" pitchFamily="34" charset="0"/>
              </a:rPr>
              <a:t>Non-current assets : </a:t>
            </a:r>
            <a:r>
              <a:rPr lang="en-US" sz="3200" dirty="0" smtClean="0">
                <a:latin typeface="Aparajita" pitchFamily="34" charset="0"/>
                <a:cs typeface="Aparajita" pitchFamily="34" charset="0"/>
              </a:rPr>
              <a:t>Those assets are acquired for long term use in the business. Such assets raise the profit earning capacity of the business enterprise. </a:t>
            </a:r>
          </a:p>
          <a:p>
            <a:pPr algn="just"/>
            <a:r>
              <a:rPr lang="en-US" sz="3200" dirty="0" smtClean="0">
                <a:latin typeface="Aparajita" pitchFamily="34" charset="0"/>
                <a:cs typeface="Aparajita" pitchFamily="34" charset="0"/>
              </a:rPr>
              <a:t>Expenditure on such assets is non-recurring and of capital nature. Expenses incurred on acquiring these assets are added to the value of the assets.</a:t>
            </a:r>
            <a:endParaRPr lang="en-US" sz="3200" dirty="0">
              <a:latin typeface="Aparajita" pitchFamily="34" charset="0"/>
              <a:cs typeface="Aparajit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dirty="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b="1" dirty="0" smtClean="0">
                <a:latin typeface="Aparajita" pitchFamily="34" charset="0"/>
                <a:cs typeface="Aparajita" pitchFamily="34" charset="0"/>
              </a:rPr>
              <a:t>Liability</a:t>
            </a:r>
          </a:p>
          <a:p>
            <a:pPr algn="just"/>
            <a:r>
              <a:rPr lang="en-US" sz="3200" dirty="0" smtClean="0">
                <a:latin typeface="Aparajita" pitchFamily="34" charset="0"/>
                <a:cs typeface="Aparajita" pitchFamily="34" charset="0"/>
              </a:rPr>
              <a:t>It is the financial obligation of an enterprise other than owners’ funds.</a:t>
            </a:r>
            <a:endParaRPr lang="en-US" sz="3200" dirty="0">
              <a:latin typeface="Aparajita" pitchFamily="34" charset="0"/>
              <a:cs typeface="Aparajita"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latin typeface="Aparajita" pitchFamily="34" charset="0"/>
                <a:cs typeface="Aparajita" pitchFamily="34" charset="0"/>
              </a:rPr>
              <a:t>Current Assets </a:t>
            </a:r>
          </a:p>
          <a:p>
            <a:pPr algn="just"/>
            <a:r>
              <a:rPr lang="en-US" dirty="0" smtClean="0">
                <a:latin typeface="Aparajita" pitchFamily="34" charset="0"/>
                <a:cs typeface="Aparajita" pitchFamily="34" charset="0"/>
              </a:rPr>
              <a:t>Those items owned by the firm which are usually turned into cash within the normal operating cycle of the business (usually twelve months).  Examples of current assets are Cash, Sundry Debtors, Stock, Deposits</a:t>
            </a:r>
            <a:endParaRPr lang="en-US" dirty="0">
              <a:latin typeface="Aparajita" pitchFamily="34" charset="0"/>
              <a:cs typeface="Aparajita"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smtClean="0">
                <a:latin typeface="Aparajita" pitchFamily="34" charset="0"/>
                <a:cs typeface="Aparajita" pitchFamily="34" charset="0"/>
              </a:rPr>
              <a:t>Current Liabilities </a:t>
            </a:r>
          </a:p>
          <a:p>
            <a:pPr algn="just"/>
            <a:r>
              <a:rPr lang="en-US" dirty="0" smtClean="0">
                <a:latin typeface="Aparajita" pitchFamily="34" charset="0"/>
                <a:cs typeface="Aparajita" pitchFamily="34" charset="0"/>
              </a:rPr>
              <a:t>Those amounts owed by the business, which will normally be repaid within the operating cycle of the business.  (Usually twelve months).  </a:t>
            </a:r>
          </a:p>
          <a:p>
            <a:pPr algn="just"/>
            <a:r>
              <a:rPr lang="en-US" dirty="0" smtClean="0">
                <a:latin typeface="Aparajita" pitchFamily="34" charset="0"/>
                <a:cs typeface="Aparajita" pitchFamily="34" charset="0"/>
              </a:rPr>
              <a:t>Examples of Current Liabilities are Bank Overdraft, Sundry Creditors, Accruals, Provision for Employee Benefits now due or due within 12 months.</a:t>
            </a:r>
            <a:endParaRPr lang="en-US" dirty="0">
              <a:latin typeface="Aparajita" pitchFamily="34" charset="0"/>
              <a:cs typeface="Aparajita"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b="1" dirty="0" smtClean="0">
                <a:latin typeface="Aparajita" pitchFamily="34" charset="0"/>
                <a:cs typeface="Aparajita" pitchFamily="34" charset="0"/>
              </a:rPr>
              <a:t>THANK YOU</a:t>
            </a:r>
            <a:endParaRPr lang="en-US" sz="6600" b="1" dirty="0">
              <a:latin typeface="Aparajita" pitchFamily="34" charset="0"/>
              <a:cs typeface="Aparajita" pitchFamily="34" charset="0"/>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b="1" dirty="0" smtClean="0">
                <a:latin typeface="Aparajita" pitchFamily="34" charset="0"/>
                <a:cs typeface="Aparajita" pitchFamily="34" charset="0"/>
              </a:rPr>
              <a:t>Purchases</a:t>
            </a:r>
          </a:p>
          <a:p>
            <a:pPr algn="just"/>
            <a:r>
              <a:rPr lang="en-US" sz="3200" dirty="0" smtClean="0">
                <a:latin typeface="Aparajita" pitchFamily="34" charset="0"/>
                <a:cs typeface="Aparajita" pitchFamily="34" charset="0"/>
              </a:rPr>
              <a:t>This term is used for goods to be dealt-in i.e. goods are purchased for resale or for producing the finished products which are meant for sale. </a:t>
            </a:r>
          </a:p>
          <a:p>
            <a:pPr algn="just"/>
            <a:r>
              <a:rPr lang="en-US" sz="3200" dirty="0" smtClean="0">
                <a:latin typeface="Aparajita" pitchFamily="34" charset="0"/>
                <a:cs typeface="Aparajita" pitchFamily="34" charset="0"/>
              </a:rPr>
              <a:t>Goods purchased may be Cash Purchases or Credit Purchases. Thus, Purchase of goods is the sum of cash purchases and credit purchases.</a:t>
            </a:r>
            <a:endParaRPr lang="en-US" sz="3200" dirty="0">
              <a:latin typeface="Aparajita" pitchFamily="34" charset="0"/>
              <a:cs typeface="Aparajita"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Sundry creditors</a:t>
            </a:r>
          </a:p>
          <a:p>
            <a:pPr algn="just"/>
            <a:r>
              <a:rPr lang="en-US" sz="3200" dirty="0" smtClean="0">
                <a:latin typeface="Aparajita" pitchFamily="34" charset="0"/>
                <a:cs typeface="Aparajita" pitchFamily="34" charset="0"/>
              </a:rPr>
              <a:t>Creditors are persons who have to be paid by an enterprise an amount for providing goods and services on credit.</a:t>
            </a:r>
            <a:endParaRPr lang="en-US" sz="3200" dirty="0">
              <a:latin typeface="Aparajita" pitchFamily="34" charset="0"/>
              <a:cs typeface="Aparajita"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Sales</a:t>
            </a:r>
          </a:p>
          <a:p>
            <a:pPr algn="just"/>
            <a:r>
              <a:rPr lang="en-US" sz="3200" dirty="0" smtClean="0">
                <a:latin typeface="Aparajita" pitchFamily="34" charset="0"/>
                <a:cs typeface="Aparajita" pitchFamily="34" charset="0"/>
              </a:rPr>
              <a:t>Sales are total revenues from goods or services provided to customers. Sales may be in cash or in credit.</a:t>
            </a:r>
            <a:endParaRPr lang="en-US" sz="3200" dirty="0">
              <a:latin typeface="Aparajita" pitchFamily="34" charset="0"/>
              <a:cs typeface="Aparajita"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lstStyle/>
          <a:p>
            <a:pPr algn="just"/>
            <a:r>
              <a:rPr lang="en-US" sz="3200" b="1" dirty="0" smtClean="0">
                <a:latin typeface="Aparajita" pitchFamily="34" charset="0"/>
                <a:cs typeface="Aparajita" pitchFamily="34" charset="0"/>
              </a:rPr>
              <a:t>Sundry debtors</a:t>
            </a:r>
          </a:p>
          <a:p>
            <a:pPr algn="just"/>
            <a:r>
              <a:rPr lang="en-US" sz="3200" dirty="0" smtClean="0">
                <a:latin typeface="Aparajita" pitchFamily="34" charset="0"/>
                <a:cs typeface="Aparajita" pitchFamily="34" charset="0"/>
              </a:rPr>
              <a:t>Persons who are to pay for goods sold or services rendered or in respect of contractual obligations. It is also termed as debtor, trade debtor, and accounts receivable.</a:t>
            </a:r>
            <a:endParaRPr lang="en-US" sz="3200" dirty="0">
              <a:latin typeface="Aparajita" pitchFamily="34" charset="0"/>
              <a:cs typeface="Aparajit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b="1" dirty="0" smtClean="0">
                <a:latin typeface="Aparajita" pitchFamily="34" charset="0"/>
                <a:cs typeface="Aparajita" pitchFamily="34" charset="0"/>
              </a:rPr>
              <a:t>Expenses</a:t>
            </a:r>
          </a:p>
          <a:p>
            <a:pPr algn="just"/>
            <a:r>
              <a:rPr lang="en-US" sz="3200" dirty="0" smtClean="0">
                <a:latin typeface="Aparajita" pitchFamily="34" charset="0"/>
                <a:cs typeface="Aparajita" pitchFamily="34" charset="0"/>
              </a:rPr>
              <a:t>Costs incurred by a business in the process of earning revenue are called expenses. The common items of expenses are: Depreciation, Rent, Wages, Salaries, Interest, Cost of Heating, Light and water and Telephone, etc.</a:t>
            </a:r>
            <a:endParaRPr lang="en-US" sz="3200" dirty="0">
              <a:latin typeface="Aparajita" pitchFamily="34" charset="0"/>
              <a:cs typeface="Aparajita"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b="1" dirty="0" smtClean="0">
                <a:latin typeface="Aparajita" pitchFamily="34" charset="0"/>
                <a:cs typeface="Aparajita" pitchFamily="34" charset="0"/>
              </a:rPr>
              <a:t>Revenue (Sales)</a:t>
            </a:r>
          </a:p>
          <a:p>
            <a:pPr algn="just"/>
            <a:r>
              <a:rPr lang="en-US" sz="3200" dirty="0" smtClean="0">
                <a:latin typeface="Aparajita" pitchFamily="34" charset="0"/>
                <a:cs typeface="Aparajita" pitchFamily="34" charset="0"/>
              </a:rPr>
              <a:t>Sales revenue is the amount by selling its products or providing services to customers.</a:t>
            </a:r>
          </a:p>
          <a:p>
            <a:pPr algn="just"/>
            <a:r>
              <a:rPr lang="en-US" sz="3200" dirty="0" smtClean="0">
                <a:latin typeface="Aparajita" pitchFamily="34" charset="0"/>
                <a:cs typeface="Aparajita" pitchFamily="34" charset="0"/>
              </a:rPr>
              <a:t>Other items of revenue common to many businesses are: Commission, Interest, Dividends, Royalties, and Rent received, etc. Revenue is also called Income.</a:t>
            </a:r>
            <a:endParaRPr lang="en-US" sz="3200" dirty="0">
              <a:latin typeface="Aparajita" pitchFamily="34" charset="0"/>
              <a:cs typeface="Aparajita"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sz="3200">
              <a:latin typeface="Aparajita" pitchFamily="34" charset="0"/>
              <a:cs typeface="Aparajita" pitchFamily="34" charset="0"/>
            </a:endParaRPr>
          </a:p>
        </p:txBody>
      </p:sp>
      <p:sp>
        <p:nvSpPr>
          <p:cNvPr id="3" name="Content Placeholder 2"/>
          <p:cNvSpPr>
            <a:spLocks noGrp="1"/>
          </p:cNvSpPr>
          <p:nvPr>
            <p:ph idx="1"/>
          </p:nvPr>
        </p:nvSpPr>
        <p:spPr/>
        <p:txBody>
          <a:bodyPr>
            <a:normAutofit/>
          </a:bodyPr>
          <a:lstStyle/>
          <a:p>
            <a:pPr algn="just"/>
            <a:r>
              <a:rPr lang="en-US" sz="3200" b="1" dirty="0" smtClean="0">
                <a:latin typeface="Aparajita" pitchFamily="34" charset="0"/>
                <a:cs typeface="Aparajita" pitchFamily="34" charset="0"/>
              </a:rPr>
              <a:t>Capital</a:t>
            </a:r>
          </a:p>
          <a:p>
            <a:pPr algn="just"/>
            <a:r>
              <a:rPr lang="en-US" sz="3200" dirty="0" smtClean="0">
                <a:latin typeface="Aparajita" pitchFamily="34" charset="0"/>
                <a:cs typeface="Aparajita" pitchFamily="34" charset="0"/>
              </a:rPr>
              <a:t>It is the amount invested in an enterprise by its owners</a:t>
            </a:r>
          </a:p>
          <a:p>
            <a:pPr algn="just"/>
            <a:r>
              <a:rPr lang="en-US" sz="3200" dirty="0" smtClean="0">
                <a:latin typeface="Aparajita" pitchFamily="34" charset="0"/>
                <a:cs typeface="Aparajita" pitchFamily="34" charset="0"/>
              </a:rPr>
              <a:t>Any amount contributed by the owner towards the business unit is a liability for the business enterprise. This liability is also termed as capital which may be brought in the form of cash or assets by the owner.</a:t>
            </a:r>
            <a:endParaRPr lang="en-US" sz="3200" dirty="0">
              <a:latin typeface="Aparajita" pitchFamily="34" charset="0"/>
              <a:cs typeface="Aparajita"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lnSpcReduction="10000"/>
          </a:bodyPr>
          <a:lstStyle/>
          <a:p>
            <a:pPr algn="just">
              <a:buNone/>
            </a:pPr>
            <a:r>
              <a:rPr lang="en-US" sz="3200" b="1" dirty="0" smtClean="0">
                <a:latin typeface="Aparajita" pitchFamily="34" charset="0"/>
                <a:cs typeface="Aparajita" pitchFamily="34" charset="0"/>
              </a:rPr>
              <a:t>Assets</a:t>
            </a:r>
          </a:p>
          <a:p>
            <a:pPr algn="just">
              <a:buNone/>
            </a:pPr>
            <a:r>
              <a:rPr lang="en-US" sz="3200" dirty="0" smtClean="0">
                <a:latin typeface="Aparajita" pitchFamily="34" charset="0"/>
                <a:cs typeface="Aparajita" pitchFamily="34" charset="0"/>
              </a:rPr>
              <a:t>	These are tangible objects or intangible rights owned by the enterprise and carrying probable future benefits. </a:t>
            </a:r>
          </a:p>
          <a:p>
            <a:pPr algn="just">
              <a:buNone/>
            </a:pPr>
            <a:r>
              <a:rPr lang="en-US" sz="3200" dirty="0" smtClean="0">
                <a:latin typeface="Aparajita" pitchFamily="34" charset="0"/>
                <a:cs typeface="Aparajita" pitchFamily="34" charset="0"/>
              </a:rPr>
              <a:t>	Tangible items are those which can be touched and their physical presence can be noted/felt e.g. furniture, machine etc. </a:t>
            </a:r>
          </a:p>
          <a:p>
            <a:pPr algn="just">
              <a:buNone/>
            </a:pPr>
            <a:r>
              <a:rPr lang="en-US" sz="3200" dirty="0" smtClean="0">
                <a:latin typeface="Aparajita" pitchFamily="34" charset="0"/>
                <a:cs typeface="Aparajita" pitchFamily="34" charset="0"/>
              </a:rPr>
              <a:t>	Intangible rights are those rights which one possesses but cannot see e.g. patent rights, copyrights, goodwill etc. </a:t>
            </a:r>
          </a:p>
          <a:p>
            <a:pPr algn="just">
              <a:buNone/>
            </a:pPr>
            <a:r>
              <a:rPr lang="en-US" sz="3200" dirty="0" smtClean="0">
                <a:latin typeface="Aparajita" pitchFamily="34" charset="0"/>
                <a:cs typeface="Aparajita" pitchFamily="34" charset="0"/>
              </a:rPr>
              <a:t>	Assets are purchased for business use and are not for sale. They raise the profit earning capacity of the business enterprise.</a:t>
            </a:r>
            <a:endParaRPr lang="en-US" sz="3200" dirty="0">
              <a:latin typeface="Aparajita" pitchFamily="34" charset="0"/>
              <a:cs typeface="Aparajita"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533</Words>
  <Application>Microsoft Office PowerPoint</Application>
  <PresentationFormat>On-screen Show (4:3)</PresentationFormat>
  <Paragraphs>38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ACCOUNTING TERMS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SREE</dc:creator>
  <cp:lastModifiedBy>SREE</cp:lastModifiedBy>
  <cp:revision>39</cp:revision>
  <dcterms:created xsi:type="dcterms:W3CDTF">2006-08-16T00:00:00Z</dcterms:created>
  <dcterms:modified xsi:type="dcterms:W3CDTF">2019-08-20T13:05:03Z</dcterms:modified>
</cp:coreProperties>
</file>