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7" r:id="rId2"/>
    <p:sldId id="308" r:id="rId3"/>
    <p:sldId id="256" r:id="rId4"/>
    <p:sldId id="258" r:id="rId5"/>
    <p:sldId id="259" r:id="rId6"/>
    <p:sldId id="260" r:id="rId7"/>
    <p:sldId id="261" r:id="rId8"/>
    <p:sldId id="262" r:id="rId9"/>
    <p:sldId id="263" r:id="rId10"/>
    <p:sldId id="265" r:id="rId11"/>
    <p:sldId id="267" r:id="rId12"/>
    <p:sldId id="269" r:id="rId13"/>
    <p:sldId id="278" r:id="rId14"/>
    <p:sldId id="302" r:id="rId15"/>
    <p:sldId id="280" r:id="rId16"/>
    <p:sldId id="303" r:id="rId17"/>
    <p:sldId id="281" r:id="rId18"/>
    <p:sldId id="282" r:id="rId19"/>
    <p:sldId id="283" r:id="rId20"/>
    <p:sldId id="285" r:id="rId21"/>
    <p:sldId id="286" r:id="rId22"/>
    <p:sldId id="305" r:id="rId23"/>
    <p:sldId id="288" r:id="rId24"/>
    <p:sldId id="290" r:id="rId25"/>
    <p:sldId id="291" r:id="rId26"/>
    <p:sldId id="292" r:id="rId27"/>
    <p:sldId id="293" r:id="rId28"/>
    <p:sldId id="295" r:id="rId29"/>
    <p:sldId id="296" r:id="rId30"/>
    <p:sldId id="297" r:id="rId31"/>
    <p:sldId id="299" r:id="rId32"/>
    <p:sldId id="31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24" autoAdjust="0"/>
  </p:normalViewPr>
  <p:slideViewPr>
    <p:cSldViewPr>
      <p:cViewPr varScale="1">
        <p:scale>
          <a:sx n="72" d="100"/>
          <a:sy n="72" d="100"/>
        </p:scale>
        <p:origin x="1350" y="78"/>
      </p:cViewPr>
      <p:guideLst>
        <p:guide orient="horz" pos="2160"/>
        <p:guide pos="2880"/>
      </p:guideLst>
    </p:cSldViewPr>
  </p:slideViewPr>
  <p:outlineViewPr>
    <p:cViewPr>
      <p:scale>
        <a:sx n="33" d="100"/>
        <a:sy n="33" d="100"/>
      </p:scale>
      <p:origin x="0" y="3199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ngsanaUPC" pitchFamily="18" charset="-34"/>
                <a:cs typeface="AngsanaUPC" pitchFamily="18" charset="-34"/>
              </a:rPr>
              <a:t>COURSE OUTLINE</a:t>
            </a:r>
          </a:p>
        </p:txBody>
      </p:sp>
      <p:sp>
        <p:nvSpPr>
          <p:cNvPr id="3" name="Content Placeholder 2"/>
          <p:cNvSpPr>
            <a:spLocks noGrp="1"/>
          </p:cNvSpPr>
          <p:nvPr>
            <p:ph idx="1"/>
          </p:nvPr>
        </p:nvSpPr>
        <p:spPr/>
        <p:txBody>
          <a:bodyPr/>
          <a:lstStyle/>
          <a:p>
            <a:r>
              <a:rPr lang="en-US" b="1" dirty="0">
                <a:latin typeface="AngsanaUPC" pitchFamily="18" charset="-34"/>
                <a:cs typeface="AngsanaUPC" pitchFamily="18" charset="-34"/>
              </a:rPr>
              <a:t>Course Name	:  </a:t>
            </a:r>
            <a:r>
              <a:rPr lang="en-US" dirty="0">
                <a:latin typeface="AngsanaUPC" pitchFamily="18" charset="-34"/>
                <a:cs typeface="AngsanaUPC" pitchFamily="18" charset="-34"/>
              </a:rPr>
              <a:t>Accounting and Financial Management </a:t>
            </a:r>
          </a:p>
          <a:p>
            <a:r>
              <a:rPr lang="en-US" b="1" dirty="0">
                <a:latin typeface="AngsanaUPC" pitchFamily="18" charset="-34"/>
                <a:cs typeface="AngsanaUPC" pitchFamily="18" charset="-34"/>
              </a:rPr>
              <a:t>Course Code 	:  </a:t>
            </a:r>
            <a:r>
              <a:rPr lang="en-US" dirty="0">
                <a:latin typeface="AngsanaUPC" pitchFamily="18" charset="-34"/>
                <a:cs typeface="AngsanaUPC" pitchFamily="18" charset="-34"/>
              </a:rPr>
              <a:t>SM 703</a:t>
            </a:r>
          </a:p>
          <a:p>
            <a:r>
              <a:rPr lang="en-US" b="1" dirty="0">
                <a:latin typeface="AngsanaUPC" pitchFamily="18" charset="-34"/>
                <a:cs typeface="AngsanaUPC" pitchFamily="18" charset="-34"/>
              </a:rPr>
              <a:t>Credits (L-T-P)	: </a:t>
            </a:r>
            <a:r>
              <a:rPr lang="en-US" dirty="0">
                <a:latin typeface="AngsanaUPC" pitchFamily="18" charset="-34"/>
                <a:cs typeface="AngsanaUPC" pitchFamily="18" charset="-34"/>
              </a:rPr>
              <a:t>(3-0-0) 3</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parajita" pitchFamily="34" charset="0"/>
                <a:cs typeface="Aparajita" pitchFamily="34" charset="0"/>
              </a:rPr>
              <a:t>DEFINITION</a:t>
            </a:r>
          </a:p>
        </p:txBody>
      </p:sp>
      <p:sp>
        <p:nvSpPr>
          <p:cNvPr id="3" name="Content Placeholder 2"/>
          <p:cNvSpPr>
            <a:spLocks noGrp="1"/>
          </p:cNvSpPr>
          <p:nvPr>
            <p:ph idx="1"/>
          </p:nvPr>
        </p:nvSpPr>
        <p:spPr/>
        <p:txBody>
          <a:bodyPr>
            <a:normAutofit fontScale="92500" lnSpcReduction="20000"/>
          </a:bodyPr>
          <a:lstStyle/>
          <a:p>
            <a:pPr algn="just"/>
            <a:r>
              <a:rPr lang="en-US" dirty="0">
                <a:latin typeface="Aparajita" pitchFamily="34" charset="0"/>
                <a:cs typeface="Aparajita" pitchFamily="34" charset="0"/>
              </a:rPr>
              <a:t>The </a:t>
            </a:r>
            <a:r>
              <a:rPr lang="en-US" b="1" dirty="0">
                <a:latin typeface="Aparajita" pitchFamily="34" charset="0"/>
                <a:cs typeface="Aparajita" pitchFamily="34" charset="0"/>
              </a:rPr>
              <a:t>American Institute of Certified Public Accountants</a:t>
            </a:r>
            <a:r>
              <a:rPr lang="en-US" dirty="0">
                <a:latin typeface="Aparajita" pitchFamily="34" charset="0"/>
                <a:cs typeface="Aparajita" pitchFamily="34" charset="0"/>
              </a:rPr>
              <a:t> </a:t>
            </a:r>
            <a:r>
              <a:rPr lang="en-US" b="1" dirty="0">
                <a:latin typeface="Aparajita" pitchFamily="34" charset="0"/>
                <a:cs typeface="Aparajita" pitchFamily="34" charset="0"/>
              </a:rPr>
              <a:t>(AICPA) </a:t>
            </a:r>
            <a:r>
              <a:rPr lang="en-US" dirty="0">
                <a:latin typeface="Aparajita" pitchFamily="34" charset="0"/>
                <a:cs typeface="Aparajita" pitchFamily="34" charset="0"/>
              </a:rPr>
              <a:t>has defined the Financial Accounting as,</a:t>
            </a:r>
          </a:p>
          <a:p>
            <a:pPr algn="just">
              <a:buNone/>
            </a:pPr>
            <a:r>
              <a:rPr lang="en-US" i="1" dirty="0">
                <a:latin typeface="Aparajita" pitchFamily="34" charset="0"/>
                <a:cs typeface="Aparajita" pitchFamily="34" charset="0"/>
              </a:rPr>
              <a:t>	"the art of recording, classifying and summarizing in as significant manner and in terms of money transactions and events which in part, at least of a financial character, and interpreting the results thereof".</a:t>
            </a:r>
          </a:p>
          <a:p>
            <a:pPr algn="just"/>
            <a:r>
              <a:rPr lang="en-US" b="1" dirty="0">
                <a:latin typeface="Aparajita" pitchFamily="34" charset="0"/>
                <a:cs typeface="Aparajita" pitchFamily="34" charset="0"/>
              </a:rPr>
              <a:t>American Accounting Association </a:t>
            </a:r>
            <a:r>
              <a:rPr lang="en-US" dirty="0">
                <a:latin typeface="Aparajita" pitchFamily="34" charset="0"/>
                <a:cs typeface="Aparajita" pitchFamily="34" charset="0"/>
              </a:rPr>
              <a:t>defines accounting as,</a:t>
            </a:r>
          </a:p>
          <a:p>
            <a:pPr algn="just"/>
            <a:endParaRPr lang="en-US" dirty="0">
              <a:latin typeface="Aparajita" pitchFamily="34" charset="0"/>
              <a:cs typeface="Aparajita" pitchFamily="34" charset="0"/>
            </a:endParaRPr>
          </a:p>
          <a:p>
            <a:pPr algn="just">
              <a:buNone/>
            </a:pPr>
            <a:r>
              <a:rPr lang="en-US" i="1" dirty="0">
                <a:latin typeface="Aparajita" pitchFamily="34" charset="0"/>
                <a:cs typeface="Aparajita" pitchFamily="34" charset="0"/>
              </a:rPr>
              <a:t>	"the process of identifying, measuring, and communicating economic information to permit informed judgments and decisions by users of the information.”</a:t>
            </a:r>
          </a:p>
          <a:p>
            <a:pPr algn="just">
              <a:buNone/>
            </a:pPr>
            <a:endParaRPr lang="en-US" i="1" dirty="0">
              <a:latin typeface="Aparajita" pitchFamily="34" charset="0"/>
              <a:cs typeface="Aparajita" pitchFamily="34" charset="0"/>
            </a:endParaRPr>
          </a:p>
        </p:txBody>
      </p:sp>
      <p:sp>
        <p:nvSpPr>
          <p:cNvPr id="4" name="TextBox 3"/>
          <p:cNvSpPr txBox="1"/>
          <p:nvPr/>
        </p:nvSpPr>
        <p:spPr>
          <a:xfrm>
            <a:off x="685800" y="3124200"/>
            <a:ext cx="8077200" cy="369332"/>
          </a:xfrm>
          <a:prstGeom prst="rect">
            <a:avLst/>
          </a:prstGeom>
          <a:noFill/>
        </p:spPr>
        <p:txBody>
          <a:bodyPr wrap="square" rtlCol="0">
            <a:spAutoFit/>
          </a:bodyPr>
          <a:lstStyle/>
          <a:p>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parajita" pitchFamily="34" charset="0"/>
                <a:cs typeface="Aparajita" pitchFamily="34" charset="0"/>
              </a:rPr>
              <a:t>FUNCTIONS OF ACCOUNTING</a:t>
            </a:r>
          </a:p>
        </p:txBody>
      </p:sp>
      <p:sp>
        <p:nvSpPr>
          <p:cNvPr id="3" name="Content Placeholder 2"/>
          <p:cNvSpPr>
            <a:spLocks noGrp="1"/>
          </p:cNvSpPr>
          <p:nvPr>
            <p:ph idx="1"/>
          </p:nvPr>
        </p:nvSpPr>
        <p:spPr/>
        <p:txBody>
          <a:bodyPr>
            <a:normAutofit fontScale="77500" lnSpcReduction="20000"/>
          </a:bodyPr>
          <a:lstStyle/>
          <a:p>
            <a:pPr algn="just"/>
            <a:r>
              <a:rPr lang="en-US" b="1" dirty="0">
                <a:latin typeface="Aparajita" pitchFamily="34" charset="0"/>
                <a:cs typeface="Aparajita" pitchFamily="34" charset="0"/>
              </a:rPr>
              <a:t>(</a:t>
            </a:r>
            <a:r>
              <a:rPr lang="en-US" b="1" dirty="0" err="1">
                <a:latin typeface="Aparajita" pitchFamily="34" charset="0"/>
                <a:cs typeface="Aparajita" pitchFamily="34" charset="0"/>
              </a:rPr>
              <a:t>i</a:t>
            </a:r>
            <a:r>
              <a:rPr lang="en-US" b="1" dirty="0">
                <a:latin typeface="Aparajita" pitchFamily="34" charset="0"/>
                <a:cs typeface="Aparajita" pitchFamily="34" charset="0"/>
              </a:rPr>
              <a:t>) Recording : </a:t>
            </a:r>
            <a:r>
              <a:rPr lang="en-US" dirty="0">
                <a:latin typeface="Aparajita" pitchFamily="34" charset="0"/>
                <a:cs typeface="Aparajita" pitchFamily="34" charset="0"/>
              </a:rPr>
              <a:t>It is concerned with the recording of financial transactions in an orderly manner, soon after their occurrence in the proper books of accounts.</a:t>
            </a:r>
          </a:p>
          <a:p>
            <a:pPr algn="just"/>
            <a:r>
              <a:rPr lang="en-US" b="1" dirty="0">
                <a:latin typeface="Aparajita" pitchFamily="34" charset="0"/>
                <a:cs typeface="Aparajita" pitchFamily="34" charset="0"/>
              </a:rPr>
              <a:t> (ii) Classifying : </a:t>
            </a:r>
            <a:r>
              <a:rPr lang="en-US" dirty="0">
                <a:latin typeface="Aparajita" pitchFamily="34" charset="0"/>
                <a:cs typeface="Aparajita" pitchFamily="34" charset="0"/>
              </a:rPr>
              <a:t>It Is concerned with the systematic analysis of the recorded data so as to accumulate the transactions of similar type at one place. This function is performed by maintaining the ledger in which different accounts are opened to which related transactions are posted.</a:t>
            </a:r>
          </a:p>
          <a:p>
            <a:pPr algn="just"/>
            <a:r>
              <a:rPr lang="en-US" b="1" dirty="0">
                <a:latin typeface="Aparajita" pitchFamily="34" charset="0"/>
                <a:cs typeface="Aparajita" pitchFamily="34" charset="0"/>
              </a:rPr>
              <a:t>(iii) Summarizing : </a:t>
            </a:r>
            <a:r>
              <a:rPr lang="en-US" dirty="0">
                <a:latin typeface="Aparajita" pitchFamily="34" charset="0"/>
                <a:cs typeface="Aparajita" pitchFamily="34" charset="0"/>
              </a:rPr>
              <a:t>It is concerned with the preparation and presentation of the classified data in a manner useful to the users. </a:t>
            </a:r>
          </a:p>
          <a:p>
            <a:pPr algn="just"/>
            <a:r>
              <a:rPr lang="en-US" dirty="0">
                <a:latin typeface="Aparajita" pitchFamily="34" charset="0"/>
                <a:cs typeface="Aparajita" pitchFamily="34" charset="0"/>
              </a:rPr>
              <a:t>This function involves the preparation of financial statements such as Income Statement, Balance Sheet, Statement of Changes in Financial Position, Statement of Cash Flow, Statement of Value Added.</a:t>
            </a:r>
          </a:p>
          <a:p>
            <a:pPr algn="just"/>
            <a:endParaRPr lang="en-US" dirty="0">
              <a:latin typeface="Aparajita" pitchFamily="34" charset="0"/>
              <a:cs typeface="Aparajita"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Aparajita" pitchFamily="34" charset="0"/>
              <a:cs typeface="Aparajita" pitchFamily="34" charset="0"/>
            </a:endParaRPr>
          </a:p>
        </p:txBody>
      </p:sp>
      <p:sp>
        <p:nvSpPr>
          <p:cNvPr id="3" name="Content Placeholder 2"/>
          <p:cNvSpPr>
            <a:spLocks noGrp="1"/>
          </p:cNvSpPr>
          <p:nvPr>
            <p:ph idx="1"/>
          </p:nvPr>
        </p:nvSpPr>
        <p:spPr/>
        <p:txBody>
          <a:bodyPr>
            <a:normAutofit lnSpcReduction="10000"/>
          </a:bodyPr>
          <a:lstStyle/>
          <a:p>
            <a:pPr algn="just"/>
            <a:r>
              <a:rPr lang="en-US" b="1" dirty="0">
                <a:latin typeface="Aparajita" pitchFamily="34" charset="0"/>
                <a:cs typeface="Aparajita" pitchFamily="34" charset="0"/>
              </a:rPr>
              <a:t>(iv) Interpreting : </a:t>
            </a:r>
            <a:r>
              <a:rPr lang="en-US" dirty="0">
                <a:latin typeface="Aparajita" pitchFamily="34" charset="0"/>
                <a:cs typeface="Aparajita" pitchFamily="34" charset="0"/>
              </a:rPr>
              <a:t>Nowadays, the aforesaid three functions are performed by electronic data processing devices and the accountant has to concentrate mainly on the interpretation aspects of accounting. </a:t>
            </a:r>
          </a:p>
          <a:p>
            <a:pPr algn="just"/>
            <a:r>
              <a:rPr lang="en-US" dirty="0">
                <a:latin typeface="Aparajita" pitchFamily="34" charset="0"/>
                <a:cs typeface="Aparajita" pitchFamily="34" charset="0"/>
              </a:rPr>
              <a:t>The accountants should interpret the statements in a manner useful to action. The accountant should explain not only what has happened but also (a) why it happened, and (b) what is likely to happen under specified conditions.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parajita" pitchFamily="34" charset="0"/>
                <a:cs typeface="Aparajita" pitchFamily="34" charset="0"/>
              </a:rPr>
              <a:t>OBJECTIVES OF ACCOUNTING</a:t>
            </a:r>
          </a:p>
        </p:txBody>
      </p:sp>
      <p:sp>
        <p:nvSpPr>
          <p:cNvPr id="3" name="Content Placeholder 2"/>
          <p:cNvSpPr>
            <a:spLocks noGrp="1"/>
          </p:cNvSpPr>
          <p:nvPr>
            <p:ph idx="1"/>
          </p:nvPr>
        </p:nvSpPr>
        <p:spPr/>
        <p:txBody>
          <a:bodyPr>
            <a:normAutofit fontScale="77500" lnSpcReduction="20000"/>
          </a:bodyPr>
          <a:lstStyle/>
          <a:p>
            <a:pPr marL="0" indent="0" algn="just">
              <a:buNone/>
            </a:pPr>
            <a:r>
              <a:rPr lang="en-US" b="1" dirty="0">
                <a:latin typeface="Aparajita" pitchFamily="34" charset="0"/>
                <a:cs typeface="Aparajita" pitchFamily="34" charset="0"/>
              </a:rPr>
              <a:t>1. To keep systematic records : </a:t>
            </a:r>
          </a:p>
          <a:p>
            <a:pPr algn="just"/>
            <a:endParaRPr lang="en-US" b="1" dirty="0">
              <a:latin typeface="Aparajita" pitchFamily="34" charset="0"/>
              <a:cs typeface="Aparajita" pitchFamily="34" charset="0"/>
            </a:endParaRPr>
          </a:p>
          <a:p>
            <a:pPr algn="just"/>
            <a:r>
              <a:rPr lang="en-US" dirty="0">
                <a:latin typeface="Aparajita" pitchFamily="34" charset="0"/>
                <a:cs typeface="Aparajita" pitchFamily="34" charset="0"/>
              </a:rPr>
              <a:t>Accounting is done to keep a systematic record of financial transactions. In the absence of accounting there would have been terrific burden on human memory which in most cases would have been impossible to bear.</a:t>
            </a:r>
          </a:p>
          <a:p>
            <a:pPr algn="just">
              <a:buNone/>
            </a:pPr>
            <a:r>
              <a:rPr lang="en-US" b="1" dirty="0">
                <a:latin typeface="Aparajita" pitchFamily="34" charset="0"/>
                <a:cs typeface="Aparajita" pitchFamily="34" charset="0"/>
              </a:rPr>
              <a:t>2. To protect business properties : </a:t>
            </a:r>
          </a:p>
          <a:p>
            <a:pPr algn="just">
              <a:buNone/>
            </a:pPr>
            <a:r>
              <a:rPr lang="en-US" dirty="0">
                <a:latin typeface="Aparajita" pitchFamily="34" charset="0"/>
                <a:cs typeface="Aparajita" pitchFamily="34" charset="0"/>
              </a:rPr>
              <a:t>	Accounting provides protection to business properties from unjustified and unwarranted use. This is possible on account of accounting supplying the following information to the manager or the proprietor: </a:t>
            </a:r>
          </a:p>
          <a:p>
            <a:pPr algn="just">
              <a:buNone/>
            </a:pPr>
            <a:r>
              <a:rPr lang="en-US" dirty="0">
                <a:latin typeface="Aparajita" pitchFamily="34" charset="0"/>
                <a:cs typeface="Aparajita" pitchFamily="34" charset="0"/>
              </a:rPr>
              <a:t>	(</a:t>
            </a:r>
            <a:r>
              <a:rPr lang="en-US" dirty="0" err="1">
                <a:latin typeface="Aparajita" pitchFamily="34" charset="0"/>
                <a:cs typeface="Aparajita" pitchFamily="34" charset="0"/>
              </a:rPr>
              <a:t>i</a:t>
            </a:r>
            <a:r>
              <a:rPr lang="en-US" dirty="0">
                <a:latin typeface="Aparajita" pitchFamily="34" charset="0"/>
                <a:cs typeface="Aparajita" pitchFamily="34" charset="0"/>
              </a:rPr>
              <a:t>) The amount of the proprietor's funds invested in the business. </a:t>
            </a:r>
          </a:p>
          <a:p>
            <a:pPr algn="just">
              <a:buNone/>
            </a:pPr>
            <a:r>
              <a:rPr lang="en-US" dirty="0">
                <a:latin typeface="Aparajita" pitchFamily="34" charset="0"/>
                <a:cs typeface="Aparajita" pitchFamily="34" charset="0"/>
              </a:rPr>
              <a:t>	(ii) How much the business have to pay to others? </a:t>
            </a:r>
          </a:p>
          <a:p>
            <a:pPr algn="just">
              <a:buNone/>
            </a:pPr>
            <a:r>
              <a:rPr lang="en-US" dirty="0">
                <a:latin typeface="Aparajita" pitchFamily="34" charset="0"/>
                <a:cs typeface="Aparajita" pitchFamily="34" charset="0"/>
              </a:rPr>
              <a:t>	(iii) How much the business has to recover from others? </a:t>
            </a:r>
          </a:p>
          <a:p>
            <a:pPr algn="just"/>
            <a:endParaRPr lang="en-US" dirty="0">
              <a:latin typeface="Aparajita" pitchFamily="34" charset="0"/>
              <a:cs typeface="Aparajita"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buNone/>
            </a:pPr>
            <a:r>
              <a:rPr lang="en-US" dirty="0">
                <a:latin typeface="Aparajita" pitchFamily="34" charset="0"/>
                <a:cs typeface="Aparajita" pitchFamily="34" charset="0"/>
              </a:rPr>
              <a:t>	(iv) How much the business has in the form of </a:t>
            </a:r>
          </a:p>
          <a:p>
            <a:pPr algn="just">
              <a:buNone/>
            </a:pPr>
            <a:r>
              <a:rPr lang="en-US" dirty="0">
                <a:latin typeface="Aparajita" pitchFamily="34" charset="0"/>
                <a:cs typeface="Aparajita" pitchFamily="34" charset="0"/>
              </a:rPr>
              <a:t>		(a) fixed assets, </a:t>
            </a:r>
          </a:p>
          <a:p>
            <a:pPr algn="just">
              <a:buNone/>
            </a:pPr>
            <a:r>
              <a:rPr lang="en-US" dirty="0">
                <a:latin typeface="Aparajita" pitchFamily="34" charset="0"/>
                <a:cs typeface="Aparajita" pitchFamily="34" charset="0"/>
              </a:rPr>
              <a:t>		(b) cash in hand, </a:t>
            </a:r>
          </a:p>
          <a:p>
            <a:pPr algn="just">
              <a:buNone/>
            </a:pPr>
            <a:r>
              <a:rPr lang="en-US" dirty="0">
                <a:latin typeface="Aparajita" pitchFamily="34" charset="0"/>
                <a:cs typeface="Aparajita" pitchFamily="34" charset="0"/>
              </a:rPr>
              <a:t>		(c) cash at bank, </a:t>
            </a:r>
          </a:p>
          <a:p>
            <a:pPr algn="just">
              <a:buNone/>
            </a:pPr>
            <a:r>
              <a:rPr lang="en-US" dirty="0">
                <a:latin typeface="Aparajita" pitchFamily="34" charset="0"/>
                <a:cs typeface="Aparajita" pitchFamily="34" charset="0"/>
              </a:rPr>
              <a:t>		(d) stock of raw materials, work-in-progress and finished 	goods? </a:t>
            </a:r>
          </a:p>
          <a:p>
            <a:pPr algn="just">
              <a:buNone/>
            </a:pPr>
            <a:r>
              <a:rPr lang="en-US" dirty="0">
                <a:latin typeface="Aparajita" pitchFamily="34" charset="0"/>
                <a:cs typeface="Aparajita" pitchFamily="34" charset="0"/>
              </a:rPr>
              <a:t>    Information about the above matters helps the proprietor in assuring that the funds of the business are not necessarily kept idle or underutilized.</a:t>
            </a:r>
          </a:p>
          <a:p>
            <a:pPr>
              <a:buNone/>
            </a:pPr>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Aparajita" pitchFamily="34" charset="0"/>
              <a:cs typeface="Aparajita" pitchFamily="34" charset="0"/>
            </a:endParaRPr>
          </a:p>
        </p:txBody>
      </p:sp>
      <p:sp>
        <p:nvSpPr>
          <p:cNvPr id="3" name="Content Placeholder 2"/>
          <p:cNvSpPr>
            <a:spLocks noGrp="1"/>
          </p:cNvSpPr>
          <p:nvPr>
            <p:ph idx="1"/>
          </p:nvPr>
        </p:nvSpPr>
        <p:spPr/>
        <p:txBody>
          <a:bodyPr>
            <a:normAutofit fontScale="92500" lnSpcReduction="10000"/>
          </a:bodyPr>
          <a:lstStyle/>
          <a:p>
            <a:pPr algn="just">
              <a:buNone/>
            </a:pPr>
            <a:r>
              <a:rPr lang="en-US" b="1" dirty="0">
                <a:latin typeface="Aparajita" pitchFamily="34" charset="0"/>
                <a:cs typeface="Aparajita" pitchFamily="34" charset="0"/>
              </a:rPr>
              <a:t>3. To ascertain the operational profit or loss : </a:t>
            </a:r>
          </a:p>
          <a:p>
            <a:pPr algn="just">
              <a:buNone/>
            </a:pPr>
            <a:r>
              <a:rPr lang="en-US" dirty="0">
                <a:latin typeface="Aparajita" pitchFamily="34" charset="0"/>
                <a:cs typeface="Aparajita" pitchFamily="34" charset="0"/>
              </a:rPr>
              <a:t>	Accounting helps in ascertaining the net profit earned or loss suffered on account of carrying the business. This is done by keeping a proper record of revenues and expense of a particular period. </a:t>
            </a:r>
          </a:p>
          <a:p>
            <a:pPr algn="just">
              <a:buNone/>
            </a:pPr>
            <a:endParaRPr lang="en-US" dirty="0">
              <a:latin typeface="Aparajita" pitchFamily="34" charset="0"/>
              <a:cs typeface="Aparajita" pitchFamily="34" charset="0"/>
            </a:endParaRPr>
          </a:p>
          <a:p>
            <a:pPr algn="just">
              <a:buNone/>
            </a:pPr>
            <a:r>
              <a:rPr lang="en-US" dirty="0">
                <a:latin typeface="Aparajita" pitchFamily="34" charset="0"/>
                <a:cs typeface="Aparajita" pitchFamily="34" charset="0"/>
              </a:rPr>
              <a:t>	The Profit and Loss Account is prepared at the end of a period and if the amount of revenue for the period is more than the expenditure incurred in earning that revenue, there is said to be a profit.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latin typeface="Aparajita" pitchFamily="34" charset="0"/>
                <a:cs typeface="Aparajita" pitchFamily="34" charset="0"/>
              </a:rPr>
              <a:t>In case the expenditure exceeds the revenue, there is said to be a loss. Profit and Loss Account will help the management, investors, creditors, etc. in knowing whether the business has proved to be remunerative or not. </a:t>
            </a:r>
          </a:p>
          <a:p>
            <a:pPr algn="just"/>
            <a:endParaRPr lang="en-US" dirty="0">
              <a:latin typeface="Aparajita" pitchFamily="34" charset="0"/>
              <a:cs typeface="Aparajita" pitchFamily="34" charset="0"/>
            </a:endParaRPr>
          </a:p>
          <a:p>
            <a:pPr algn="just"/>
            <a:r>
              <a:rPr lang="en-US" dirty="0">
                <a:latin typeface="Aparajita" pitchFamily="34" charset="0"/>
                <a:cs typeface="Aparajita" pitchFamily="34" charset="0"/>
              </a:rPr>
              <a:t>In case it has not proved to be remunerative or profitable, the cause of such a state of affairs will be investigated and necessary remedial steps will be taken.</a:t>
            </a:r>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Aparajita" pitchFamily="34" charset="0"/>
              <a:cs typeface="Aparajita" pitchFamily="34" charset="0"/>
            </a:endParaRPr>
          </a:p>
        </p:txBody>
      </p:sp>
      <p:sp>
        <p:nvSpPr>
          <p:cNvPr id="3" name="Content Placeholder 2"/>
          <p:cNvSpPr>
            <a:spLocks noGrp="1"/>
          </p:cNvSpPr>
          <p:nvPr>
            <p:ph idx="1"/>
          </p:nvPr>
        </p:nvSpPr>
        <p:spPr/>
        <p:txBody>
          <a:bodyPr>
            <a:normAutofit fontScale="92500" lnSpcReduction="20000"/>
          </a:bodyPr>
          <a:lstStyle/>
          <a:p>
            <a:pPr algn="just">
              <a:buNone/>
            </a:pPr>
            <a:r>
              <a:rPr lang="en-US" b="1" dirty="0">
                <a:latin typeface="Aparajita" pitchFamily="34" charset="0"/>
                <a:cs typeface="Aparajita" pitchFamily="34" charset="0"/>
              </a:rPr>
              <a:t>4. To ascertain the financial position of the business : </a:t>
            </a:r>
          </a:p>
          <a:p>
            <a:pPr algn="just">
              <a:buNone/>
            </a:pPr>
            <a:r>
              <a:rPr lang="en-US" b="1" dirty="0">
                <a:latin typeface="Aparajita" pitchFamily="34" charset="0"/>
                <a:cs typeface="Aparajita" pitchFamily="34" charset="0"/>
              </a:rPr>
              <a:t>	</a:t>
            </a:r>
          </a:p>
          <a:p>
            <a:pPr algn="just">
              <a:buNone/>
            </a:pPr>
            <a:r>
              <a:rPr lang="en-US" b="1" dirty="0">
                <a:latin typeface="Aparajita" pitchFamily="34" charset="0"/>
                <a:cs typeface="Aparajita" pitchFamily="34" charset="0"/>
              </a:rPr>
              <a:t>	</a:t>
            </a:r>
            <a:r>
              <a:rPr lang="en-US" dirty="0">
                <a:latin typeface="Aparajita" pitchFamily="34" charset="0"/>
                <a:cs typeface="Aparajita" pitchFamily="34" charset="0"/>
              </a:rPr>
              <a:t>The Profit and Loss Account gives the amount of profit or loss made by the business during a particular period. However, it is not enough. The businessman must know about his financial position i.e. where he stands ?, what he owes and what he owns? </a:t>
            </a:r>
          </a:p>
          <a:p>
            <a:pPr algn="just">
              <a:buNone/>
            </a:pPr>
            <a:r>
              <a:rPr lang="en-US" dirty="0">
                <a:latin typeface="Aparajita" pitchFamily="34" charset="0"/>
                <a:cs typeface="Aparajita" pitchFamily="34" charset="0"/>
              </a:rPr>
              <a:t>This objective is served by the Balance Sheet or Position Statement. The Balance Sheet is a statement of assets and liabilities of the business on a particular date. It serves as indicator for ascertaining the financial health of the business.</a:t>
            </a:r>
            <a:endParaRPr lang="en-US" dirty="0"/>
          </a:p>
          <a:p>
            <a:pPr algn="just">
              <a:buNone/>
            </a:pPr>
            <a:endParaRPr lang="en-US" dirty="0">
              <a:latin typeface="Aparajita" pitchFamily="34" charset="0"/>
              <a:cs typeface="Aparajita"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Aparajita" pitchFamily="34" charset="0"/>
              <a:cs typeface="Aparajita" pitchFamily="34" charset="0"/>
            </a:endParaRPr>
          </a:p>
        </p:txBody>
      </p:sp>
      <p:sp>
        <p:nvSpPr>
          <p:cNvPr id="3" name="Content Placeholder 2"/>
          <p:cNvSpPr>
            <a:spLocks noGrp="1"/>
          </p:cNvSpPr>
          <p:nvPr>
            <p:ph idx="1"/>
          </p:nvPr>
        </p:nvSpPr>
        <p:spPr/>
        <p:txBody>
          <a:bodyPr>
            <a:normAutofit fontScale="85000" lnSpcReduction="20000"/>
          </a:bodyPr>
          <a:lstStyle/>
          <a:p>
            <a:pPr algn="just">
              <a:buNone/>
            </a:pPr>
            <a:r>
              <a:rPr lang="en-US" b="1" dirty="0">
                <a:latin typeface="Aparajita" pitchFamily="34" charset="0"/>
                <a:cs typeface="Aparajita" pitchFamily="34" charset="0"/>
              </a:rPr>
              <a:t>5. To facilitate rational decision making : </a:t>
            </a:r>
          </a:p>
          <a:p>
            <a:pPr algn="just">
              <a:buNone/>
            </a:pPr>
            <a:endParaRPr lang="en-US" dirty="0">
              <a:latin typeface="Aparajita" pitchFamily="34" charset="0"/>
              <a:cs typeface="Aparajita" pitchFamily="34" charset="0"/>
            </a:endParaRPr>
          </a:p>
          <a:p>
            <a:pPr algn="just">
              <a:buNone/>
            </a:pPr>
            <a:r>
              <a:rPr lang="en-US" dirty="0">
                <a:latin typeface="Aparajita" pitchFamily="34" charset="0"/>
                <a:cs typeface="Aparajita" pitchFamily="34" charset="0"/>
              </a:rPr>
              <a:t>	Accounting these days has taken upon itself the task of collection, analysis and reporting of information at the required points of time to the required levels of authority in order to facilitate rational decision-making. </a:t>
            </a:r>
          </a:p>
          <a:p>
            <a:pPr algn="just">
              <a:buNone/>
            </a:pPr>
            <a:endParaRPr lang="en-US" dirty="0">
              <a:latin typeface="Aparajita" pitchFamily="34" charset="0"/>
              <a:cs typeface="Aparajita" pitchFamily="34" charset="0"/>
            </a:endParaRPr>
          </a:p>
          <a:p>
            <a:pPr algn="just">
              <a:buNone/>
            </a:pPr>
            <a:r>
              <a:rPr lang="en-US" dirty="0">
                <a:latin typeface="Aparajita" pitchFamily="34" charset="0"/>
                <a:cs typeface="Aparajita" pitchFamily="34" charset="0"/>
              </a:rPr>
              <a:t>	The American Accounting Association has also stressed this point while defining the term accounting when it says that accounting is the process of identifying, measuring and communicating economic information to permit informed judgments and decisions by users of the information.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just"/>
            <a:r>
              <a:rPr lang="en-US" dirty="0">
                <a:latin typeface="Aparajita" pitchFamily="34" charset="0"/>
                <a:cs typeface="Aparajita" pitchFamily="34" charset="0"/>
              </a:rPr>
              <a:t>Of course, this is by no means an easy task. However, the accounting bodies all over the world and particularly the International Accounting Standards Committee, have been trying to grapple with this problem and have achieved success in laying down some basic postulates on the basis of which the accounting statements have to be prepared.</a:t>
            </a:r>
          </a:p>
          <a:p>
            <a:pPr algn="just">
              <a:buNone/>
            </a:pPr>
            <a:r>
              <a:rPr lang="en-US" b="1" dirty="0">
                <a:latin typeface="Aparajita" pitchFamily="34" charset="0"/>
                <a:cs typeface="Aparajita" pitchFamily="34" charset="0"/>
              </a:rPr>
              <a:t>6. Information System : </a:t>
            </a:r>
          </a:p>
          <a:p>
            <a:pPr algn="just">
              <a:buNone/>
            </a:pPr>
            <a:r>
              <a:rPr lang="en-US" dirty="0">
                <a:latin typeface="Aparajita" pitchFamily="34" charset="0"/>
                <a:cs typeface="Aparajita" pitchFamily="34" charset="0"/>
              </a:rPr>
              <a:t>	Accounting functions as an information system for collecting and communicating economic information about the business enterprise. </a:t>
            </a:r>
          </a:p>
          <a:p>
            <a:pPr algn="just">
              <a:buNone/>
            </a:pPr>
            <a:endParaRPr lang="en-US" dirty="0">
              <a:latin typeface="Aparajita" pitchFamily="34" charset="0"/>
              <a:cs typeface="Aparajita" pitchFamily="34" charset="0"/>
            </a:endParaRPr>
          </a:p>
          <a:p>
            <a:pPr algn="just">
              <a:buNone/>
            </a:pPr>
            <a:r>
              <a:rPr lang="en-US" dirty="0">
                <a:latin typeface="Aparajita" pitchFamily="34" charset="0"/>
                <a:cs typeface="Aparajita" pitchFamily="34" charset="0"/>
              </a:rPr>
              <a:t>	This information helps the management in taking appropriate decisions. This function, as stated, is gaining tremendous importance these days.</a:t>
            </a:r>
          </a:p>
          <a:p>
            <a:pPr marL="0" indent="0" algn="just">
              <a:buNone/>
            </a:pPr>
            <a:endParaRPr lang="en-US" dirty="0">
              <a:latin typeface="Aparajita" pitchFamily="34" charset="0"/>
              <a:cs typeface="Aparajita"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ngsanaUPC" pitchFamily="18" charset="-34"/>
                <a:cs typeface="AngsanaUPC" pitchFamily="18" charset="-34"/>
              </a:rPr>
              <a:t>REFERENCES</a:t>
            </a:r>
            <a:endParaRPr lang="en-US" dirty="0"/>
          </a:p>
        </p:txBody>
      </p:sp>
      <p:sp>
        <p:nvSpPr>
          <p:cNvPr id="3" name="Content Placeholder 2"/>
          <p:cNvSpPr>
            <a:spLocks noGrp="1"/>
          </p:cNvSpPr>
          <p:nvPr>
            <p:ph idx="1"/>
          </p:nvPr>
        </p:nvSpPr>
        <p:spPr/>
        <p:txBody>
          <a:bodyPr>
            <a:normAutofit/>
          </a:bodyPr>
          <a:lstStyle/>
          <a:p>
            <a:pPr algn="just">
              <a:buNone/>
            </a:pPr>
            <a:r>
              <a:rPr lang="en-US" sz="2800" b="1" dirty="0">
                <a:latin typeface="AngsanaUPC" pitchFamily="18" charset="-34"/>
                <a:cs typeface="AngsanaUPC" pitchFamily="18" charset="-34"/>
              </a:rPr>
              <a:t> </a:t>
            </a:r>
            <a:endParaRPr lang="en-US" sz="2800" dirty="0">
              <a:latin typeface="AngsanaUPC" pitchFamily="18" charset="-34"/>
              <a:cs typeface="AngsanaUPC" pitchFamily="18" charset="-34"/>
            </a:endParaRPr>
          </a:p>
          <a:p>
            <a:pPr algn="just">
              <a:buNone/>
            </a:pPr>
            <a:r>
              <a:rPr lang="en-US" sz="2800" dirty="0">
                <a:latin typeface="AngsanaUPC" pitchFamily="18" charset="-34"/>
                <a:cs typeface="AngsanaUPC" pitchFamily="18" charset="-34"/>
              </a:rPr>
              <a:t>1. I.M. </a:t>
            </a:r>
            <a:r>
              <a:rPr lang="en-US" sz="2800" dirty="0" err="1">
                <a:latin typeface="AngsanaUPC" pitchFamily="18" charset="-34"/>
                <a:cs typeface="AngsanaUPC" pitchFamily="18" charset="-34"/>
              </a:rPr>
              <a:t>Pandey</a:t>
            </a:r>
            <a:r>
              <a:rPr lang="en-US" sz="2800" dirty="0">
                <a:latin typeface="AngsanaUPC" pitchFamily="18" charset="-34"/>
                <a:cs typeface="AngsanaUPC" pitchFamily="18" charset="-34"/>
              </a:rPr>
              <a:t>, Elements of Management Accounting. </a:t>
            </a:r>
            <a:r>
              <a:rPr lang="en-US" sz="2800" dirty="0" err="1">
                <a:latin typeface="AngsanaUPC" pitchFamily="18" charset="-34"/>
                <a:cs typeface="AngsanaUPC" pitchFamily="18" charset="-34"/>
              </a:rPr>
              <a:t>Vikas</a:t>
            </a:r>
            <a:r>
              <a:rPr lang="en-US" sz="2800" dirty="0">
                <a:latin typeface="AngsanaUPC" pitchFamily="18" charset="-34"/>
                <a:cs typeface="AngsanaUPC" pitchFamily="18" charset="-34"/>
              </a:rPr>
              <a:t> Publishing House. Khan and Jain, Financial Management, Tata McGraw Hill Publication</a:t>
            </a:r>
          </a:p>
          <a:p>
            <a:pPr algn="just">
              <a:buNone/>
            </a:pPr>
            <a:r>
              <a:rPr lang="en-US" sz="2800" dirty="0">
                <a:latin typeface="AngsanaUPC" pitchFamily="18" charset="-34"/>
                <a:cs typeface="AngsanaUPC" pitchFamily="18" charset="-34"/>
              </a:rPr>
              <a:t>2. </a:t>
            </a:r>
            <a:r>
              <a:rPr lang="en-US" sz="2800" dirty="0" err="1">
                <a:latin typeface="AngsanaUPC" pitchFamily="18" charset="-34"/>
                <a:cs typeface="AngsanaUPC" pitchFamily="18" charset="-34"/>
              </a:rPr>
              <a:t>Prasanna</a:t>
            </a:r>
            <a:r>
              <a:rPr lang="en-US" sz="2800" dirty="0">
                <a:latin typeface="AngsanaUPC" pitchFamily="18" charset="-34"/>
                <a:cs typeface="AngsanaUPC" pitchFamily="18" charset="-34"/>
              </a:rPr>
              <a:t> Chandra, Financial Management, Tata McGraw Hill Publication. Van Horne James C., Financial Management Policy, Prentice Hall of India.</a:t>
            </a:r>
          </a:p>
          <a:p>
            <a:pPr algn="just">
              <a:buNone/>
            </a:pPr>
            <a:r>
              <a:rPr lang="en-US" sz="2800" dirty="0">
                <a:latin typeface="AngsanaUPC" pitchFamily="18" charset="-34"/>
                <a:cs typeface="AngsanaUPC" pitchFamily="18" charset="-34"/>
              </a:rPr>
              <a:t>3. Anthony &amp; A. </a:t>
            </a:r>
            <a:r>
              <a:rPr lang="en-US" sz="2800" dirty="0" err="1">
                <a:latin typeface="AngsanaUPC" pitchFamily="18" charset="-34"/>
                <a:cs typeface="AngsanaUPC" pitchFamily="18" charset="-34"/>
              </a:rPr>
              <a:t>Alkinson</a:t>
            </a:r>
            <a:r>
              <a:rPr lang="en-US" sz="2800" dirty="0">
                <a:latin typeface="AngsanaUPC" pitchFamily="18" charset="-34"/>
                <a:cs typeface="AngsanaUPC" pitchFamily="18" charset="-34"/>
              </a:rPr>
              <a:t>, Robert S. Kaplan &amp; S. Mark Young, Management Accounting 4 </a:t>
            </a:r>
            <a:r>
              <a:rPr lang="en-US" sz="2800" dirty="0" err="1">
                <a:latin typeface="AngsanaUPC" pitchFamily="18" charset="-34"/>
                <a:cs typeface="AngsanaUPC" pitchFamily="18" charset="-34"/>
              </a:rPr>
              <a:t>th</a:t>
            </a:r>
            <a:r>
              <a:rPr lang="en-US" sz="2800" dirty="0">
                <a:latin typeface="AngsanaUPC" pitchFamily="18" charset="-34"/>
                <a:cs typeface="AngsanaUPC" pitchFamily="18" charset="-34"/>
              </a:rPr>
              <a:t> Ed.</a:t>
            </a:r>
          </a:p>
          <a:p>
            <a:pPr algn="just">
              <a:buNone/>
            </a:pPr>
            <a:r>
              <a:rPr lang="en-US" sz="2800" dirty="0">
                <a:latin typeface="AngsanaUPC" pitchFamily="18" charset="-34"/>
                <a:cs typeface="AngsanaUPC" pitchFamily="18" charset="-34"/>
              </a:rPr>
              <a:t>4. Ther Robert S. </a:t>
            </a:r>
            <a:r>
              <a:rPr lang="en-US" sz="2800" dirty="0" err="1">
                <a:latin typeface="AngsanaUPC" pitchFamily="18" charset="-34"/>
                <a:cs typeface="AngsanaUPC" pitchFamily="18" charset="-34"/>
              </a:rPr>
              <a:t>Kalpan</a:t>
            </a:r>
            <a:r>
              <a:rPr lang="en-US" sz="2800" dirty="0">
                <a:latin typeface="AngsanaUPC" pitchFamily="18" charset="-34"/>
                <a:cs typeface="AngsanaUPC" pitchFamily="18" charset="-34"/>
              </a:rPr>
              <a:t> Series in Management Accounting.</a:t>
            </a:r>
          </a:p>
          <a:p>
            <a:pPr algn="just">
              <a:buNone/>
            </a:pPr>
            <a:r>
              <a:rPr lang="en-US" sz="2800" dirty="0">
                <a:latin typeface="AngsanaUPC" pitchFamily="18" charset="-34"/>
                <a:cs typeface="AngsanaUPC" pitchFamily="18" charset="-34"/>
              </a:rPr>
              <a:t>5. SN </a:t>
            </a:r>
            <a:r>
              <a:rPr lang="en-US" sz="2800" dirty="0" err="1">
                <a:latin typeface="AngsanaUPC" pitchFamily="18" charset="-34"/>
                <a:cs typeface="AngsanaUPC" pitchFamily="18" charset="-34"/>
              </a:rPr>
              <a:t>Maheshwari</a:t>
            </a:r>
            <a:r>
              <a:rPr lang="en-US" sz="2800" dirty="0">
                <a:latin typeface="AngsanaUPC" pitchFamily="18" charset="-34"/>
                <a:cs typeface="AngsanaUPC" pitchFamily="18" charset="-34"/>
              </a:rPr>
              <a:t> &amp; SK </a:t>
            </a:r>
            <a:r>
              <a:rPr lang="en-US" sz="2800" dirty="0" err="1">
                <a:latin typeface="AngsanaUPC" pitchFamily="18" charset="-34"/>
                <a:cs typeface="AngsanaUPC" pitchFamily="18" charset="-34"/>
              </a:rPr>
              <a:t>Maheshwari</a:t>
            </a:r>
            <a:r>
              <a:rPr lang="en-US" sz="2800" dirty="0">
                <a:latin typeface="AngsanaUPC" pitchFamily="18" charset="-34"/>
                <a:cs typeface="AngsanaUPC" pitchFamily="18" charset="-34"/>
              </a:rPr>
              <a:t>, An introduction to Accountancy, 8</a:t>
            </a:r>
            <a:r>
              <a:rPr lang="en-US" sz="2800" baseline="30000" dirty="0">
                <a:latin typeface="AngsanaUPC" pitchFamily="18" charset="-34"/>
                <a:cs typeface="AngsanaUPC" pitchFamily="18" charset="-34"/>
              </a:rPr>
              <a:t>th</a:t>
            </a:r>
            <a:r>
              <a:rPr lang="en-US" sz="2800" dirty="0">
                <a:latin typeface="AngsanaUPC" pitchFamily="18" charset="-34"/>
                <a:cs typeface="AngsanaUPC" pitchFamily="18" charset="-34"/>
              </a:rPr>
              <a:t> Ed.</a:t>
            </a:r>
          </a:p>
          <a:p>
            <a:pPr algn="just">
              <a:buNone/>
            </a:pPr>
            <a:endParaRPr lang="en-US" sz="2800" dirty="0">
              <a:latin typeface="AngsanaUPC" pitchFamily="18" charset="-34"/>
              <a:cs typeface="AngsanaUPC" pitchFamily="18" charset="-34"/>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Aparajita" pitchFamily="34" charset="0"/>
                <a:cs typeface="Aparajita" pitchFamily="34" charset="0"/>
              </a:rPr>
              <a:t>USERS OF ACCOUNTING INFORMATION</a:t>
            </a:r>
          </a:p>
        </p:txBody>
      </p:sp>
      <p:sp>
        <p:nvSpPr>
          <p:cNvPr id="3" name="Content Placeholder 2"/>
          <p:cNvSpPr>
            <a:spLocks noGrp="1"/>
          </p:cNvSpPr>
          <p:nvPr>
            <p:ph idx="1"/>
          </p:nvPr>
        </p:nvSpPr>
        <p:spPr/>
        <p:txBody>
          <a:bodyPr/>
          <a:lstStyle/>
          <a:p>
            <a:pPr algn="just"/>
            <a:r>
              <a:rPr lang="en-US" dirty="0">
                <a:latin typeface="Aparajita" pitchFamily="34" charset="0"/>
                <a:cs typeface="Aparajita" pitchFamily="34" charset="0"/>
              </a:rPr>
              <a:t>The basic objective of accounting is to provide information which is useful for persons inside the organization and for persons or groups outside the organization. </a:t>
            </a:r>
          </a:p>
          <a:p>
            <a:pPr algn="just"/>
            <a:r>
              <a:rPr lang="en-US" dirty="0">
                <a:latin typeface="Aparajita" pitchFamily="34" charset="0"/>
                <a:cs typeface="Aparajita" pitchFamily="34" charset="0"/>
              </a:rPr>
              <a:t>Accounting is the discipline that provides information on which external and internal users of the information may base decisions that result in the allocation of economic resources in society.</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lgn="just">
              <a:buNone/>
            </a:pPr>
            <a:r>
              <a:rPr lang="en-US" b="1" dirty="0">
                <a:latin typeface="Aparajita" pitchFamily="34" charset="0"/>
                <a:cs typeface="Aparajita" pitchFamily="34" charset="0"/>
              </a:rPr>
              <a:t>I. External Users of Accounting Information : </a:t>
            </a:r>
          </a:p>
          <a:p>
            <a:pPr algn="just">
              <a:buNone/>
            </a:pPr>
            <a:r>
              <a:rPr lang="en-US" dirty="0">
                <a:latin typeface="Aparajita" pitchFamily="34" charset="0"/>
                <a:cs typeface="Aparajita" pitchFamily="34" charset="0"/>
              </a:rPr>
              <a:t>	External users are those groups or persons who are outside the organization for whom accounting function is performed. </a:t>
            </a:r>
          </a:p>
          <a:p>
            <a:pPr algn="just">
              <a:buNone/>
            </a:pPr>
            <a:r>
              <a:rPr lang="en-US" dirty="0">
                <a:latin typeface="Aparajita" pitchFamily="34" charset="0"/>
                <a:cs typeface="Aparajita" pitchFamily="34" charset="0"/>
              </a:rPr>
              <a:t>  Following can be the various external users of accounting information:</a:t>
            </a:r>
          </a:p>
          <a:p>
            <a:pPr algn="just"/>
            <a:r>
              <a:rPr lang="en-US" b="1" dirty="0">
                <a:latin typeface="Aparajita" pitchFamily="34" charset="0"/>
                <a:cs typeface="Aparajita" pitchFamily="34" charset="0"/>
              </a:rPr>
              <a:t>1. Investors</a:t>
            </a:r>
          </a:p>
          <a:p>
            <a:pPr algn="just"/>
            <a:r>
              <a:rPr lang="en-US" dirty="0">
                <a:latin typeface="Aparajita" pitchFamily="34" charset="0"/>
                <a:cs typeface="Aparajita" pitchFamily="34" charset="0"/>
              </a:rPr>
              <a:t>Those who are interested in investing money in an organization are interested in knowing the financial health of the organization of know how safe the investment already made is and how safe their proposed investment will be. </a:t>
            </a:r>
          </a:p>
          <a:p>
            <a:pPr algn="just"/>
            <a:r>
              <a:rPr lang="en-US" dirty="0">
                <a:latin typeface="Aparajita" pitchFamily="34" charset="0"/>
                <a:cs typeface="Aparajita" pitchFamily="34" charset="0"/>
              </a:rPr>
              <a:t>To know the financial health, they need accounting information which will help them in evaluating the past performance and future prospects of the organization. </a:t>
            </a:r>
          </a:p>
          <a:p>
            <a:pPr algn="just">
              <a:buNone/>
            </a:pPr>
            <a:endParaRPr lang="en-US" dirty="0">
              <a:latin typeface="Aparajita" pitchFamily="34" charset="0"/>
              <a:cs typeface="Aparajita"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latin typeface="Aparajita" pitchFamily="34" charset="0"/>
                <a:cs typeface="Aparajita" pitchFamily="34" charset="0"/>
              </a:rPr>
              <a:t>Thus, investors for their investment decisions are dependent upon accounting information included in the financial statements. </a:t>
            </a:r>
          </a:p>
          <a:p>
            <a:pPr algn="just"/>
            <a:r>
              <a:rPr lang="en-US" dirty="0">
                <a:latin typeface="Aparajita" pitchFamily="34" charset="0"/>
                <a:cs typeface="Aparajita" pitchFamily="34" charset="0"/>
              </a:rPr>
              <a:t>They can know the profitability and the financial position of the organization in which they are interested to make that investment by making a study of the accounting information given in the financial statements of the organization.</a:t>
            </a:r>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Aparajita" pitchFamily="34" charset="0"/>
              <a:cs typeface="Aparajita" pitchFamily="34" charset="0"/>
            </a:endParaRPr>
          </a:p>
        </p:txBody>
      </p:sp>
      <p:sp>
        <p:nvSpPr>
          <p:cNvPr id="3" name="Content Placeholder 2"/>
          <p:cNvSpPr>
            <a:spLocks noGrp="1"/>
          </p:cNvSpPr>
          <p:nvPr>
            <p:ph idx="1"/>
          </p:nvPr>
        </p:nvSpPr>
        <p:spPr/>
        <p:txBody>
          <a:bodyPr>
            <a:normAutofit fontScale="92500" lnSpcReduction="20000"/>
          </a:bodyPr>
          <a:lstStyle/>
          <a:p>
            <a:pPr algn="just">
              <a:buNone/>
            </a:pPr>
            <a:r>
              <a:rPr lang="en-US" b="1" dirty="0">
                <a:latin typeface="Aparajita" pitchFamily="34" charset="0"/>
                <a:cs typeface="Aparajita" pitchFamily="34" charset="0"/>
              </a:rPr>
              <a:t>2. Creditors. </a:t>
            </a:r>
          </a:p>
          <a:p>
            <a:pPr algn="just">
              <a:buNone/>
            </a:pPr>
            <a:r>
              <a:rPr lang="en-US" dirty="0">
                <a:latin typeface="Aparajita" pitchFamily="34" charset="0"/>
                <a:cs typeface="Aparajita" pitchFamily="34" charset="0"/>
              </a:rPr>
              <a:t>	Creditors (i.e. supplier of goods and services on credit, bankers and other lenders of money) want to know the financial position of a concern before giving loans or granting credit. </a:t>
            </a:r>
          </a:p>
          <a:p>
            <a:pPr algn="just">
              <a:buNone/>
            </a:pPr>
            <a:r>
              <a:rPr lang="en-US" dirty="0">
                <a:latin typeface="Aparajita" pitchFamily="34" charset="0"/>
                <a:cs typeface="Aparajita" pitchFamily="34" charset="0"/>
              </a:rPr>
              <a:t>	They want to be sure that the concern will not experience difficulty in making their payment in time i.e. liquid position of the concern is satisfactory. </a:t>
            </a:r>
          </a:p>
          <a:p>
            <a:pPr algn="just">
              <a:buNone/>
            </a:pPr>
            <a:r>
              <a:rPr lang="en-US" dirty="0">
                <a:latin typeface="Aparajita" pitchFamily="34" charset="0"/>
                <a:cs typeface="Aparajita" pitchFamily="34" charset="0"/>
              </a:rPr>
              <a:t>	To know the liquid position, they need accounting information relating to current assets, quick assets and current liabilities which is available in the financial statements.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Aparajita" pitchFamily="34" charset="0"/>
              <a:cs typeface="Aparajita" pitchFamily="34" charset="0"/>
            </a:endParaRPr>
          </a:p>
        </p:txBody>
      </p:sp>
      <p:sp>
        <p:nvSpPr>
          <p:cNvPr id="3" name="Content Placeholder 2"/>
          <p:cNvSpPr>
            <a:spLocks noGrp="1"/>
          </p:cNvSpPr>
          <p:nvPr>
            <p:ph idx="1"/>
          </p:nvPr>
        </p:nvSpPr>
        <p:spPr/>
        <p:txBody>
          <a:bodyPr>
            <a:normAutofit fontScale="92500" lnSpcReduction="10000"/>
          </a:bodyPr>
          <a:lstStyle/>
          <a:p>
            <a:pPr algn="just">
              <a:buNone/>
            </a:pPr>
            <a:r>
              <a:rPr lang="en-US" b="1" dirty="0">
                <a:latin typeface="Aparajita" pitchFamily="34" charset="0"/>
                <a:cs typeface="Aparajita" pitchFamily="34" charset="0"/>
              </a:rPr>
              <a:t>3. Government. </a:t>
            </a:r>
          </a:p>
          <a:p>
            <a:pPr algn="just">
              <a:buNone/>
            </a:pPr>
            <a:r>
              <a:rPr lang="en-US" dirty="0">
                <a:latin typeface="Aparajita" pitchFamily="34" charset="0"/>
                <a:cs typeface="Aparajita" pitchFamily="34" charset="0"/>
              </a:rPr>
              <a:t>	Central and State Governments are interested in the accounting information because they want to know earnings or sales for a particular period for purposes of taxation. </a:t>
            </a:r>
          </a:p>
          <a:p>
            <a:pPr algn="just">
              <a:buNone/>
            </a:pPr>
            <a:r>
              <a:rPr lang="en-US" dirty="0">
                <a:latin typeface="Aparajita" pitchFamily="34" charset="0"/>
                <a:cs typeface="Aparajita" pitchFamily="34" charset="0"/>
              </a:rPr>
              <a:t>	</a:t>
            </a:r>
          </a:p>
          <a:p>
            <a:pPr algn="just">
              <a:buNone/>
            </a:pPr>
            <a:r>
              <a:rPr lang="en-US" dirty="0">
                <a:latin typeface="Aparajita" pitchFamily="34" charset="0"/>
                <a:cs typeface="Aparajita" pitchFamily="34" charset="0"/>
              </a:rPr>
              <a:t>	Income tax returns are examples of financial reports which are prepared with information taken directly from accounting records. Governments also needs accounting information for compiling statistics concerning business which, in turn helps in compiling national accounts.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Aparajita" pitchFamily="34" charset="0"/>
              <a:cs typeface="Aparajita" pitchFamily="34" charset="0"/>
            </a:endParaRPr>
          </a:p>
        </p:txBody>
      </p:sp>
      <p:sp>
        <p:nvSpPr>
          <p:cNvPr id="3" name="Content Placeholder 2"/>
          <p:cNvSpPr>
            <a:spLocks noGrp="1"/>
          </p:cNvSpPr>
          <p:nvPr>
            <p:ph idx="1"/>
          </p:nvPr>
        </p:nvSpPr>
        <p:spPr/>
        <p:txBody>
          <a:bodyPr>
            <a:normAutofit lnSpcReduction="10000"/>
          </a:bodyPr>
          <a:lstStyle/>
          <a:p>
            <a:pPr algn="just">
              <a:buNone/>
            </a:pPr>
            <a:r>
              <a:rPr lang="en-US" b="1" dirty="0">
                <a:latin typeface="Aparajita" pitchFamily="34" charset="0"/>
                <a:cs typeface="Aparajita" pitchFamily="34" charset="0"/>
              </a:rPr>
              <a:t>4. Consumers.</a:t>
            </a:r>
          </a:p>
          <a:p>
            <a:pPr algn="just">
              <a:buNone/>
            </a:pPr>
            <a:r>
              <a:rPr lang="en-US" dirty="0">
                <a:latin typeface="Aparajita" pitchFamily="34" charset="0"/>
                <a:cs typeface="Aparajita" pitchFamily="34" charset="0"/>
              </a:rPr>
              <a:t> 	Consumers may prefer to go through the accounting information of certain companies in which they are interested. </a:t>
            </a:r>
          </a:p>
          <a:p>
            <a:pPr algn="just">
              <a:buNone/>
            </a:pPr>
            <a:r>
              <a:rPr lang="en-US" dirty="0">
                <a:latin typeface="Aparajita" pitchFamily="34" charset="0"/>
                <a:cs typeface="Aparajita" pitchFamily="34" charset="0"/>
              </a:rPr>
              <a:t>	They may refer the company’s website and daily news papers to get the audited financial information to know the financial status and credit worthiness of  their favorite organization.</a:t>
            </a:r>
          </a:p>
          <a:p>
            <a:pPr algn="just">
              <a:buNone/>
            </a:pPr>
            <a:r>
              <a:rPr lang="en-US" dirty="0">
                <a:latin typeface="Aparajita" pitchFamily="34" charset="0"/>
                <a:cs typeface="Aparajita" pitchFamily="34" charset="0"/>
              </a:rPr>
              <a: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Aparajita" pitchFamily="34" charset="0"/>
              <a:cs typeface="Aparajita" pitchFamily="34" charset="0"/>
            </a:endParaRPr>
          </a:p>
        </p:txBody>
      </p:sp>
      <p:sp>
        <p:nvSpPr>
          <p:cNvPr id="3" name="Content Placeholder 2"/>
          <p:cNvSpPr>
            <a:spLocks noGrp="1"/>
          </p:cNvSpPr>
          <p:nvPr>
            <p:ph idx="1"/>
          </p:nvPr>
        </p:nvSpPr>
        <p:spPr/>
        <p:txBody>
          <a:bodyPr>
            <a:normAutofit fontScale="92500" lnSpcReduction="20000"/>
          </a:bodyPr>
          <a:lstStyle/>
          <a:p>
            <a:pPr algn="just">
              <a:buNone/>
            </a:pPr>
            <a:r>
              <a:rPr lang="en-US" b="1" dirty="0">
                <a:latin typeface="Aparajita" pitchFamily="34" charset="0"/>
                <a:cs typeface="Aparajita" pitchFamily="34" charset="0"/>
              </a:rPr>
              <a:t>5. Research Scholars. </a:t>
            </a:r>
          </a:p>
          <a:p>
            <a:pPr algn="just">
              <a:buNone/>
            </a:pPr>
            <a:r>
              <a:rPr lang="en-US" dirty="0">
                <a:latin typeface="Aparajita" pitchFamily="34" charset="0"/>
                <a:cs typeface="Aparajita" pitchFamily="34" charset="0"/>
              </a:rPr>
              <a:t>	Accounting information, being a mirror of the financial performance of a business organisation, is of immense value to the research scholars who wants to make a study to the financial operations of a particular firm. </a:t>
            </a:r>
          </a:p>
          <a:p>
            <a:pPr algn="just">
              <a:buNone/>
            </a:pPr>
            <a:r>
              <a:rPr lang="en-US" dirty="0">
                <a:latin typeface="Aparajita" pitchFamily="34" charset="0"/>
                <a:cs typeface="Aparajita" pitchFamily="34" charset="0"/>
              </a:rPr>
              <a:t>	To make a study into the financial operations of a particular firm, the research scholar needs detailed accounting information relating to purchases, sales, expenses, cost of materials used, current assets, current liabilities, fixed assets, long term liabilities and shareholders' funds which is available in the accounting records maintained by the firm.</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Aparajita" pitchFamily="34" charset="0"/>
              <a:cs typeface="Aparajita" pitchFamily="34" charset="0"/>
            </a:endParaRPr>
          </a:p>
        </p:txBody>
      </p:sp>
      <p:sp>
        <p:nvSpPr>
          <p:cNvPr id="3" name="Content Placeholder 2"/>
          <p:cNvSpPr>
            <a:spLocks noGrp="1"/>
          </p:cNvSpPr>
          <p:nvPr>
            <p:ph idx="1"/>
          </p:nvPr>
        </p:nvSpPr>
        <p:spPr/>
        <p:txBody>
          <a:bodyPr>
            <a:normAutofit fontScale="77500" lnSpcReduction="20000"/>
          </a:bodyPr>
          <a:lstStyle/>
          <a:p>
            <a:pPr algn="just">
              <a:buNone/>
            </a:pPr>
            <a:r>
              <a:rPr lang="en-US" b="1" dirty="0">
                <a:latin typeface="Aparajita" pitchFamily="34" charset="0"/>
                <a:cs typeface="Aparajita" pitchFamily="34" charset="0"/>
              </a:rPr>
              <a:t>II Internal Users of Accounting Information. </a:t>
            </a:r>
          </a:p>
          <a:p>
            <a:pPr algn="just">
              <a:buNone/>
            </a:pPr>
            <a:endParaRPr lang="en-US" dirty="0">
              <a:latin typeface="Aparajita" pitchFamily="34" charset="0"/>
              <a:cs typeface="Aparajita" pitchFamily="34" charset="0"/>
            </a:endParaRPr>
          </a:p>
          <a:p>
            <a:pPr algn="just">
              <a:buNone/>
            </a:pPr>
            <a:r>
              <a:rPr lang="en-US" dirty="0">
                <a:latin typeface="Aparajita" pitchFamily="34" charset="0"/>
                <a:cs typeface="Aparajita" pitchFamily="34" charset="0"/>
              </a:rPr>
              <a:t>	Internal users of accounting information are those persons or groups which are within the organisation. Following are such internal users :</a:t>
            </a:r>
          </a:p>
          <a:p>
            <a:pPr algn="just">
              <a:buNone/>
            </a:pPr>
            <a:r>
              <a:rPr lang="en-US" b="1" dirty="0">
                <a:latin typeface="Aparajita" pitchFamily="34" charset="0"/>
                <a:cs typeface="Aparajita" pitchFamily="34" charset="0"/>
              </a:rPr>
              <a:t>1. Owners. </a:t>
            </a:r>
          </a:p>
          <a:p>
            <a:pPr algn="just">
              <a:buNone/>
            </a:pPr>
            <a:r>
              <a:rPr lang="en-US" dirty="0">
                <a:latin typeface="Aparajita" pitchFamily="34" charset="0"/>
                <a:cs typeface="Aparajita" pitchFamily="34" charset="0"/>
              </a:rPr>
              <a:t>	The owners provide funds for the operations of a business and they want to know whether their funds are being properly used or not. </a:t>
            </a:r>
          </a:p>
          <a:p>
            <a:pPr algn="just">
              <a:buNone/>
            </a:pPr>
            <a:r>
              <a:rPr lang="en-US" dirty="0">
                <a:latin typeface="Aparajita" pitchFamily="34" charset="0"/>
                <a:cs typeface="Aparajita" pitchFamily="34" charset="0"/>
              </a:rPr>
              <a:t>	They need accounting information to know the profitability and the financial position of the concern in which they have invested their funds. </a:t>
            </a:r>
          </a:p>
          <a:p>
            <a:pPr algn="just">
              <a:buNone/>
            </a:pPr>
            <a:r>
              <a:rPr lang="en-US" dirty="0">
                <a:latin typeface="Aparajita" pitchFamily="34" charset="0"/>
                <a:cs typeface="Aparajita" pitchFamily="34" charset="0"/>
              </a:rPr>
              <a:t>	The financial statements prepared from time to time from accounting records depicts them the profitability and the financial position.</a:t>
            </a:r>
          </a:p>
          <a:p>
            <a:pPr algn="just">
              <a:buNone/>
            </a:pPr>
            <a:endParaRPr lang="en-US" dirty="0">
              <a:latin typeface="Aparajita" pitchFamily="34" charset="0"/>
              <a:cs typeface="Aparajita"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Aparajita" pitchFamily="34" charset="0"/>
              <a:cs typeface="Aparajita" pitchFamily="34" charset="0"/>
            </a:endParaRPr>
          </a:p>
        </p:txBody>
      </p:sp>
      <p:sp>
        <p:nvSpPr>
          <p:cNvPr id="3" name="Content Placeholder 2"/>
          <p:cNvSpPr>
            <a:spLocks noGrp="1"/>
          </p:cNvSpPr>
          <p:nvPr>
            <p:ph idx="1"/>
          </p:nvPr>
        </p:nvSpPr>
        <p:spPr/>
        <p:txBody>
          <a:bodyPr>
            <a:normAutofit fontScale="85000" lnSpcReduction="10000"/>
          </a:bodyPr>
          <a:lstStyle/>
          <a:p>
            <a:pPr algn="just">
              <a:buNone/>
            </a:pPr>
            <a:r>
              <a:rPr lang="en-US" b="1" dirty="0">
                <a:latin typeface="Aparajita" pitchFamily="34" charset="0"/>
                <a:cs typeface="Aparajita" pitchFamily="34" charset="0"/>
              </a:rPr>
              <a:t>	2. Management. </a:t>
            </a:r>
          </a:p>
          <a:p>
            <a:pPr algn="just">
              <a:buNone/>
            </a:pPr>
            <a:r>
              <a:rPr lang="en-US" b="1" dirty="0">
                <a:latin typeface="Aparajita" pitchFamily="34" charset="0"/>
                <a:cs typeface="Aparajita" pitchFamily="34" charset="0"/>
              </a:rPr>
              <a:t>	</a:t>
            </a:r>
            <a:r>
              <a:rPr lang="en-US" dirty="0">
                <a:latin typeface="Aparajita" pitchFamily="34" charset="0"/>
                <a:cs typeface="Aparajita" pitchFamily="34" charset="0"/>
              </a:rPr>
              <a:t>Management is the art of getting work done through others, the management should ensure that the subordinates are doing work properly. </a:t>
            </a:r>
          </a:p>
          <a:p>
            <a:pPr algn="just">
              <a:buNone/>
            </a:pPr>
            <a:r>
              <a:rPr lang="en-US" dirty="0">
                <a:latin typeface="Aparajita" pitchFamily="34" charset="0"/>
                <a:cs typeface="Aparajita" pitchFamily="34" charset="0"/>
              </a:rPr>
              <a:t>	Accounting information is an aid in this respect because it helps a manager in appraising the performance of the subordinates. </a:t>
            </a:r>
          </a:p>
          <a:p>
            <a:pPr algn="just">
              <a:buNone/>
            </a:pPr>
            <a:r>
              <a:rPr lang="en-US" dirty="0">
                <a:latin typeface="Aparajita" pitchFamily="34" charset="0"/>
                <a:cs typeface="Aparajita" pitchFamily="34" charset="0"/>
              </a:rPr>
              <a:t>	Actual performance of the 14 employees can be compared with the budgeted performance they were expected to achieve and remedial action can be taken if the actual performance is not up to the mark. Thus, accounting information provides "the eyes and ears to management"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Aparajita" pitchFamily="34" charset="0"/>
              <a:cs typeface="Aparajita" pitchFamily="34" charset="0"/>
            </a:endParaRPr>
          </a:p>
        </p:txBody>
      </p:sp>
      <p:sp>
        <p:nvSpPr>
          <p:cNvPr id="3" name="Content Placeholder 2"/>
          <p:cNvSpPr>
            <a:spLocks noGrp="1"/>
          </p:cNvSpPr>
          <p:nvPr>
            <p:ph idx="1"/>
          </p:nvPr>
        </p:nvSpPr>
        <p:spPr/>
        <p:txBody>
          <a:bodyPr/>
          <a:lstStyle/>
          <a:p>
            <a:pPr algn="just">
              <a:buNone/>
            </a:pPr>
            <a:r>
              <a:rPr lang="en-US" b="1" dirty="0">
                <a:latin typeface="Aparajita" pitchFamily="34" charset="0"/>
                <a:cs typeface="Aparajita" pitchFamily="34" charset="0"/>
              </a:rPr>
              <a:t>	3. Employees. </a:t>
            </a:r>
          </a:p>
          <a:p>
            <a:pPr algn="just">
              <a:buNone/>
            </a:pPr>
            <a:r>
              <a:rPr lang="en-US" dirty="0">
                <a:latin typeface="Aparajita" pitchFamily="34" charset="0"/>
                <a:cs typeface="Aparajita" pitchFamily="34" charset="0"/>
              </a:rPr>
              <a:t>	Employees are interested in the financial position of a concern they serve particularly when payment of bonus depends upon the size of the profits earned. </a:t>
            </a:r>
          </a:p>
          <a:p>
            <a:pPr algn="just">
              <a:buNone/>
            </a:pPr>
            <a:r>
              <a:rPr lang="en-US" dirty="0">
                <a:latin typeface="Aparajita" pitchFamily="34" charset="0"/>
                <a:cs typeface="Aparajita" pitchFamily="34" charset="0"/>
              </a:rPr>
              <a:t>	They seek accounting information to know that the bonus being paid to them is correct.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260648"/>
            <a:ext cx="7772400" cy="1470025"/>
          </a:xfrm>
        </p:spPr>
        <p:txBody>
          <a:bodyPr>
            <a:normAutofit/>
          </a:bodyPr>
          <a:lstStyle/>
          <a:p>
            <a:r>
              <a:rPr lang="en-US" sz="4000" b="1" dirty="0">
                <a:latin typeface="Aparajita" pitchFamily="34" charset="0"/>
                <a:cs typeface="Aparajita" pitchFamily="34" charset="0"/>
              </a:rPr>
              <a:t>INTRODUCTION TO ACCOUNTING</a:t>
            </a:r>
          </a:p>
        </p:txBody>
      </p:sp>
      <p:sp>
        <p:nvSpPr>
          <p:cNvPr id="3" name="Subtitle 2"/>
          <p:cNvSpPr>
            <a:spLocks noGrp="1"/>
          </p:cNvSpPr>
          <p:nvPr>
            <p:ph type="subTitle" idx="1"/>
          </p:nvPr>
        </p:nvSpPr>
        <p:spPr>
          <a:xfrm>
            <a:off x="251520" y="1268760"/>
            <a:ext cx="8712968" cy="5328592"/>
          </a:xfrm>
        </p:spPr>
        <p:txBody>
          <a:bodyPr/>
          <a:lstStyle/>
          <a:p>
            <a:pPr marL="457200" indent="-457200" algn="just">
              <a:buFont typeface="Arial" panose="020B0604020202020204" pitchFamily="34" charset="0"/>
              <a:buChar char="•"/>
            </a:pPr>
            <a:r>
              <a:rPr lang="en-US" dirty="0">
                <a:solidFill>
                  <a:schemeClr val="tx1"/>
                </a:solidFill>
                <a:latin typeface="Aparajita" pitchFamily="34" charset="0"/>
                <a:cs typeface="Aparajita" pitchFamily="34" charset="0"/>
              </a:rPr>
              <a:t>Accounting has rightly been termed as the language of the business. The basic function of a language is to serve as a means of communication. Accounting also serves this function.</a:t>
            </a:r>
          </a:p>
          <a:p>
            <a:pPr algn="just"/>
            <a:endParaRPr lang="en-US" dirty="0">
              <a:solidFill>
                <a:schemeClr val="tx1"/>
              </a:solidFill>
              <a:latin typeface="Aparajita" pitchFamily="34" charset="0"/>
              <a:cs typeface="Aparajita" pitchFamily="34" charset="0"/>
            </a:endParaRPr>
          </a:p>
          <a:p>
            <a:pPr marL="457200" indent="-457200" algn="just">
              <a:buFont typeface="Arial" panose="020B0604020202020204" pitchFamily="34" charset="0"/>
              <a:buChar char="•"/>
            </a:pPr>
            <a:r>
              <a:rPr lang="en-US" dirty="0">
                <a:solidFill>
                  <a:schemeClr val="tx1"/>
                </a:solidFill>
                <a:latin typeface="Aparajita" pitchFamily="34" charset="0"/>
                <a:cs typeface="Aparajita" pitchFamily="34" charset="0"/>
              </a:rPr>
              <a:t>It communicates the results of business operations to various parties who have some stake in the business viz., the proprietor, creditors, investors, Government and other agencies. </a:t>
            </a:r>
          </a:p>
          <a:p>
            <a:endParaRPr lang="en-US" dirty="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parajita" pitchFamily="34" charset="0"/>
                <a:cs typeface="Aparajita" pitchFamily="34" charset="0"/>
              </a:rPr>
              <a:t>BRANCHES OF ACCOUNTING</a:t>
            </a:r>
          </a:p>
        </p:txBody>
      </p:sp>
      <p:sp>
        <p:nvSpPr>
          <p:cNvPr id="3" name="Content Placeholder 2"/>
          <p:cNvSpPr>
            <a:spLocks noGrp="1"/>
          </p:cNvSpPr>
          <p:nvPr>
            <p:ph idx="1"/>
          </p:nvPr>
        </p:nvSpPr>
        <p:spPr/>
        <p:txBody>
          <a:bodyPr>
            <a:normAutofit fontScale="92500"/>
          </a:bodyPr>
          <a:lstStyle/>
          <a:p>
            <a:pPr algn="just"/>
            <a:r>
              <a:rPr lang="en-US" dirty="0">
                <a:latin typeface="Aparajita" pitchFamily="34" charset="0"/>
                <a:cs typeface="Aparajita" pitchFamily="34" charset="0"/>
              </a:rPr>
              <a:t>To meet the ever increasing demands made on accounting by different interested parties such as owners, management, creditors, taxation authorities etc., the various branches have come into existence. There are as follows : </a:t>
            </a:r>
          </a:p>
          <a:p>
            <a:pPr algn="just">
              <a:buNone/>
            </a:pPr>
            <a:r>
              <a:rPr lang="en-US" b="1" dirty="0">
                <a:latin typeface="Aparajita" pitchFamily="34" charset="0"/>
                <a:cs typeface="Aparajita" pitchFamily="34" charset="0"/>
              </a:rPr>
              <a:t>1. Financial Accounting. </a:t>
            </a:r>
          </a:p>
          <a:p>
            <a:pPr algn="just">
              <a:buNone/>
            </a:pPr>
            <a:r>
              <a:rPr lang="en-US" dirty="0">
                <a:latin typeface="Aparajita" pitchFamily="34" charset="0"/>
                <a:cs typeface="Aparajita" pitchFamily="34" charset="0"/>
              </a:rPr>
              <a:t>	The objective of financial accounting is to ascertain the results (profit or loss) of business operations during the particular period and to state the financial position (balance sheet) as on a date at the end of the period. </a:t>
            </a:r>
          </a:p>
          <a:p>
            <a:pPr algn="just"/>
            <a:endParaRPr lang="en-US" dirty="0">
              <a:latin typeface="Aparajita" pitchFamily="34" charset="0"/>
              <a:cs typeface="Aparajita"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Aparajita" pitchFamily="34" charset="0"/>
              <a:cs typeface="Aparajita" pitchFamily="34" charset="0"/>
            </a:endParaRPr>
          </a:p>
        </p:txBody>
      </p:sp>
      <p:sp>
        <p:nvSpPr>
          <p:cNvPr id="3" name="Content Placeholder 2"/>
          <p:cNvSpPr>
            <a:spLocks noGrp="1"/>
          </p:cNvSpPr>
          <p:nvPr>
            <p:ph idx="1"/>
          </p:nvPr>
        </p:nvSpPr>
        <p:spPr/>
        <p:txBody>
          <a:bodyPr>
            <a:normAutofit fontScale="92500" lnSpcReduction="10000"/>
          </a:bodyPr>
          <a:lstStyle/>
          <a:p>
            <a:pPr algn="just">
              <a:buNone/>
            </a:pPr>
            <a:r>
              <a:rPr lang="en-US" b="1" dirty="0">
                <a:latin typeface="Aparajita" pitchFamily="34" charset="0"/>
                <a:cs typeface="Aparajita" pitchFamily="34" charset="0"/>
              </a:rPr>
              <a:t>	2. Cost Accounting. </a:t>
            </a:r>
          </a:p>
          <a:p>
            <a:pPr algn="just">
              <a:buNone/>
            </a:pPr>
            <a:r>
              <a:rPr lang="en-US" dirty="0">
                <a:latin typeface="Aparajita" pitchFamily="34" charset="0"/>
                <a:cs typeface="Aparajita" pitchFamily="34" charset="0"/>
              </a:rPr>
              <a:t>	The objective of cost accounting is to find out the cost of goods produced or services rendered by a business. </a:t>
            </a:r>
          </a:p>
          <a:p>
            <a:pPr algn="just">
              <a:buNone/>
            </a:pPr>
            <a:r>
              <a:rPr lang="en-US" dirty="0">
                <a:latin typeface="Aparajita" pitchFamily="34" charset="0"/>
                <a:cs typeface="Aparajita" pitchFamily="34" charset="0"/>
              </a:rPr>
              <a:t>	It also helps the business in controlling the costs by indicating avoidable losses and wastes. </a:t>
            </a:r>
          </a:p>
          <a:p>
            <a:pPr algn="just">
              <a:buNone/>
            </a:pPr>
            <a:r>
              <a:rPr lang="en-US" b="1" dirty="0">
                <a:latin typeface="Aparajita" pitchFamily="34" charset="0"/>
                <a:cs typeface="Aparajita" pitchFamily="34" charset="0"/>
              </a:rPr>
              <a:t>3. Management Accounting. </a:t>
            </a:r>
          </a:p>
          <a:p>
            <a:pPr algn="just">
              <a:buNone/>
            </a:pPr>
            <a:r>
              <a:rPr lang="en-US" dirty="0">
                <a:latin typeface="Aparajita" pitchFamily="34" charset="0"/>
                <a:cs typeface="Aparajita" pitchFamily="34" charset="0"/>
              </a:rPr>
              <a:t>	The objective of management accounting is to supply relevant information at appropriate time to the management to enable it to take decisions and effect control.</a:t>
            </a:r>
          </a:p>
          <a:p>
            <a:pPr algn="just">
              <a:buNone/>
            </a:pPr>
            <a:endParaRPr lang="en-US" dirty="0">
              <a:latin typeface="Aparajita" pitchFamily="34" charset="0"/>
              <a:cs typeface="Aparajita"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b="1" dirty="0"/>
              <a:t>THANK YOU</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r>
              <a:rPr lang="en-US" dirty="0">
                <a:latin typeface="Aparajita" pitchFamily="34" charset="0"/>
                <a:cs typeface="Aparajita" pitchFamily="34" charset="0"/>
              </a:rPr>
              <a:t>Though accounting is generally associated with business but it is not only business which makes use of accounting. Persons like housewives, Government and other individuals also make use of a accounting.</a:t>
            </a:r>
          </a:p>
          <a:p>
            <a:pPr algn="just"/>
            <a:r>
              <a:rPr lang="en-US" dirty="0">
                <a:latin typeface="Aparajita" pitchFamily="34" charset="0"/>
                <a:cs typeface="Aparajita" pitchFamily="34" charset="0"/>
              </a:rPr>
              <a:t>For example, a housewife has to keep a record of the money received and spent by her during a particular period. </a:t>
            </a:r>
          </a:p>
          <a:p>
            <a:pPr algn="just"/>
            <a:endParaRPr lang="en-US" dirty="0">
              <a:latin typeface="Aparajita" pitchFamily="34" charset="0"/>
              <a:cs typeface="Aparajita" pitchFamily="34" charset="0"/>
            </a:endParaRPr>
          </a:p>
          <a:p>
            <a:pPr algn="just"/>
            <a:r>
              <a:rPr lang="en-US" dirty="0">
                <a:latin typeface="Aparajita" pitchFamily="34" charset="0"/>
                <a:cs typeface="Aparajita" pitchFamily="34" charset="0"/>
              </a:rPr>
              <a:t>She can record her receipts of money on one page of her "household diary" while payments for different items such as milk, food, clothing, house, education etc. on some other page or pages of her diary in a chronological order.</a:t>
            </a:r>
          </a:p>
          <a:p>
            <a:pPr algn="just"/>
            <a:endParaRPr lang="en-US" dirty="0">
              <a:latin typeface="Aparajita" pitchFamily="34" charset="0"/>
              <a:cs typeface="Aparajita" pitchFamily="34" charset="0"/>
            </a:endParaRPr>
          </a:p>
          <a:p>
            <a:pPr algn="just"/>
            <a:endParaRPr lang="en-US" dirty="0">
              <a:latin typeface="Aparajita" pitchFamily="34" charset="0"/>
              <a:cs typeface="Aparajita"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latin typeface="Aparajita" pitchFamily="34" charset="0"/>
                <a:cs typeface="Aparajita" pitchFamily="34" charset="0"/>
              </a:rPr>
              <a:t>Such a record will help her in knowing about : </a:t>
            </a:r>
          </a:p>
          <a:p>
            <a:pPr lvl="1" algn="just"/>
            <a:r>
              <a:rPr lang="en-US" dirty="0">
                <a:latin typeface="Aparajita" pitchFamily="34" charset="0"/>
                <a:cs typeface="Aparajita" pitchFamily="34" charset="0"/>
              </a:rPr>
              <a:t>(</a:t>
            </a:r>
            <a:r>
              <a:rPr lang="en-US" dirty="0" err="1">
                <a:latin typeface="Aparajita" pitchFamily="34" charset="0"/>
                <a:cs typeface="Aparajita" pitchFamily="34" charset="0"/>
              </a:rPr>
              <a:t>i</a:t>
            </a:r>
            <a:r>
              <a:rPr lang="en-US" dirty="0">
                <a:latin typeface="Aparajita" pitchFamily="34" charset="0"/>
                <a:cs typeface="Aparajita" pitchFamily="34" charset="0"/>
              </a:rPr>
              <a:t>) The sources from which she received cash and the purposes for which it was utilized. </a:t>
            </a:r>
          </a:p>
          <a:p>
            <a:pPr lvl="1" algn="just"/>
            <a:r>
              <a:rPr lang="en-US" dirty="0">
                <a:latin typeface="Aparajita" pitchFamily="34" charset="0"/>
                <a:cs typeface="Aparajita" pitchFamily="34" charset="0"/>
              </a:rPr>
              <a:t>(ii) Whether her receipts are more than her payments or vice-versa? </a:t>
            </a:r>
          </a:p>
          <a:p>
            <a:pPr lvl="1" algn="just"/>
            <a:r>
              <a:rPr lang="en-US" dirty="0">
                <a:latin typeface="Aparajita" pitchFamily="34" charset="0"/>
                <a:cs typeface="Aparajita" pitchFamily="34" charset="0"/>
              </a:rPr>
              <a:t>(iii) The balance of cash in hand or deficit, if any at the end of a period.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pPr algn="just"/>
            <a:r>
              <a:rPr lang="en-US" dirty="0">
                <a:latin typeface="Aparajita" pitchFamily="34" charset="0"/>
                <a:cs typeface="Aparajita" pitchFamily="34" charset="0"/>
              </a:rPr>
              <a:t>In case the housewife records her transactions regularly, she can collect valuable information about the nature of her receipts and payments. </a:t>
            </a:r>
          </a:p>
          <a:p>
            <a:pPr algn="just"/>
            <a:endParaRPr lang="en-US" dirty="0">
              <a:latin typeface="Aparajita" pitchFamily="34" charset="0"/>
              <a:cs typeface="Aparajita" pitchFamily="34" charset="0"/>
            </a:endParaRPr>
          </a:p>
          <a:p>
            <a:pPr algn="just"/>
            <a:r>
              <a:rPr lang="en-US" dirty="0">
                <a:latin typeface="Aparajita" pitchFamily="34" charset="0"/>
                <a:cs typeface="Aparajita" pitchFamily="34" charset="0"/>
              </a:rPr>
              <a:t>For example, she can find out the total amount spent by her during a period (say a year) on different items say milk, food, education, entertainment, etc. </a:t>
            </a:r>
          </a:p>
          <a:p>
            <a:pPr algn="just"/>
            <a:endParaRPr lang="en-US" dirty="0">
              <a:latin typeface="Aparajita" pitchFamily="34" charset="0"/>
              <a:cs typeface="Aparajita" pitchFamily="34" charset="0"/>
            </a:endParaRPr>
          </a:p>
          <a:p>
            <a:pPr algn="just"/>
            <a:r>
              <a:rPr lang="en-US" dirty="0">
                <a:latin typeface="Aparajita" pitchFamily="34" charset="0"/>
                <a:cs typeface="Aparajita" pitchFamily="34" charset="0"/>
              </a:rPr>
              <a:t>Similarly she can find the sources of her receipts such as salary of her husband, rent from property, cash gifts from her relatives, etc.</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latin typeface="Aparajita" pitchFamily="34" charset="0"/>
                <a:cs typeface="Aparajita" pitchFamily="34" charset="0"/>
              </a:rPr>
              <a:t>Thus, at the end of a period (say a year) she can see for herself about her financial position i.e., what she owns and what she owes. </a:t>
            </a:r>
          </a:p>
          <a:p>
            <a:pPr algn="just"/>
            <a:endParaRPr lang="en-US" dirty="0">
              <a:latin typeface="Aparajita" pitchFamily="34" charset="0"/>
              <a:cs typeface="Aparajita" pitchFamily="34" charset="0"/>
            </a:endParaRPr>
          </a:p>
          <a:p>
            <a:pPr algn="just"/>
            <a:r>
              <a:rPr lang="en-US" dirty="0">
                <a:latin typeface="Aparajita" pitchFamily="34" charset="0"/>
                <a:cs typeface="Aparajita" pitchFamily="34" charset="0"/>
              </a:rPr>
              <a:t>This will help her in planning her future income and expenses (or making out a budget) to a great extent.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buNone/>
            </a:pPr>
            <a:r>
              <a:rPr lang="en-US" dirty="0">
                <a:latin typeface="Aparajita" pitchFamily="34" charset="0"/>
                <a:cs typeface="Aparajita" pitchFamily="34" charset="0"/>
              </a:rPr>
              <a:t>	The need for accounting is all the more great for a person who is running a business. </a:t>
            </a:r>
          </a:p>
          <a:p>
            <a:pPr algn="just">
              <a:buNone/>
            </a:pPr>
            <a:r>
              <a:rPr lang="en-US" dirty="0">
                <a:latin typeface="Aparajita" pitchFamily="34" charset="0"/>
                <a:cs typeface="Aparajita" pitchFamily="34" charset="0"/>
              </a:rPr>
              <a:t>	He must know : </a:t>
            </a:r>
          </a:p>
          <a:p>
            <a:pPr algn="just">
              <a:buNone/>
            </a:pPr>
            <a:r>
              <a:rPr lang="en-US" dirty="0">
                <a:latin typeface="Aparajita" pitchFamily="34" charset="0"/>
                <a:cs typeface="Aparajita" pitchFamily="34" charset="0"/>
              </a:rPr>
              <a:t>	(</a:t>
            </a:r>
            <a:r>
              <a:rPr lang="en-US" dirty="0" err="1">
                <a:latin typeface="Aparajita" pitchFamily="34" charset="0"/>
                <a:cs typeface="Aparajita" pitchFamily="34" charset="0"/>
              </a:rPr>
              <a:t>i</a:t>
            </a:r>
            <a:r>
              <a:rPr lang="en-US" dirty="0">
                <a:latin typeface="Aparajita" pitchFamily="34" charset="0"/>
                <a:cs typeface="Aparajita" pitchFamily="34" charset="0"/>
              </a:rPr>
              <a:t>) What he owns? </a:t>
            </a:r>
          </a:p>
          <a:p>
            <a:pPr algn="just">
              <a:buNone/>
            </a:pPr>
            <a:r>
              <a:rPr lang="en-US" dirty="0">
                <a:latin typeface="Aparajita" pitchFamily="34" charset="0"/>
                <a:cs typeface="Aparajita" pitchFamily="34" charset="0"/>
              </a:rPr>
              <a:t>	(ii) What he owes? </a:t>
            </a:r>
          </a:p>
          <a:p>
            <a:pPr algn="just">
              <a:buNone/>
            </a:pPr>
            <a:r>
              <a:rPr lang="en-US" dirty="0">
                <a:latin typeface="Aparajita" pitchFamily="34" charset="0"/>
                <a:cs typeface="Aparajita" pitchFamily="34" charset="0"/>
              </a:rPr>
              <a:t>	(iii) Whether he has earn a profit or suffered a loss on account of running a business? </a:t>
            </a:r>
          </a:p>
          <a:p>
            <a:pPr algn="just">
              <a:buNone/>
            </a:pPr>
            <a:r>
              <a:rPr lang="en-US" dirty="0">
                <a:latin typeface="Aparajita" pitchFamily="34" charset="0"/>
                <a:cs typeface="Aparajita" pitchFamily="34" charset="0"/>
              </a:rPr>
              <a:t>	(iv) What is his financial position i.e. whether he will be in a position to meet all his commitments in the near future or he is in the process of becoming a bankrupt.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parajita" pitchFamily="34" charset="0"/>
                <a:cs typeface="Aparajita" pitchFamily="34" charset="0"/>
              </a:rPr>
              <a:t>MEANING OF ACCOUNTING</a:t>
            </a:r>
          </a:p>
        </p:txBody>
      </p:sp>
      <p:sp>
        <p:nvSpPr>
          <p:cNvPr id="3" name="Content Placeholder 2"/>
          <p:cNvSpPr>
            <a:spLocks noGrp="1"/>
          </p:cNvSpPr>
          <p:nvPr>
            <p:ph idx="1"/>
          </p:nvPr>
        </p:nvSpPr>
        <p:spPr/>
        <p:txBody>
          <a:bodyPr>
            <a:normAutofit fontScale="85000" lnSpcReduction="10000"/>
          </a:bodyPr>
          <a:lstStyle/>
          <a:p>
            <a:pPr algn="just"/>
            <a:r>
              <a:rPr lang="en-US" dirty="0">
                <a:latin typeface="Aparajita" pitchFamily="34" charset="0"/>
                <a:cs typeface="Aparajita" pitchFamily="34" charset="0"/>
              </a:rPr>
              <a:t>The main purpose of accounting is to ascertain profit or loss during a specified period, to show financial condition of the business on a particular date and to have control over the firm's property.</a:t>
            </a:r>
          </a:p>
          <a:p>
            <a:pPr marL="0" indent="0" algn="just">
              <a:buNone/>
            </a:pPr>
            <a:endParaRPr lang="en-US" dirty="0">
              <a:latin typeface="Aparajita" pitchFamily="34" charset="0"/>
              <a:cs typeface="Aparajita" pitchFamily="34" charset="0"/>
            </a:endParaRPr>
          </a:p>
          <a:p>
            <a:pPr algn="just"/>
            <a:r>
              <a:rPr lang="en-US" dirty="0">
                <a:latin typeface="Aparajita" pitchFamily="34" charset="0"/>
                <a:cs typeface="Aparajita" pitchFamily="34" charset="0"/>
              </a:rPr>
              <a:t>Such accounting records are required to be maintained to measure the income of the business and communicate the information so that it may be used by managers, owners and other interested parties. </a:t>
            </a:r>
          </a:p>
          <a:p>
            <a:pPr algn="just"/>
            <a:r>
              <a:rPr lang="en-US" dirty="0">
                <a:latin typeface="Aparajita" pitchFamily="34" charset="0"/>
                <a:cs typeface="Aparajita" pitchFamily="34" charset="0"/>
              </a:rPr>
              <a:t>Accounting is a discipline which records, classifies, summarizes and interprets financial information about the activities of a concern so that intelligent decisions can be made about the concern.</a:t>
            </a:r>
          </a:p>
          <a:p>
            <a:pPr algn="just"/>
            <a:endParaRPr lang="en-US" dirty="0">
              <a:latin typeface="Aparajita" pitchFamily="34" charset="0"/>
              <a:cs typeface="Aparajita"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 1 - INTRODUCTION TO ACCOUNTING</Template>
  <TotalTime>38</TotalTime>
  <Words>2682</Words>
  <Application>Microsoft Office PowerPoint</Application>
  <PresentationFormat>On-screen Show (4:3)</PresentationFormat>
  <Paragraphs>141</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AngsanaUPC</vt:lpstr>
      <vt:lpstr>Aparajita</vt:lpstr>
      <vt:lpstr>Arial</vt:lpstr>
      <vt:lpstr>Calibri</vt:lpstr>
      <vt:lpstr>Office Theme</vt:lpstr>
      <vt:lpstr>COURSE OUTLINE</vt:lpstr>
      <vt:lpstr>REFERENCES</vt:lpstr>
      <vt:lpstr>INTRODUCTION TO ACCOUNTING</vt:lpstr>
      <vt:lpstr>PowerPoint Presentation</vt:lpstr>
      <vt:lpstr>PowerPoint Presentation</vt:lpstr>
      <vt:lpstr>PowerPoint Presentation</vt:lpstr>
      <vt:lpstr>PowerPoint Presentation</vt:lpstr>
      <vt:lpstr>PowerPoint Presentation</vt:lpstr>
      <vt:lpstr>MEANING OF ACCOUNTING</vt:lpstr>
      <vt:lpstr>DEFINITION</vt:lpstr>
      <vt:lpstr>FUNCTIONS OF ACCOUNTING</vt:lpstr>
      <vt:lpstr>PowerPoint Presentation</vt:lpstr>
      <vt:lpstr>OBJECTIVES OF ACCOUNTING</vt:lpstr>
      <vt:lpstr>PowerPoint Presentation</vt:lpstr>
      <vt:lpstr>PowerPoint Presentation</vt:lpstr>
      <vt:lpstr>PowerPoint Presentation</vt:lpstr>
      <vt:lpstr>PowerPoint Presentation</vt:lpstr>
      <vt:lpstr>PowerPoint Presentation</vt:lpstr>
      <vt:lpstr>PowerPoint Presentation</vt:lpstr>
      <vt:lpstr>USERS OF ACCOUNTING INFORMATION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BRANCHES OF ACCOUNTING</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OUTLINE</dc:title>
  <dc:creator>Ruchi Mishra</dc:creator>
  <cp:lastModifiedBy>Ruchi Mishra</cp:lastModifiedBy>
  <cp:revision>3</cp:revision>
  <dcterms:created xsi:type="dcterms:W3CDTF">2022-08-10T14:23:18Z</dcterms:created>
  <dcterms:modified xsi:type="dcterms:W3CDTF">2022-08-24T15:37:18Z</dcterms:modified>
</cp:coreProperties>
</file>