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6" r:id="rId6"/>
    <p:sldId id="259" r:id="rId7"/>
    <p:sldId id="260" r:id="rId8"/>
    <p:sldId id="261" r:id="rId9"/>
    <p:sldId id="264" r:id="rId10"/>
    <p:sldId id="262" r:id="rId11"/>
    <p:sldId id="263" r:id="rId12"/>
    <p:sldId id="267" r:id="rId13"/>
    <p:sldId id="268" r:id="rId14"/>
    <p:sldId id="269" r:id="rId15"/>
    <p:sldId id="270"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6E7D-9539-DB20-815E-CD67620E2210}"/>
              </a:ext>
            </a:extLst>
          </p:cNvPr>
          <p:cNvSpPr>
            <a:spLocks noGrp="1"/>
          </p:cNvSpPr>
          <p:nvPr>
            <p:ph type="ctrTitle"/>
          </p:nvPr>
        </p:nvSpPr>
        <p:spPr>
          <a:xfrm>
            <a:off x="1066464" y="619432"/>
            <a:ext cx="9778515" cy="1338824"/>
          </a:xfrm>
        </p:spPr>
        <p:txBody>
          <a:bodyPr/>
          <a:lstStyle/>
          <a:p>
            <a:r>
              <a:rPr lang="en-US" dirty="0">
                <a:latin typeface="Arial Rounded MT Bold" panose="020F0704030504030204" pitchFamily="34" charset="0"/>
              </a:rPr>
              <a:t>  </a:t>
            </a:r>
            <a:r>
              <a:rPr lang="en-US" u="sng" dirty="0">
                <a:latin typeface="Arial Rounded MT Bold" panose="020F0704030504030204" pitchFamily="34" charset="0"/>
              </a:rPr>
              <a:t>Blind stick obstacle sensor</a:t>
            </a:r>
            <a:endParaRPr lang="en-IN" u="sng" dirty="0">
              <a:latin typeface="Arial Rounded MT Bold" panose="020F0704030504030204" pitchFamily="34" charset="0"/>
            </a:endParaRPr>
          </a:p>
        </p:txBody>
      </p:sp>
      <p:sp>
        <p:nvSpPr>
          <p:cNvPr id="3" name="Subtitle 2">
            <a:extLst>
              <a:ext uri="{FF2B5EF4-FFF2-40B4-BE49-F238E27FC236}">
                <a16:creationId xmlns:a16="http://schemas.microsoft.com/office/drawing/2014/main" id="{C9D4936A-9FC7-B8C2-C9D4-A0AB3358F5D3}"/>
              </a:ext>
            </a:extLst>
          </p:cNvPr>
          <p:cNvSpPr>
            <a:spLocks noGrp="1"/>
          </p:cNvSpPr>
          <p:nvPr>
            <p:ph type="subTitle" idx="1"/>
          </p:nvPr>
        </p:nvSpPr>
        <p:spPr>
          <a:xfrm>
            <a:off x="958310" y="2998289"/>
            <a:ext cx="8825658" cy="2586433"/>
          </a:xfrm>
        </p:spPr>
        <p:txBody>
          <a:bodyPr>
            <a:normAutofit/>
          </a:bodyPr>
          <a:lstStyle/>
          <a:p>
            <a:r>
              <a:rPr lang="en-US" sz="2000" b="1" dirty="0">
                <a:solidFill>
                  <a:schemeClr val="bg1"/>
                </a:solidFill>
                <a:cs typeface="Arial" panose="020B0604020202020204" pitchFamily="34" charset="0"/>
              </a:rPr>
              <a:t>Name of Team members</a:t>
            </a:r>
            <a:r>
              <a:rPr lang="en-US" sz="2000" b="1" dirty="0">
                <a:solidFill>
                  <a:schemeClr val="bg1"/>
                </a:solidFill>
              </a:rPr>
              <a:t>:</a:t>
            </a:r>
          </a:p>
          <a:p>
            <a:r>
              <a:rPr lang="en-IN" sz="2000" dirty="0">
                <a:solidFill>
                  <a:schemeClr val="bg1"/>
                </a:solidFill>
                <a:cs typeface="Arial" panose="020B0604020202020204" pitchFamily="34" charset="0"/>
              </a:rPr>
              <a:t>1.Pranav </a:t>
            </a:r>
            <a:r>
              <a:rPr lang="en-IN" sz="2000" dirty="0" err="1">
                <a:solidFill>
                  <a:schemeClr val="bg1"/>
                </a:solidFill>
                <a:cs typeface="Arial" panose="020B0604020202020204" pitchFamily="34" charset="0"/>
              </a:rPr>
              <a:t>AvAsare</a:t>
            </a:r>
            <a:r>
              <a:rPr lang="en-IN" sz="2000" dirty="0">
                <a:solidFill>
                  <a:schemeClr val="bg1"/>
                </a:solidFill>
                <a:cs typeface="Arial" panose="020B0604020202020204" pitchFamily="34" charset="0"/>
              </a:rPr>
              <a:t>                     A-19</a:t>
            </a:r>
          </a:p>
          <a:p>
            <a:r>
              <a:rPr lang="en-IN" sz="2000" dirty="0">
                <a:solidFill>
                  <a:schemeClr val="bg1"/>
                </a:solidFill>
                <a:cs typeface="Arial" panose="020B0604020202020204" pitchFamily="34" charset="0"/>
              </a:rPr>
              <a:t>2.Sandhya </a:t>
            </a:r>
            <a:r>
              <a:rPr lang="en-IN" sz="2000" dirty="0" err="1">
                <a:solidFill>
                  <a:schemeClr val="bg1"/>
                </a:solidFill>
                <a:cs typeface="Arial" panose="020B0604020202020204" pitchFamily="34" charset="0"/>
              </a:rPr>
              <a:t>khomane</a:t>
            </a:r>
            <a:r>
              <a:rPr lang="en-IN" sz="2000" dirty="0">
                <a:solidFill>
                  <a:schemeClr val="bg1"/>
                </a:solidFill>
                <a:cs typeface="Arial" panose="020B0604020202020204" pitchFamily="34" charset="0"/>
              </a:rPr>
              <a:t>                 A-03</a:t>
            </a:r>
          </a:p>
          <a:p>
            <a:r>
              <a:rPr lang="en-IN" sz="2000" dirty="0">
                <a:solidFill>
                  <a:schemeClr val="bg1"/>
                </a:solidFill>
                <a:cs typeface="Arial" panose="020B0604020202020204" pitchFamily="34" charset="0"/>
              </a:rPr>
              <a:t>3.Akshada </a:t>
            </a:r>
            <a:r>
              <a:rPr lang="en-IN" sz="2000" dirty="0" err="1">
                <a:solidFill>
                  <a:schemeClr val="bg1"/>
                </a:solidFill>
                <a:cs typeface="Arial" panose="020B0604020202020204" pitchFamily="34" charset="0"/>
              </a:rPr>
              <a:t>khatale</a:t>
            </a:r>
            <a:r>
              <a:rPr lang="en-IN" sz="2000" dirty="0">
                <a:solidFill>
                  <a:schemeClr val="bg1"/>
                </a:solidFill>
                <a:cs typeface="Arial" panose="020B0604020202020204" pitchFamily="34" charset="0"/>
              </a:rPr>
              <a:t>                    A-20</a:t>
            </a:r>
          </a:p>
          <a:p>
            <a:r>
              <a:rPr lang="en-IN" sz="2000" dirty="0">
                <a:solidFill>
                  <a:schemeClr val="bg1"/>
                </a:solidFill>
                <a:cs typeface="Arial" panose="020B0604020202020204" pitchFamily="34" charset="0"/>
              </a:rPr>
              <a:t>4.Grishma </a:t>
            </a:r>
            <a:r>
              <a:rPr lang="en-IN" sz="2000" dirty="0" err="1">
                <a:solidFill>
                  <a:schemeClr val="bg1"/>
                </a:solidFill>
                <a:cs typeface="Arial" panose="020B0604020202020204" pitchFamily="34" charset="0"/>
              </a:rPr>
              <a:t>dalvi</a:t>
            </a:r>
            <a:r>
              <a:rPr lang="en-IN" sz="2000" dirty="0">
                <a:solidFill>
                  <a:schemeClr val="bg1"/>
                </a:solidFill>
                <a:cs typeface="Arial" panose="020B0604020202020204" pitchFamily="34" charset="0"/>
              </a:rPr>
              <a:t>                         A-15</a:t>
            </a:r>
          </a:p>
          <a:p>
            <a:r>
              <a:rPr lang="en-IN" sz="2000" dirty="0">
                <a:solidFill>
                  <a:schemeClr val="bg1"/>
                </a:solidFill>
                <a:cs typeface="Arial" panose="020B0604020202020204" pitchFamily="34" charset="0"/>
              </a:rPr>
              <a:t>5.Atharv </a:t>
            </a:r>
            <a:r>
              <a:rPr lang="en-IN" sz="2000" dirty="0" err="1">
                <a:solidFill>
                  <a:schemeClr val="bg1"/>
                </a:solidFill>
                <a:cs typeface="Arial" panose="020B0604020202020204" pitchFamily="34" charset="0"/>
              </a:rPr>
              <a:t>kurve</a:t>
            </a:r>
            <a:r>
              <a:rPr lang="en-IN" sz="2000" dirty="0">
                <a:solidFill>
                  <a:schemeClr val="bg1"/>
                </a:solidFill>
                <a:cs typeface="Arial" panose="020B0604020202020204" pitchFamily="34" charset="0"/>
              </a:rPr>
              <a:t>                           A-18</a:t>
            </a:r>
          </a:p>
        </p:txBody>
      </p:sp>
    </p:spTree>
    <p:extLst>
      <p:ext uri="{BB962C8B-B14F-4D97-AF65-F5344CB8AC3E}">
        <p14:creationId xmlns:p14="http://schemas.microsoft.com/office/powerpoint/2010/main" val="530787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4536-380B-CDAB-F3BA-63EB4447B68E}"/>
              </a:ext>
            </a:extLst>
          </p:cNvPr>
          <p:cNvSpPr>
            <a:spLocks noGrp="1"/>
          </p:cNvSpPr>
          <p:nvPr>
            <p:ph type="title"/>
          </p:nvPr>
        </p:nvSpPr>
        <p:spPr/>
        <p:txBody>
          <a:bodyPr/>
          <a:lstStyle/>
          <a:p>
            <a:r>
              <a:rPr lang="en-US" dirty="0">
                <a:latin typeface="Arial Rounded MT Bold" panose="020F0704030504030204" pitchFamily="34" charset="0"/>
              </a:rPr>
              <a:t>Model demonstration</a:t>
            </a:r>
            <a:r>
              <a:rPr lang="en-US" dirty="0"/>
              <a:t>:</a:t>
            </a:r>
            <a:endParaRPr lang="en-IN" dirty="0"/>
          </a:p>
        </p:txBody>
      </p:sp>
      <p:sp>
        <p:nvSpPr>
          <p:cNvPr id="3" name="Content Placeholder 2">
            <a:extLst>
              <a:ext uri="{FF2B5EF4-FFF2-40B4-BE49-F238E27FC236}">
                <a16:creationId xmlns:a16="http://schemas.microsoft.com/office/drawing/2014/main" id="{D2595995-448A-DC11-9064-AFF132F6E99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3714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4C8A-0453-BD08-5B51-4262D04FAF86}"/>
              </a:ext>
            </a:extLst>
          </p:cNvPr>
          <p:cNvSpPr>
            <a:spLocks noGrp="1"/>
          </p:cNvSpPr>
          <p:nvPr>
            <p:ph type="title"/>
          </p:nvPr>
        </p:nvSpPr>
        <p:spPr/>
        <p:txBody>
          <a:bodyPr/>
          <a:lstStyle/>
          <a:p>
            <a:r>
              <a:rPr lang="en-US" dirty="0">
                <a:latin typeface="Arial Rounded MT Bold" panose="020F0704030504030204" pitchFamily="34" charset="0"/>
              </a:rPr>
              <a:t>Challenges</a:t>
            </a:r>
            <a:r>
              <a:rPr lang="en-US" dirty="0"/>
              <a:t>:</a:t>
            </a:r>
            <a:endParaRPr lang="en-IN" dirty="0"/>
          </a:p>
        </p:txBody>
      </p:sp>
      <p:sp>
        <p:nvSpPr>
          <p:cNvPr id="3" name="Content Placeholder 2">
            <a:extLst>
              <a:ext uri="{FF2B5EF4-FFF2-40B4-BE49-F238E27FC236}">
                <a16:creationId xmlns:a16="http://schemas.microsoft.com/office/drawing/2014/main" id="{C2335842-2C1E-1793-0984-476338EF9074}"/>
              </a:ext>
            </a:extLst>
          </p:cNvPr>
          <p:cNvSpPr>
            <a:spLocks noGrp="1"/>
          </p:cNvSpPr>
          <p:nvPr>
            <p:ph idx="1"/>
          </p:nvPr>
        </p:nvSpPr>
        <p:spPr>
          <a:xfrm>
            <a:off x="548640" y="2420620"/>
            <a:ext cx="10708640" cy="4254500"/>
          </a:xfrm>
        </p:spPr>
        <p:txBody>
          <a:bodyPr>
            <a:normAutofit/>
          </a:bodyPr>
          <a:lstStyle/>
          <a:p>
            <a:pPr marL="0" indent="0">
              <a:buNone/>
            </a:pPr>
            <a:r>
              <a:rPr lang="en-US" sz="2000" dirty="0"/>
              <a:t>Developing a blind stick obstacle sensor project presents several challenges that need to be addressed to create a functional and effective solution for visually impaired individuals. Here are some common challenges:</a:t>
            </a:r>
          </a:p>
          <a:p>
            <a:r>
              <a:rPr lang="en-US" sz="2000" b="1" u="sng" dirty="0"/>
              <a:t>Accuracy of Obstacle Detection</a:t>
            </a:r>
            <a:r>
              <a:rPr lang="en-US" sz="2000" u="sng" dirty="0"/>
              <a:t>: </a:t>
            </a:r>
            <a:r>
              <a:rPr lang="en-US" sz="2000" dirty="0"/>
              <a:t>Ensuring that the sensors accurately detect obstacles in the environment is crucial for the safety of the user. Challenges may arise due to varying object shapes, sizes, and materials, as well as environmental factors such as lighting conditions and acoustic interference.</a:t>
            </a:r>
          </a:p>
          <a:p>
            <a:r>
              <a:rPr lang="en-US" sz="2000" b="1" u="sng" dirty="0"/>
              <a:t>Distance Measurement</a:t>
            </a:r>
            <a:r>
              <a:rPr lang="en-US" sz="2000" dirty="0"/>
              <a:t>: Obtaining accurate distance measurements to detected obstacles is essential for providing timely feedback to the user. Challenges may include calibration issues, signal interference, and limitations of the sensor technology.</a:t>
            </a:r>
            <a:endParaRPr lang="en-IN" sz="2000" dirty="0"/>
          </a:p>
        </p:txBody>
      </p:sp>
    </p:spTree>
    <p:extLst>
      <p:ext uri="{BB962C8B-B14F-4D97-AF65-F5344CB8AC3E}">
        <p14:creationId xmlns:p14="http://schemas.microsoft.com/office/powerpoint/2010/main" val="3073678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3E96-7F6B-F8AE-A3C0-EB050DDD121D}"/>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89DCB9E4-0F9A-4788-D64C-D51AC705779E}"/>
              </a:ext>
            </a:extLst>
          </p:cNvPr>
          <p:cNvSpPr>
            <a:spLocks noGrp="1"/>
          </p:cNvSpPr>
          <p:nvPr>
            <p:ph idx="1"/>
          </p:nvPr>
        </p:nvSpPr>
        <p:spPr>
          <a:xfrm>
            <a:off x="619760" y="2418080"/>
            <a:ext cx="10759440" cy="4155440"/>
          </a:xfrm>
        </p:spPr>
        <p:txBody>
          <a:bodyPr>
            <a:normAutofit/>
          </a:bodyPr>
          <a:lstStyle/>
          <a:p>
            <a:r>
              <a:rPr lang="en-US" sz="2000" b="1" u="sng" dirty="0"/>
              <a:t>Portability and Durability</a:t>
            </a:r>
            <a:r>
              <a:rPr lang="en-US" sz="2000" dirty="0"/>
              <a:t>: The blind stick device needs to be portable, lightweight, and durable to withstand daily use by visually impaired individuals. Challenges include optimizing the size and weight of the device while ensuring robustness and reliability.</a:t>
            </a:r>
          </a:p>
          <a:p>
            <a:r>
              <a:rPr lang="en-US" sz="2000" b="1" u="sng" dirty="0"/>
              <a:t>Power Management</a:t>
            </a:r>
            <a:r>
              <a:rPr lang="en-US" sz="2000" dirty="0"/>
              <a:t>: Maximizing battery life and optimizing power consumption are critical for ensuring the device's usability and reliability. Challenges may include selecting efficient components, implementing power-saving features, and managing power fluctuations during operation.</a:t>
            </a:r>
          </a:p>
          <a:p>
            <a:r>
              <a:rPr lang="en-US" sz="2000" b="1" u="sng" dirty="0"/>
              <a:t>User Testing and Feedback</a:t>
            </a:r>
            <a:r>
              <a:rPr lang="en-US" sz="2000" dirty="0"/>
              <a:t>: Conducting thorough user testing with visually impaired individuals is essential for evaluating the effectiveness and usability of the device. Challenges may include recruiting participants, gathering feedback, and incorporating user preferences and suggestions into the design</a:t>
            </a:r>
            <a:endParaRPr lang="en-IN" sz="2000" dirty="0"/>
          </a:p>
        </p:txBody>
      </p:sp>
    </p:spTree>
    <p:extLst>
      <p:ext uri="{BB962C8B-B14F-4D97-AF65-F5344CB8AC3E}">
        <p14:creationId xmlns:p14="http://schemas.microsoft.com/office/powerpoint/2010/main" val="108231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E6E8-5FEF-D605-CFF5-AE61454411A7}"/>
              </a:ext>
            </a:extLst>
          </p:cNvPr>
          <p:cNvSpPr>
            <a:spLocks noGrp="1"/>
          </p:cNvSpPr>
          <p:nvPr>
            <p:ph type="title"/>
          </p:nvPr>
        </p:nvSpPr>
        <p:spPr/>
        <p:txBody>
          <a:bodyPr/>
          <a:lstStyle/>
          <a:p>
            <a:r>
              <a:rPr lang="en-US" dirty="0">
                <a:latin typeface="Arial Rounded MT Bold" panose="020F0704030504030204" pitchFamily="34" charset="0"/>
              </a:rPr>
              <a:t>Future improvements</a:t>
            </a:r>
            <a:r>
              <a:rPr lang="en-US" dirty="0"/>
              <a:t>:</a:t>
            </a:r>
            <a:endParaRPr lang="en-IN" dirty="0"/>
          </a:p>
        </p:txBody>
      </p:sp>
      <p:sp>
        <p:nvSpPr>
          <p:cNvPr id="3" name="Content Placeholder 2">
            <a:extLst>
              <a:ext uri="{FF2B5EF4-FFF2-40B4-BE49-F238E27FC236}">
                <a16:creationId xmlns:a16="http://schemas.microsoft.com/office/drawing/2014/main" id="{CF4CB0C1-487C-B443-9C6F-4B55155CD1EA}"/>
              </a:ext>
            </a:extLst>
          </p:cNvPr>
          <p:cNvSpPr>
            <a:spLocks noGrp="1"/>
          </p:cNvSpPr>
          <p:nvPr>
            <p:ph idx="1"/>
          </p:nvPr>
        </p:nvSpPr>
        <p:spPr>
          <a:xfrm>
            <a:off x="596360" y="2288540"/>
            <a:ext cx="10183399" cy="4020820"/>
          </a:xfrm>
        </p:spPr>
        <p:txBody>
          <a:bodyPr>
            <a:noAutofit/>
          </a:bodyPr>
          <a:lstStyle/>
          <a:p>
            <a:r>
              <a:rPr lang="en-US" sz="2000" b="1" u="sng" dirty="0"/>
              <a:t>Advanced Obstacle Detection Algorithms: </a:t>
            </a:r>
            <a:r>
              <a:rPr lang="en-US" sz="2000" dirty="0"/>
              <a:t>Explore advanced signal processing techniques and machine learning algorithms to improve the accuracy and reliability of obstacle detection. This could involve incorporating depth sensing technologies such as LiDAR or stereo vision for better spatial awareness.</a:t>
            </a:r>
          </a:p>
          <a:p>
            <a:r>
              <a:rPr lang="en-US" sz="2000" b="1" u="sng" dirty="0"/>
              <a:t>Integration with Smart Devices</a:t>
            </a:r>
            <a:r>
              <a:rPr lang="en-US" sz="2000" dirty="0"/>
              <a:t>: Integrate the blind stick with smartphones or wearable devices to provide additional functionalities such as navigation assistance, voice commands, and remote monitoring. This could leverage the capabilities of existing accessibility features and assistive technology platforms.</a:t>
            </a:r>
          </a:p>
          <a:p>
            <a:r>
              <a:rPr lang="en-US" sz="2000" b="1" u="sng" dirty="0"/>
              <a:t>Multi-Sensor Fusion</a:t>
            </a:r>
            <a:r>
              <a:rPr lang="en-US" sz="2000" dirty="0"/>
              <a:t>: Combine data from multiple sensors, such as ultrasonic, infrared, and thermal sensors, to enhance the robustness and versatility of obstacle detection in various environments and conditions.</a:t>
            </a:r>
            <a:endParaRPr lang="en-IN" sz="2000" dirty="0"/>
          </a:p>
        </p:txBody>
      </p:sp>
    </p:spTree>
    <p:extLst>
      <p:ext uri="{BB962C8B-B14F-4D97-AF65-F5344CB8AC3E}">
        <p14:creationId xmlns:p14="http://schemas.microsoft.com/office/powerpoint/2010/main" val="6730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1E8A-8288-51DE-582F-FB950F1501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CC6752-3491-E968-266A-914615139598}"/>
              </a:ext>
            </a:extLst>
          </p:cNvPr>
          <p:cNvSpPr>
            <a:spLocks noGrp="1"/>
          </p:cNvSpPr>
          <p:nvPr>
            <p:ph idx="1"/>
          </p:nvPr>
        </p:nvSpPr>
        <p:spPr>
          <a:xfrm>
            <a:off x="531860" y="2471420"/>
            <a:ext cx="10451100" cy="4091940"/>
          </a:xfrm>
        </p:spPr>
        <p:txBody>
          <a:bodyPr>
            <a:noAutofit/>
          </a:bodyPr>
          <a:lstStyle/>
          <a:p>
            <a:r>
              <a:rPr lang="en-US" sz="2000" b="1" u="sng" dirty="0"/>
              <a:t>Haptic Feedback Enhancements</a:t>
            </a:r>
            <a:r>
              <a:rPr lang="en-US" sz="2000" dirty="0"/>
              <a:t>: Explore innovative haptic feedback mechanisms, such as tactile arrays or shape-changing materials, to provide more intuitive and immersive feedback to the user. This could improve spatial awareness and reduce cognitive load.</a:t>
            </a:r>
          </a:p>
          <a:p>
            <a:r>
              <a:rPr lang="en-US" sz="2000" b="1" u="sng" dirty="0"/>
              <a:t>Customizable User Profiles</a:t>
            </a:r>
            <a:r>
              <a:rPr lang="en-US" sz="2000" dirty="0"/>
              <a:t>: Implement customizable user profiles that allow users to adjust settings and preferences according to their individual needs and preferences. This could include personalized feedback patterns, sensitivity levels, and audiovisual cues.</a:t>
            </a:r>
          </a:p>
          <a:p>
            <a:r>
              <a:rPr lang="en-US" sz="2000" b="1" u="sng" dirty="0"/>
              <a:t>Localization and Mapping</a:t>
            </a:r>
            <a:r>
              <a:rPr lang="en-US" sz="2000" dirty="0"/>
              <a:t>: Incorporate localization and mapping capabilities to help users navigate unfamiliar environments more effectively. This could involve creating digital maps of indoor spaces and integrating positioning technologies such as GPS or indoor positioning systems (IPS).</a:t>
            </a:r>
            <a:endParaRPr lang="en-IN" sz="2000" dirty="0"/>
          </a:p>
        </p:txBody>
      </p:sp>
    </p:spTree>
    <p:extLst>
      <p:ext uri="{BB962C8B-B14F-4D97-AF65-F5344CB8AC3E}">
        <p14:creationId xmlns:p14="http://schemas.microsoft.com/office/powerpoint/2010/main" val="4049143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C082-743B-E604-87C9-82D28E800E66}"/>
              </a:ext>
            </a:extLst>
          </p:cNvPr>
          <p:cNvSpPr>
            <a:spLocks noGrp="1"/>
          </p:cNvSpPr>
          <p:nvPr>
            <p:ph type="title"/>
          </p:nvPr>
        </p:nvSpPr>
        <p:spPr/>
        <p:txBody>
          <a:bodyPr/>
          <a:lstStyle/>
          <a:p>
            <a:r>
              <a:rPr lang="en-US" dirty="0">
                <a:latin typeface="Arial Rounded MT Bold" panose="020F0704030504030204" pitchFamily="34" charset="0"/>
              </a:rPr>
              <a:t>Conclusion</a:t>
            </a:r>
            <a:r>
              <a:rPr lang="en-US" dirty="0"/>
              <a:t> :</a:t>
            </a:r>
            <a:endParaRPr lang="en-IN" dirty="0"/>
          </a:p>
        </p:txBody>
      </p:sp>
      <p:sp>
        <p:nvSpPr>
          <p:cNvPr id="3" name="Content Placeholder 2">
            <a:extLst>
              <a:ext uri="{FF2B5EF4-FFF2-40B4-BE49-F238E27FC236}">
                <a16:creationId xmlns:a16="http://schemas.microsoft.com/office/drawing/2014/main" id="{51C5CA0B-2058-20B9-C105-FDDDEBDF9C22}"/>
              </a:ext>
            </a:extLst>
          </p:cNvPr>
          <p:cNvSpPr>
            <a:spLocks noGrp="1"/>
          </p:cNvSpPr>
          <p:nvPr>
            <p:ph idx="1"/>
          </p:nvPr>
        </p:nvSpPr>
        <p:spPr>
          <a:xfrm>
            <a:off x="850154" y="2580640"/>
            <a:ext cx="8893286" cy="3921760"/>
          </a:xfrm>
        </p:spPr>
        <p:txBody>
          <a:bodyPr>
            <a:normAutofit/>
          </a:bodyPr>
          <a:lstStyle/>
          <a:p>
            <a:r>
              <a:rPr lang="en-US" sz="2000" dirty="0"/>
              <a:t>In conclusion, the blind stick obstacle sensor project holds significant potential to enhance the mobility, safety, and independence of visually impaired individuals. By leveraging sensor technology, microcontrollers, and feedback mechanisms, this project aims to provide real-time detection and notification of obstacles in the user's path. Despite challenges such as accuracy, usability, and power management, advancements in signal processing, user interface design, and collaborative development offer promising opportunities for improvement.</a:t>
            </a:r>
            <a:endParaRPr lang="en-IN" sz="2000" dirty="0"/>
          </a:p>
        </p:txBody>
      </p:sp>
    </p:spTree>
    <p:extLst>
      <p:ext uri="{BB962C8B-B14F-4D97-AF65-F5344CB8AC3E}">
        <p14:creationId xmlns:p14="http://schemas.microsoft.com/office/powerpoint/2010/main" val="1374086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C959-8B5F-4E7D-2738-716BFD6AE3CC}"/>
              </a:ext>
            </a:extLst>
          </p:cNvPr>
          <p:cNvSpPr>
            <a:spLocks noGrp="1"/>
          </p:cNvSpPr>
          <p:nvPr>
            <p:ph type="ctrTitle"/>
          </p:nvPr>
        </p:nvSpPr>
        <p:spPr>
          <a:xfrm>
            <a:off x="1683171" y="941493"/>
            <a:ext cx="8825658" cy="2677648"/>
          </a:xfrm>
        </p:spPr>
        <p:txBody>
          <a:bodyPr/>
          <a:lstStyle/>
          <a:p>
            <a:r>
              <a:rPr lang="en-US" sz="6000" b="1" dirty="0">
                <a:latin typeface="Arial Rounded MT Bold" panose="020F0704030504030204" pitchFamily="34" charset="0"/>
              </a:rPr>
              <a:t>        THANK YOU!!</a:t>
            </a:r>
            <a:endParaRPr lang="en-IN" sz="60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22564DF4-068B-0D75-DA11-5C0AC7473F4D}"/>
              </a:ext>
            </a:extLst>
          </p:cNvPr>
          <p:cNvSpPr>
            <a:spLocks noGrp="1"/>
          </p:cNvSpPr>
          <p:nvPr>
            <p:ph type="subTitle" idx="1"/>
          </p:nvPr>
        </p:nvSpPr>
        <p:spPr>
          <a:xfrm flipV="1">
            <a:off x="3799839" y="4673599"/>
            <a:ext cx="3640773"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67432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0556-5399-E0B2-EF9B-C0D4961D4DEB}"/>
              </a:ext>
            </a:extLst>
          </p:cNvPr>
          <p:cNvSpPr>
            <a:spLocks noGrp="1"/>
          </p:cNvSpPr>
          <p:nvPr>
            <p:ph type="title"/>
          </p:nvPr>
        </p:nvSpPr>
        <p:spPr/>
        <p:txBody>
          <a:bodyPr/>
          <a:lstStyle/>
          <a:p>
            <a:r>
              <a:rPr lang="en-US" dirty="0">
                <a:latin typeface="Arial Rounded MT Bold" panose="020F0704030504030204" pitchFamily="34" charset="0"/>
              </a:rPr>
              <a:t>Introduction: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9EA6354-BCBF-5115-E565-F68FC194FD96}"/>
              </a:ext>
            </a:extLst>
          </p:cNvPr>
          <p:cNvSpPr>
            <a:spLocks noGrp="1"/>
          </p:cNvSpPr>
          <p:nvPr>
            <p:ph idx="1"/>
          </p:nvPr>
        </p:nvSpPr>
        <p:spPr>
          <a:xfrm>
            <a:off x="796413" y="2438401"/>
            <a:ext cx="10399907" cy="4013200"/>
          </a:xfrm>
        </p:spPr>
        <p:txBody>
          <a:bodyPr>
            <a:normAutofit/>
          </a:bodyPr>
          <a:lstStyle/>
          <a:p>
            <a:r>
              <a:rPr lang="en-US" sz="2000" dirty="0">
                <a:cs typeface="Arial" panose="020B0604020202020204" pitchFamily="34" charset="0"/>
              </a:rPr>
              <a:t>The purpose of the blind stick obstacle sensor project is to assist visually impaired individuals in navigating their surroundings safely by detecting obstacles. Designing an effective and reliable system that accurately detects obstacles in various environments and conditions, while also being user-friendly and portable, presents several challenges that need to be addressed during the development process. obstacles in their path and providing feedback to the user.</a:t>
            </a:r>
          </a:p>
          <a:p>
            <a:r>
              <a:rPr lang="en-US" sz="2000" dirty="0">
                <a:cs typeface="Arial" panose="020B0604020202020204" pitchFamily="34" charset="0"/>
              </a:rPr>
              <a:t> This project can significantly enhance the independence and safety of visually impaired individuals by providing them with real-time information about their surroundings, helping them navigate with greater confidence and ease</a:t>
            </a:r>
            <a:r>
              <a:rPr lang="en-US" dirty="0"/>
              <a:t>.</a:t>
            </a:r>
            <a:endParaRPr lang="en-IN" dirty="0"/>
          </a:p>
        </p:txBody>
      </p:sp>
    </p:spTree>
    <p:extLst>
      <p:ext uri="{BB962C8B-B14F-4D97-AF65-F5344CB8AC3E}">
        <p14:creationId xmlns:p14="http://schemas.microsoft.com/office/powerpoint/2010/main" val="209377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E019-E372-0E11-63EB-A9FC160B1952}"/>
              </a:ext>
            </a:extLst>
          </p:cNvPr>
          <p:cNvSpPr>
            <a:spLocks noGrp="1"/>
          </p:cNvSpPr>
          <p:nvPr>
            <p:ph type="title"/>
          </p:nvPr>
        </p:nvSpPr>
        <p:spPr/>
        <p:txBody>
          <a:bodyPr/>
          <a:lstStyle/>
          <a:p>
            <a:r>
              <a:rPr lang="en-US" dirty="0">
                <a:latin typeface="Arial Rounded MT Bold" panose="020F0704030504030204" pitchFamily="34" charset="0"/>
              </a:rPr>
              <a:t>Components: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ED04636-051B-1786-1C11-B5C87C23FB2B}"/>
              </a:ext>
            </a:extLst>
          </p:cNvPr>
          <p:cNvSpPr>
            <a:spLocks noGrp="1"/>
          </p:cNvSpPr>
          <p:nvPr>
            <p:ph idx="1"/>
          </p:nvPr>
        </p:nvSpPr>
        <p:spPr>
          <a:xfrm>
            <a:off x="339208" y="2039866"/>
            <a:ext cx="10958712" cy="4818134"/>
          </a:xfrm>
        </p:spPr>
        <p:txBody>
          <a:bodyPr>
            <a:noAutofit/>
          </a:bodyPr>
          <a:lstStyle/>
          <a:p>
            <a:pPr>
              <a:buFont typeface="Wingdings" panose="05000000000000000000" pitchFamily="2" charset="2"/>
              <a:buChar char="q"/>
            </a:pPr>
            <a:r>
              <a:rPr lang="en-US" b="1" dirty="0">
                <a:cs typeface="Arial" panose="020B0604020202020204" pitchFamily="34" charset="0"/>
              </a:rPr>
              <a:t>Sensors used</a:t>
            </a:r>
            <a:r>
              <a:rPr lang="en-US" dirty="0">
                <a:cs typeface="Arial" panose="020B0604020202020204" pitchFamily="34" charset="0"/>
              </a:rPr>
              <a:t>:</a:t>
            </a:r>
          </a:p>
          <a:p>
            <a:pPr>
              <a:buFont typeface="Arial" panose="020B0604020202020204" pitchFamily="34" charset="0"/>
              <a:buChar char="•"/>
            </a:pPr>
            <a:r>
              <a:rPr lang="en-US" dirty="0">
                <a:cs typeface="Arial" panose="020B0604020202020204" pitchFamily="34" charset="0"/>
              </a:rPr>
              <a:t>Ultrasonic sensor</a:t>
            </a:r>
          </a:p>
          <a:p>
            <a:pPr>
              <a:buFont typeface="Arial" panose="020B0604020202020204" pitchFamily="34" charset="0"/>
              <a:buChar char="•"/>
            </a:pPr>
            <a:r>
              <a:rPr lang="en-US" dirty="0">
                <a:cs typeface="Arial" panose="020B0604020202020204" pitchFamily="34" charset="0"/>
              </a:rPr>
              <a:t>Buzzer</a:t>
            </a:r>
          </a:p>
          <a:p>
            <a:pPr>
              <a:buFont typeface="Wingdings" panose="05000000000000000000" pitchFamily="2" charset="2"/>
              <a:buChar char="q"/>
            </a:pPr>
            <a:r>
              <a:rPr lang="en-US" b="1" dirty="0">
                <a:cs typeface="Arial" panose="020B0604020202020204" pitchFamily="34" charset="0"/>
              </a:rPr>
              <a:t>Microcontroller used:</a:t>
            </a:r>
          </a:p>
          <a:p>
            <a:pPr>
              <a:buFont typeface="Arial" panose="020B0604020202020204" pitchFamily="34" charset="0"/>
              <a:buChar char="•"/>
            </a:pPr>
            <a:r>
              <a:rPr lang="en-US" dirty="0">
                <a:cs typeface="Arial" panose="020B0604020202020204" pitchFamily="34" charset="0"/>
              </a:rPr>
              <a:t>Arduino Uno board</a:t>
            </a:r>
          </a:p>
          <a:p>
            <a:pPr>
              <a:buFont typeface="Wingdings" panose="05000000000000000000" pitchFamily="2" charset="2"/>
              <a:buChar char="q"/>
            </a:pPr>
            <a:r>
              <a:rPr lang="en-US" b="1" dirty="0">
                <a:cs typeface="Arial" panose="020B0604020202020204" pitchFamily="34" charset="0"/>
              </a:rPr>
              <a:t>Battery used</a:t>
            </a:r>
            <a:r>
              <a:rPr lang="en-US" dirty="0">
                <a:cs typeface="Arial" panose="020B0604020202020204" pitchFamily="34" charset="0"/>
              </a:rPr>
              <a:t>:</a:t>
            </a:r>
          </a:p>
          <a:p>
            <a:pPr>
              <a:buFont typeface="Arial" panose="020B0604020202020204" pitchFamily="34" charset="0"/>
              <a:buChar char="•"/>
            </a:pPr>
            <a:r>
              <a:rPr lang="en-US" dirty="0">
                <a:cs typeface="Arial" panose="020B0604020202020204" pitchFamily="34" charset="0"/>
              </a:rPr>
              <a:t> Lithium batteries</a:t>
            </a:r>
          </a:p>
          <a:p>
            <a:pPr>
              <a:buFont typeface="Wingdings" panose="05000000000000000000" pitchFamily="2" charset="2"/>
              <a:buChar char="q"/>
            </a:pPr>
            <a:r>
              <a:rPr lang="en-US" b="1" dirty="0">
                <a:cs typeface="Arial" panose="020B0604020202020204" pitchFamily="34" charset="0"/>
              </a:rPr>
              <a:t>Other components used:</a:t>
            </a:r>
          </a:p>
          <a:p>
            <a:pPr>
              <a:buFont typeface="Arial" panose="020B0604020202020204" pitchFamily="34" charset="0"/>
              <a:buChar char="•"/>
            </a:pPr>
            <a:r>
              <a:rPr lang="en-US" dirty="0">
                <a:cs typeface="Arial" panose="020B0604020202020204" pitchFamily="34" charset="0"/>
              </a:rPr>
              <a:t> jumper wires </a:t>
            </a:r>
          </a:p>
          <a:p>
            <a:pPr>
              <a:buFont typeface="Wingdings" panose="05000000000000000000" pitchFamily="2" charset="2"/>
              <a:buChar char="q"/>
            </a:pPr>
            <a:r>
              <a:rPr lang="en-US" dirty="0">
                <a:cs typeface="Arial" panose="020B0604020202020204" pitchFamily="34" charset="0"/>
              </a:rPr>
              <a:t> Switch</a:t>
            </a:r>
          </a:p>
          <a:p>
            <a:pPr>
              <a:buFont typeface="Wingdings" panose="05000000000000000000" pitchFamily="2" charset="2"/>
              <a:buChar char="q"/>
            </a:pPr>
            <a:r>
              <a:rPr lang="en-US" dirty="0" err="1">
                <a:cs typeface="Arial" panose="020B0604020202020204" pitchFamily="34" charset="0"/>
              </a:rPr>
              <a:t>Pvc</a:t>
            </a:r>
            <a:r>
              <a:rPr lang="en-US" dirty="0">
                <a:cs typeface="Arial" panose="020B0604020202020204" pitchFamily="34" charset="0"/>
              </a:rPr>
              <a:t> pipe used as stick</a:t>
            </a:r>
          </a:p>
          <a:p>
            <a:pPr>
              <a:buFont typeface="Wingdings" panose="05000000000000000000" pitchFamily="2" charset="2"/>
              <a:buChar char="q"/>
            </a:pPr>
            <a:r>
              <a:rPr lang="en-US" dirty="0">
                <a:cs typeface="Arial" panose="020B0604020202020204" pitchFamily="34" charset="0"/>
              </a:rPr>
              <a:t>LED</a:t>
            </a:r>
            <a:r>
              <a:rPr lang="en-US" dirty="0"/>
              <a:t> (220 ohm)</a:t>
            </a:r>
          </a:p>
          <a:p>
            <a:pPr marL="0" indent="0">
              <a:buNone/>
            </a:pPr>
            <a:r>
              <a:rPr lang="en-US" dirty="0"/>
              <a:t> </a:t>
            </a:r>
          </a:p>
        </p:txBody>
      </p:sp>
      <p:pic>
        <p:nvPicPr>
          <p:cNvPr id="5" name="Picture 4">
            <a:extLst>
              <a:ext uri="{FF2B5EF4-FFF2-40B4-BE49-F238E27FC236}">
                <a16:creationId xmlns:a16="http://schemas.microsoft.com/office/drawing/2014/main" id="{A9670B74-04C9-6BA8-C770-CAC64019C2B3}"/>
              </a:ext>
            </a:extLst>
          </p:cNvPr>
          <p:cNvPicPr>
            <a:picLocks noChangeAspect="1"/>
          </p:cNvPicPr>
          <p:nvPr/>
        </p:nvPicPr>
        <p:blipFill>
          <a:blip r:embed="rId2"/>
          <a:stretch>
            <a:fillRect/>
          </a:stretch>
        </p:blipFill>
        <p:spPr>
          <a:xfrm>
            <a:off x="4399280" y="2359906"/>
            <a:ext cx="6383430" cy="38935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7980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C1A9-482A-658C-E211-5BCA8FF6AB7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22CA3BF-CF41-A71A-6765-53914A949191}"/>
              </a:ext>
            </a:extLst>
          </p:cNvPr>
          <p:cNvSpPr>
            <a:spLocks noGrp="1"/>
          </p:cNvSpPr>
          <p:nvPr>
            <p:ph idx="1"/>
          </p:nvPr>
        </p:nvSpPr>
        <p:spPr>
          <a:xfrm>
            <a:off x="467360" y="2219112"/>
            <a:ext cx="10292080" cy="4212168"/>
          </a:xfrm>
        </p:spPr>
        <p:txBody>
          <a:bodyPr>
            <a:normAutofit/>
          </a:bodyPr>
          <a:lstStyle/>
          <a:p>
            <a:pPr marL="0" indent="0">
              <a:buNone/>
            </a:pPr>
            <a:r>
              <a:rPr lang="en-US" sz="2000" b="1" u="sng" dirty="0"/>
              <a:t>Ultrasonic Sensors</a:t>
            </a:r>
            <a:r>
              <a:rPr lang="en-US" sz="2000" u="sng" dirty="0"/>
              <a:t>:</a:t>
            </a:r>
          </a:p>
          <a:p>
            <a:pPr marL="0" indent="0">
              <a:buNone/>
            </a:pPr>
            <a:r>
              <a:rPr lang="en-US" sz="2000" dirty="0"/>
              <a:t>These sensors emit ultrasonic waves and measure the time it takes for the                      waves to bounce back, allowing the device to detect obstacles in the vicinity.</a:t>
            </a:r>
          </a:p>
          <a:p>
            <a:pPr marL="0" indent="0">
              <a:buNone/>
            </a:pPr>
            <a:r>
              <a:rPr lang="en-US" sz="2000" b="1" u="sng" dirty="0"/>
              <a:t>Buzzer</a:t>
            </a:r>
            <a:r>
              <a:rPr lang="en-US" sz="2000" u="sng" dirty="0"/>
              <a:t>:</a:t>
            </a:r>
          </a:p>
          <a:p>
            <a:pPr marL="0" indent="0">
              <a:buNone/>
            </a:pPr>
            <a:r>
              <a:rPr lang="en-US" sz="2000" dirty="0"/>
              <a:t> Sound feedback can provide information about the proximity and direction of obstacles. A buzzer or a small speaker can emit different tones or patterns to indicate varying distances.</a:t>
            </a:r>
          </a:p>
          <a:p>
            <a:pPr marL="0" indent="0">
              <a:buNone/>
            </a:pPr>
            <a:r>
              <a:rPr lang="en-US" sz="2000" b="1" u="sng" dirty="0"/>
              <a:t>Microcontroller</a:t>
            </a:r>
            <a:r>
              <a:rPr lang="en-US" sz="2000" b="1" dirty="0"/>
              <a:t>:</a:t>
            </a:r>
          </a:p>
          <a:p>
            <a:pPr marL="0" indent="0">
              <a:buNone/>
            </a:pPr>
            <a:r>
              <a:rPr lang="en-US" sz="2000" dirty="0"/>
              <a:t> A microcontroller serves as the brain of the system, processing data from the sensors and controlling the feedback mechanism. Popular choices include Arduino boards (such as Arduino Uno or Arduino Nano) or Raspberry Pi.</a:t>
            </a:r>
          </a:p>
          <a:p>
            <a:pPr marL="0" indent="0">
              <a:buNone/>
            </a:pPr>
            <a:endParaRPr lang="en-US" sz="2000" dirty="0"/>
          </a:p>
          <a:p>
            <a:pPr marL="0" indent="0">
              <a:buNone/>
            </a:pPr>
            <a:endParaRPr lang="en-US" sz="2000" dirty="0"/>
          </a:p>
          <a:p>
            <a:pPr marL="0" indent="0">
              <a:buNone/>
            </a:pPr>
            <a:endParaRPr lang="en-US" sz="2000" dirty="0"/>
          </a:p>
          <a:p>
            <a:endParaRPr lang="en-IN" sz="2000" dirty="0"/>
          </a:p>
        </p:txBody>
      </p:sp>
    </p:spTree>
    <p:extLst>
      <p:ext uri="{BB962C8B-B14F-4D97-AF65-F5344CB8AC3E}">
        <p14:creationId xmlns:p14="http://schemas.microsoft.com/office/powerpoint/2010/main" val="189770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5995-CFCB-130E-D09B-9224E48CB7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2B75B8-1C44-CC5F-1354-87797B0AD63B}"/>
              </a:ext>
            </a:extLst>
          </p:cNvPr>
          <p:cNvSpPr>
            <a:spLocks noGrp="1"/>
          </p:cNvSpPr>
          <p:nvPr>
            <p:ph idx="1"/>
          </p:nvPr>
        </p:nvSpPr>
        <p:spPr>
          <a:xfrm>
            <a:off x="436880" y="2207260"/>
            <a:ext cx="10414000" cy="3807460"/>
          </a:xfrm>
        </p:spPr>
        <p:txBody>
          <a:bodyPr>
            <a:noAutofit/>
          </a:bodyPr>
          <a:lstStyle/>
          <a:p>
            <a:pPr marL="0" indent="0">
              <a:buNone/>
            </a:pPr>
            <a:r>
              <a:rPr lang="en-US" sz="2000" b="1" u="sng" dirty="0"/>
              <a:t>Battery used</a:t>
            </a:r>
            <a:r>
              <a:rPr lang="en-US" sz="2000" dirty="0"/>
              <a:t>:</a:t>
            </a:r>
          </a:p>
          <a:p>
            <a:pPr marL="0" indent="0">
              <a:buNone/>
            </a:pPr>
            <a:r>
              <a:rPr lang="en-US" sz="2000" dirty="0"/>
              <a:t>A rechargeable battery powers the blind stick for portability. The choice of battery depends on factors such as the power requirements of the components and the desired </a:t>
            </a:r>
            <a:r>
              <a:rPr lang="en-US" sz="2000" dirty="0" err="1"/>
              <a:t>runtime.we</a:t>
            </a:r>
            <a:r>
              <a:rPr lang="en-US" sz="2000" dirty="0"/>
              <a:t> have used lithium battery </a:t>
            </a:r>
          </a:p>
          <a:p>
            <a:pPr marL="0" indent="0">
              <a:buNone/>
            </a:pPr>
            <a:r>
              <a:rPr lang="en-US" sz="2000" b="1" u="sng" dirty="0"/>
              <a:t>Jumper wires</a:t>
            </a:r>
            <a:r>
              <a:rPr lang="en-US" sz="2000" u="sng" dirty="0"/>
              <a:t>:</a:t>
            </a:r>
          </a:p>
          <a:p>
            <a:pPr marL="0" indent="0">
              <a:buNone/>
            </a:pPr>
            <a:r>
              <a:rPr lang="en-US" sz="2000" dirty="0"/>
              <a:t>Jumper wires are an essential component in electronics prototyping and projects like the blind stick obstacle sensor project.</a:t>
            </a:r>
          </a:p>
          <a:p>
            <a:pPr marL="0" indent="0">
              <a:buNone/>
            </a:pPr>
            <a:r>
              <a:rPr lang="en-US" sz="2000" b="1" u="sng" dirty="0"/>
              <a:t>Switch and Led</a:t>
            </a:r>
            <a:r>
              <a:rPr lang="en-US" sz="2000" u="sng" dirty="0"/>
              <a:t>:</a:t>
            </a:r>
          </a:p>
          <a:p>
            <a:pPr marL="0" indent="0">
              <a:buNone/>
            </a:pPr>
            <a:r>
              <a:rPr lang="en-US" sz="2000" dirty="0"/>
              <a:t>Power On/Off: A switch can be used to control the power supply to the entire system, allowing the user to turn the blind stick on or off as needed.</a:t>
            </a:r>
          </a:p>
          <a:p>
            <a:pPr marL="0" indent="0">
              <a:buNone/>
            </a:pPr>
            <a:r>
              <a:rPr lang="en-US" sz="2000" dirty="0"/>
              <a:t>LEDs can be used as visual indicators to provide feedback to the user about the status or operation of the device</a:t>
            </a:r>
          </a:p>
          <a:p>
            <a:pPr marL="0" indent="0">
              <a:buNone/>
            </a:pPr>
            <a:endParaRPr lang="en-US" sz="2000" dirty="0"/>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124938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D030E-8B74-03FA-A368-590F588400C7}"/>
              </a:ext>
            </a:extLst>
          </p:cNvPr>
          <p:cNvSpPr>
            <a:spLocks noGrp="1"/>
          </p:cNvSpPr>
          <p:nvPr>
            <p:ph type="title"/>
          </p:nvPr>
        </p:nvSpPr>
        <p:spPr/>
        <p:txBody>
          <a:bodyPr/>
          <a:lstStyle/>
          <a:p>
            <a:r>
              <a:rPr lang="en-US" dirty="0">
                <a:latin typeface="Arial Rounded MT Bold" panose="020F0704030504030204" pitchFamily="34" charset="0"/>
              </a:rPr>
              <a:t>Circuit diagram</a:t>
            </a:r>
            <a:r>
              <a:rPr lang="en-US" dirty="0"/>
              <a:t>:</a:t>
            </a:r>
            <a:endParaRPr lang="en-IN" dirty="0"/>
          </a:p>
        </p:txBody>
      </p:sp>
      <p:pic>
        <p:nvPicPr>
          <p:cNvPr id="1026" name="Picture 2" descr="smart blind stick circuit diagram">
            <a:extLst>
              <a:ext uri="{FF2B5EF4-FFF2-40B4-BE49-F238E27FC236}">
                <a16:creationId xmlns:a16="http://schemas.microsoft.com/office/drawing/2014/main" id="{EC847F79-7DEF-D9C7-AF29-5835670AFB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0240" y="2367280"/>
            <a:ext cx="6990080" cy="424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03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C25E-9B01-968F-B722-0AEAD9A6FADA}"/>
              </a:ext>
            </a:extLst>
          </p:cNvPr>
          <p:cNvSpPr>
            <a:spLocks noGrp="1"/>
          </p:cNvSpPr>
          <p:nvPr>
            <p:ph type="title"/>
          </p:nvPr>
        </p:nvSpPr>
        <p:spPr/>
        <p:txBody>
          <a:bodyPr/>
          <a:lstStyle/>
          <a:p>
            <a:r>
              <a:rPr lang="en-US" dirty="0">
                <a:latin typeface="Arial Rounded MT Bold" panose="020F0704030504030204" pitchFamily="34" charset="0"/>
              </a:rPr>
              <a:t>Working:</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CB5162-6F7A-28EA-2657-6FC90ABD98FF}"/>
              </a:ext>
            </a:extLst>
          </p:cNvPr>
          <p:cNvSpPr>
            <a:spLocks noGrp="1"/>
          </p:cNvSpPr>
          <p:nvPr>
            <p:ph idx="1"/>
          </p:nvPr>
        </p:nvSpPr>
        <p:spPr>
          <a:xfrm>
            <a:off x="829834" y="2468032"/>
            <a:ext cx="9665446" cy="4186768"/>
          </a:xfrm>
        </p:spPr>
        <p:txBody>
          <a:bodyPr>
            <a:noAutofit/>
          </a:bodyPr>
          <a:lstStyle/>
          <a:p>
            <a:r>
              <a:rPr lang="en-US" sz="2000" dirty="0">
                <a:cs typeface="Arial" panose="020B0604020202020204" pitchFamily="34" charset="0"/>
              </a:rPr>
              <a:t>The Smart Blind Stick scans the path in front of it with the help of an HC-SR04 Ultrasonic sensor.</a:t>
            </a:r>
          </a:p>
          <a:p>
            <a:r>
              <a:rPr lang="en-US" sz="2000" dirty="0">
                <a:cs typeface="Arial" panose="020B0604020202020204" pitchFamily="34" charset="0"/>
              </a:rPr>
              <a:t>Whenever the sensor detects any object in its path the buzzer starts beeping and also at the same time the LED turns on.</a:t>
            </a:r>
          </a:p>
          <a:p>
            <a:r>
              <a:rPr lang="en-US" sz="2000" dirty="0">
                <a:cs typeface="Arial" panose="020B0604020202020204" pitchFamily="34" charset="0"/>
              </a:rPr>
              <a:t>The blind person can hear the beeping of the buzzer and manage to change the way. In this way, the person can easily find his way without getting injured.</a:t>
            </a:r>
          </a:p>
          <a:p>
            <a:r>
              <a:rPr lang="en-US" sz="2000" dirty="0">
                <a:cs typeface="Arial" panose="020B0604020202020204" pitchFamily="34" charset="0"/>
              </a:rPr>
              <a:t>This smart stick works in the same way as the Ultrasonic range finder did. You can also see the real-time values of the distance in cm on the Arduino serial monitor.</a:t>
            </a:r>
          </a:p>
          <a:p>
            <a:r>
              <a:rPr lang="en-US" sz="2000" dirty="0">
                <a:cs typeface="Arial" panose="020B0604020202020204" pitchFamily="34" charset="0"/>
              </a:rPr>
              <a:t>Once the circuit is ready for this Arduino mini-project tie the whole set-up to a stick using zip ties.</a:t>
            </a:r>
            <a:endParaRPr lang="en-IN" sz="2000" dirty="0">
              <a:cs typeface="Arial" panose="020B0604020202020204" pitchFamily="34" charset="0"/>
            </a:endParaRPr>
          </a:p>
        </p:txBody>
      </p:sp>
    </p:spTree>
    <p:extLst>
      <p:ext uri="{BB962C8B-B14F-4D97-AF65-F5344CB8AC3E}">
        <p14:creationId xmlns:p14="http://schemas.microsoft.com/office/powerpoint/2010/main" val="296783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D2EA-72A5-A742-83FD-8A67EA8CAC8B}"/>
              </a:ext>
            </a:extLst>
          </p:cNvPr>
          <p:cNvSpPr>
            <a:spLocks noGrp="1"/>
          </p:cNvSpPr>
          <p:nvPr>
            <p:ph type="title"/>
          </p:nvPr>
        </p:nvSpPr>
        <p:spPr/>
        <p:txBody>
          <a:bodyPr/>
          <a:lstStyle/>
          <a:p>
            <a:r>
              <a:rPr lang="en-US" dirty="0">
                <a:latin typeface="Arial Rounded MT Bold" panose="020F0704030504030204" pitchFamily="34" charset="0"/>
              </a:rPr>
              <a:t>Benefits</a:t>
            </a:r>
            <a:r>
              <a:rPr lang="en-US" dirty="0"/>
              <a:t>:</a:t>
            </a:r>
            <a:endParaRPr lang="en-IN" dirty="0"/>
          </a:p>
        </p:txBody>
      </p:sp>
      <p:sp>
        <p:nvSpPr>
          <p:cNvPr id="3" name="Content Placeholder 2">
            <a:extLst>
              <a:ext uri="{FF2B5EF4-FFF2-40B4-BE49-F238E27FC236}">
                <a16:creationId xmlns:a16="http://schemas.microsoft.com/office/drawing/2014/main" id="{489C51B2-D543-7341-DDED-A82BCCC16081}"/>
              </a:ext>
            </a:extLst>
          </p:cNvPr>
          <p:cNvSpPr>
            <a:spLocks noGrp="1"/>
          </p:cNvSpPr>
          <p:nvPr>
            <p:ph idx="1"/>
          </p:nvPr>
        </p:nvSpPr>
        <p:spPr>
          <a:xfrm>
            <a:off x="701040" y="2570480"/>
            <a:ext cx="9855200" cy="4287520"/>
          </a:xfrm>
        </p:spPr>
        <p:txBody>
          <a:bodyPr>
            <a:normAutofit/>
          </a:bodyPr>
          <a:lstStyle/>
          <a:p>
            <a:r>
              <a:rPr lang="en-US" sz="2000" b="1" u="sng" dirty="0">
                <a:cs typeface="Arial" panose="020B0604020202020204" pitchFamily="34" charset="0"/>
              </a:rPr>
              <a:t>Enhanced Safety</a:t>
            </a:r>
            <a:r>
              <a:rPr lang="en-US" sz="2000" u="sng" dirty="0">
                <a:cs typeface="Arial" panose="020B0604020202020204" pitchFamily="34" charset="0"/>
              </a:rPr>
              <a:t>: </a:t>
            </a:r>
            <a:r>
              <a:rPr lang="en-US" sz="2000" dirty="0">
                <a:cs typeface="Arial" panose="020B0604020202020204" pitchFamily="34" charset="0"/>
              </a:rPr>
              <a:t>The primary benefit of a smart blind stick is enhanced safety for visually impaired individuals. By detecting obstacles in their path, the stick can alert users to potential hazards, reducing the risk of accidents and injuries.</a:t>
            </a:r>
          </a:p>
          <a:p>
            <a:r>
              <a:rPr lang="en-US" sz="2000" b="1" u="sng" dirty="0">
                <a:cs typeface="Arial" panose="020B0604020202020204" pitchFamily="34" charset="0"/>
              </a:rPr>
              <a:t>Increased Independence</a:t>
            </a:r>
            <a:r>
              <a:rPr lang="en-US" sz="2000" dirty="0">
                <a:cs typeface="Arial" panose="020B0604020202020204" pitchFamily="34" charset="0"/>
              </a:rPr>
              <a:t>: With the assistance of the smart blind stick, visually impaired individuals can navigate their surroundings with greater independence. They can confidently move around without constantly relying on assistance from others.</a:t>
            </a:r>
          </a:p>
          <a:p>
            <a:r>
              <a:rPr lang="en-US" sz="2000" b="1" u="sng" dirty="0">
                <a:cs typeface="Arial" panose="020B0604020202020204" pitchFamily="34" charset="0"/>
              </a:rPr>
              <a:t>Customizable Design</a:t>
            </a:r>
            <a:r>
              <a:rPr lang="en-US" sz="2000" dirty="0">
                <a:cs typeface="Arial" panose="020B0604020202020204" pitchFamily="34" charset="0"/>
              </a:rPr>
              <a:t>: The Arduino platform allows for flexibility and customization. Users can tailor the smart blind stick to their specific needs and preferences by adjusting parameters such as detection range, sensitivity, and feedback mechanisms</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8093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8CA8-DEA9-98B5-4701-0FE571D5EF3B}"/>
              </a:ext>
            </a:extLst>
          </p:cNvPr>
          <p:cNvSpPr>
            <a:spLocks noGrp="1"/>
          </p:cNvSpPr>
          <p:nvPr>
            <p:ph type="title"/>
          </p:nvPr>
        </p:nvSpPr>
        <p:spPr/>
        <p:txBody>
          <a:bodyPr/>
          <a:lstStyle/>
          <a:p>
            <a:endParaRPr lang="en-IN" dirty="0"/>
          </a:p>
        </p:txBody>
      </p:sp>
      <p:sp>
        <p:nvSpPr>
          <p:cNvPr id="6" name="Content Placeholder 5">
            <a:extLst>
              <a:ext uri="{FF2B5EF4-FFF2-40B4-BE49-F238E27FC236}">
                <a16:creationId xmlns:a16="http://schemas.microsoft.com/office/drawing/2014/main" id="{A9A7A899-6E0D-F863-5E9B-BED0DE51EB54}"/>
              </a:ext>
            </a:extLst>
          </p:cNvPr>
          <p:cNvSpPr>
            <a:spLocks noGrp="1"/>
          </p:cNvSpPr>
          <p:nvPr>
            <p:ph idx="1"/>
          </p:nvPr>
        </p:nvSpPr>
        <p:spPr>
          <a:xfrm>
            <a:off x="528320" y="2603500"/>
            <a:ext cx="9763760" cy="3909060"/>
          </a:xfrm>
        </p:spPr>
        <p:txBody>
          <a:bodyPr>
            <a:normAutofit/>
          </a:bodyPr>
          <a:lstStyle/>
          <a:p>
            <a:r>
              <a:rPr lang="en-US" sz="2000" b="1" u="sng" dirty="0">
                <a:cs typeface="Arial" panose="020B0604020202020204" pitchFamily="34" charset="0"/>
              </a:rPr>
              <a:t>Real-time Feedback</a:t>
            </a:r>
            <a:r>
              <a:rPr lang="en-US" sz="2000" dirty="0">
                <a:cs typeface="Arial" panose="020B0604020202020204" pitchFamily="34" charset="0"/>
              </a:rPr>
              <a:t>: The integration of LED lights and a buzzer provides real-time feedback to the user about the proximity of obstacles. This immediate feedback allows users to react quickly and make necessary adjustments to avoid collisions.</a:t>
            </a:r>
          </a:p>
          <a:p>
            <a:r>
              <a:rPr lang="en-US" sz="2000" b="1" u="sng" dirty="0">
                <a:cs typeface="Arial" panose="020B0604020202020204" pitchFamily="34" charset="0"/>
              </a:rPr>
              <a:t>Low Cost</a:t>
            </a:r>
            <a:r>
              <a:rPr lang="en-US" sz="2000" dirty="0">
                <a:cs typeface="Arial" panose="020B0604020202020204" pitchFamily="34" charset="0"/>
              </a:rPr>
              <a:t>: Arduino microcontrollers and components like ultrasonic sensors, LEDs, and buzzers are relatively affordable, making the smart blind stick an accessible solution for individuals with limited resources</a:t>
            </a:r>
          </a:p>
          <a:p>
            <a:r>
              <a:rPr lang="en-US" sz="2000" b="1" u="sng" dirty="0">
                <a:cs typeface="Arial" panose="020B0604020202020204" pitchFamily="34" charset="0"/>
              </a:rPr>
              <a:t>Educational Opportun</a:t>
            </a:r>
            <a:r>
              <a:rPr lang="en-US" sz="2000" b="1" dirty="0">
                <a:cs typeface="Arial" panose="020B0604020202020204" pitchFamily="34" charset="0"/>
              </a:rPr>
              <a:t>ity</a:t>
            </a:r>
            <a:r>
              <a:rPr lang="en-US" sz="2000" dirty="0">
                <a:cs typeface="Arial" panose="020B0604020202020204" pitchFamily="34" charset="0"/>
              </a:rPr>
              <a:t>: Building a smart blind stick with Arduino is not only practical but also educational. It provides an opportunity for individuals to learn about electronics, programming, and assistive technology while working on a meaningful project</a:t>
            </a:r>
            <a:r>
              <a:rPr lang="en-US" sz="2000" dirty="0"/>
              <a:t>.</a:t>
            </a:r>
          </a:p>
        </p:txBody>
      </p:sp>
    </p:spTree>
    <p:extLst>
      <p:ext uri="{BB962C8B-B14F-4D97-AF65-F5344CB8AC3E}">
        <p14:creationId xmlns:p14="http://schemas.microsoft.com/office/powerpoint/2010/main" val="3251184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352</TotalTime>
  <Words>1351</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Rounded MT Bold</vt:lpstr>
      <vt:lpstr>Century Gothic</vt:lpstr>
      <vt:lpstr>Wingdings</vt:lpstr>
      <vt:lpstr>Wingdings 3</vt:lpstr>
      <vt:lpstr>Ion Boardroom</vt:lpstr>
      <vt:lpstr>  Blind stick obstacle sensor</vt:lpstr>
      <vt:lpstr>Introduction:</vt:lpstr>
      <vt:lpstr>Components:</vt:lpstr>
      <vt:lpstr>PowerPoint Presentation</vt:lpstr>
      <vt:lpstr>PowerPoint Presentation</vt:lpstr>
      <vt:lpstr>Circuit diagram:</vt:lpstr>
      <vt:lpstr>Working:</vt:lpstr>
      <vt:lpstr>Benefits:</vt:lpstr>
      <vt:lpstr>PowerPoint Presentation</vt:lpstr>
      <vt:lpstr>Model demonstration:</vt:lpstr>
      <vt:lpstr>Challenges:</vt:lpstr>
      <vt:lpstr>PowerPoint Presentation</vt:lpstr>
      <vt:lpstr>Future improvements:</vt:lpstr>
      <vt:lpstr>PowerPoint Presentation</vt:lpstr>
      <vt:lpstr>Conclusion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Blind stick obstacle sensor</dc:title>
  <dc:creator>Pranav Avasare</dc:creator>
  <cp:lastModifiedBy>Pranav Avasare</cp:lastModifiedBy>
  <cp:revision>2</cp:revision>
  <dcterms:created xsi:type="dcterms:W3CDTF">2024-05-01T04:10:03Z</dcterms:created>
  <dcterms:modified xsi:type="dcterms:W3CDTF">2024-05-03T15:27:36Z</dcterms:modified>
</cp:coreProperties>
</file>