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3"/>
  </p:notesMasterIdLst>
  <p:sldIdLst>
    <p:sldId id="1300" r:id="rId5"/>
    <p:sldId id="1291" r:id="rId6"/>
    <p:sldId id="1301" r:id="rId7"/>
    <p:sldId id="1302" r:id="rId8"/>
    <p:sldId id="1295" r:id="rId9"/>
    <p:sldId id="1303" r:id="rId10"/>
    <p:sldId id="1296" r:id="rId11"/>
    <p:sldId id="125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1" d="100"/>
          <a:sy n="71" d="100"/>
        </p:scale>
        <p:origin x="1109"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86AC403-85F0-89DD-C123-07024AB00B9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26E4DAA-333B-F3DE-2C1D-02EAD91C2B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F10F4F35-88FA-B43D-5B94-2E974FC257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171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dronio/SolarEnerg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youtube.com/watch?v=AwFa2ApiQYg&amp;pp=ygUxc29sYXIgcmFkaWF0aW9uIHByZWRpY3Rpb24gdXNpbmcgbWFjaGluZSBsZWFybmluZw%3D%3D" TargetMode="External"/><Relationship Id="rId4" Type="http://schemas.openxmlformats.org/officeDocument/2006/relationships/hyperlink" Target="https://colab.research.google.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5592278" y="3429000"/>
            <a:ext cx="5430169" cy="531620"/>
          </a:xfrm>
          <a:prstGeom prst="rect">
            <a:avLst/>
          </a:prstGeom>
          <a:noFill/>
        </p:spPr>
        <p:txBody>
          <a:bodyPr wrap="square" rtlCol="0">
            <a:spAutoFit/>
          </a:bodyPr>
          <a:lstStyle/>
          <a:p>
            <a:pPr algn="l" fontAlgn="base">
              <a:lnSpc>
                <a:spcPts val="3300"/>
              </a:lnSpc>
              <a:spcAft>
                <a:spcPts val="1200"/>
              </a:spcAft>
            </a:pPr>
            <a:r>
              <a:rPr lang="en-IN" sz="3600" b="1" i="0" dirty="0">
                <a:solidFill>
                  <a:schemeClr val="bg1"/>
                </a:solidFill>
                <a:effectLst/>
                <a:latin typeface="zeitung"/>
              </a:rPr>
              <a:t>Solar Radiation Prediction</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226519" y="4657611"/>
            <a:ext cx="7939794" cy="666977"/>
          </a:xfrm>
          <a:prstGeom prst="rect">
            <a:avLst/>
          </a:prstGeom>
          <a:noFill/>
        </p:spPr>
        <p:txBody>
          <a:bodyPr wrap="square" rtlCol="0">
            <a:spAutoFit/>
          </a:bodyPr>
          <a:lstStyle/>
          <a:p>
            <a:r>
              <a:rPr lang="en-US" dirty="0">
                <a:solidFill>
                  <a:schemeClr val="bg1"/>
                </a:solidFill>
              </a:rPr>
              <a:t>College Name: </a:t>
            </a:r>
            <a:r>
              <a:rPr lang="en-US" dirty="0" err="1">
                <a:solidFill>
                  <a:schemeClr val="bg1"/>
                </a:solidFill>
              </a:rPr>
              <a:t>Sinhgad</a:t>
            </a:r>
            <a:r>
              <a:rPr lang="en-US" dirty="0">
                <a:solidFill>
                  <a:schemeClr val="bg1"/>
                </a:solidFill>
              </a:rPr>
              <a:t> Institute Of </a:t>
            </a:r>
            <a:r>
              <a:rPr lang="en-US" dirty="0" err="1">
                <a:solidFill>
                  <a:schemeClr val="bg1"/>
                </a:solidFill>
              </a:rPr>
              <a:t>Technology,Lonavala</a:t>
            </a:r>
            <a:r>
              <a:rPr lang="en-US" dirty="0">
                <a:solidFill>
                  <a:schemeClr val="bg1"/>
                </a:solidFill>
              </a:rPr>
              <a:t> </a:t>
            </a:r>
          </a:p>
          <a:p>
            <a:r>
              <a:rPr lang="en-US" dirty="0">
                <a:solidFill>
                  <a:schemeClr val="bg1"/>
                </a:solidFill>
              </a:rPr>
              <a:t>Student </a:t>
            </a:r>
            <a:r>
              <a:rPr lang="en-US" dirty="0" err="1">
                <a:solidFill>
                  <a:schemeClr val="bg1"/>
                </a:solidFill>
              </a:rPr>
              <a:t>name:Atharv</a:t>
            </a:r>
            <a:r>
              <a:rPr lang="en-US" dirty="0">
                <a:solidFill>
                  <a:schemeClr val="bg1"/>
                </a:solidFill>
              </a:rPr>
              <a:t> Rahul Kurve</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001095"/>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Brief </a:t>
            </a:r>
            <a:r>
              <a:rPr lang="en-US" sz="1800" dirty="0" err="1">
                <a:latin typeface="+mn-lt"/>
              </a:rPr>
              <a:t>Overview:</a:t>
            </a:r>
            <a:r>
              <a:rPr lang="en-US" sz="1800" dirty="0" err="1"/>
              <a:t>The</a:t>
            </a:r>
            <a:r>
              <a:rPr lang="en-US" sz="1800" dirty="0"/>
              <a:t> goal of this project is to develop a machine learning model for accurately predicting solar radiation based on historical data and environmental factors. This will help optimize solar energy production, improve grid integration, and assist in energy planning. The model aims to provide reliable short-term and long-term forecasts for diverse geographical locations and weather conditions</a:t>
            </a:r>
            <a:endParaRPr lang="en-US" sz="1800" dirty="0">
              <a:latin typeface="+mn-lt"/>
            </a:endParaRPr>
          </a:p>
          <a:p>
            <a:pPr marL="231642" indent="-231642">
              <a:spcAft>
                <a:spcPts val="800"/>
              </a:spcAft>
              <a:buFont typeface="Arial" panose="020B0604020202020204" pitchFamily="34" charset="0"/>
              <a:buChar char="•"/>
            </a:pPr>
            <a:r>
              <a:rPr lang="en-US" sz="1800" dirty="0"/>
              <a:t>The case study addresses the challenge of predicting solar radiation accurately, which is essential for optimizing solar energy production and grid integration. It focuses on developing a machine learning model that can forecast solar radiation based on historical data and environmental factors, helping to enhance the efficiency of solar power systems and support sustainable energy planning.</a:t>
            </a:r>
            <a:endParaRPr lang="en-US" sz="1800" dirty="0">
              <a:latin typeface="+mn-lt"/>
            </a:endParaRPr>
          </a:p>
          <a:p>
            <a:pPr marL="231642" indent="-231642">
              <a:spcAft>
                <a:spcPts val="800"/>
              </a:spcAft>
              <a:buFont typeface="Arial" panose="020B0604020202020204" pitchFamily="34" charset="0"/>
              <a:buChar char="•"/>
            </a:pPr>
            <a:r>
              <a:rPr lang="en-US" sz="1800" dirty="0">
                <a:latin typeface="+mn-lt"/>
              </a:rPr>
              <a:t>Key Objectives:</a:t>
            </a:r>
            <a:r>
              <a:rPr lang="en-US" sz="1600" dirty="0"/>
              <a:t> </a:t>
            </a:r>
            <a:r>
              <a:rPr lang="en-US" sz="1800" dirty="0"/>
              <a:t>1)Collect and analyze historical solar radiation and weather data.2) Develop a predictive model using machine learning algorithms to forecast solar radiation 3) Validate the model’s accuracy and compare it with existing forecasting methods</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7F53B912-560A-F675-5642-BA0EB17616C2}"/>
              </a:ext>
            </a:extLst>
          </p:cNvPr>
          <p:cNvSpPr>
            <a:spLocks noChangeArrowheads="1"/>
          </p:cNvSpPr>
          <p:nvPr/>
        </p:nvSpPr>
        <p:spPr bwMode="auto">
          <a:xfrm>
            <a:off x="0" y="-323167"/>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1856919"/>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Dataset Description: </a:t>
            </a:r>
          </a:p>
          <a:p>
            <a:pPr>
              <a:spcAft>
                <a:spcPts val="800"/>
              </a:spcAft>
            </a:pPr>
            <a:r>
              <a:rPr lang="en-US" sz="1800" b="0" i="0" dirty="0">
                <a:solidFill>
                  <a:srgbClr val="3C4043"/>
                </a:solidFill>
                <a:effectLst/>
                <a:latin typeface="+mj-lt"/>
              </a:rPr>
              <a:t>The dataset contains such columns as: "wind direction", "wind speed", "humidity" and temperature. The response parameter that is to be predicted is: "</a:t>
            </a:r>
            <a:r>
              <a:rPr lang="en-US" sz="1800" b="0" i="0" dirty="0" err="1">
                <a:solidFill>
                  <a:srgbClr val="3C4043"/>
                </a:solidFill>
                <a:effectLst/>
                <a:latin typeface="+mj-lt"/>
              </a:rPr>
              <a:t>Solar_radiation</a:t>
            </a:r>
            <a:r>
              <a:rPr lang="en-US" sz="1800" b="0" i="0" dirty="0">
                <a:solidFill>
                  <a:srgbClr val="3C4043"/>
                </a:solidFill>
                <a:effectLst/>
                <a:latin typeface="+mj-lt"/>
              </a:rPr>
              <a:t>". It contains measurements for the past 4 months and you have to predict the level of solar radiation. These datasets are meteorological data from the HI-SEAS weather station from four months (September through December 2016) between Mission IV and Mission V.</a:t>
            </a:r>
            <a:endParaRPr lang="en-US" sz="1800" dirty="0">
              <a:latin typeface="+mj-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450946" y="1372647"/>
            <a:ext cx="10435915" cy="3836948"/>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Approach</a:t>
            </a:r>
            <a:r>
              <a:rPr lang="en-US" sz="1800" dirty="0">
                <a:latin typeface="+mj-lt"/>
              </a:rPr>
              <a:t>:</a:t>
            </a:r>
            <a:r>
              <a:rPr lang="en-IN" sz="1600" dirty="0">
                <a:latin typeface="+mj-lt"/>
              </a:rPr>
              <a:t> 1)Data Collection and Preprocessing</a:t>
            </a:r>
          </a:p>
          <a:p>
            <a:pPr>
              <a:spcAft>
                <a:spcPts val="800"/>
              </a:spcAft>
            </a:pPr>
            <a:r>
              <a:rPr lang="en-IN" sz="1600" dirty="0">
                <a:latin typeface="+mj-lt"/>
              </a:rPr>
              <a:t>                       2) Feature Engineering</a:t>
            </a:r>
          </a:p>
          <a:p>
            <a:pPr>
              <a:spcAft>
                <a:spcPts val="800"/>
              </a:spcAft>
            </a:pPr>
            <a:r>
              <a:rPr lang="en-IN" sz="1600" dirty="0">
                <a:latin typeface="+mj-lt"/>
              </a:rPr>
              <a:t>                       3) Model Development</a:t>
            </a:r>
          </a:p>
          <a:p>
            <a:pPr>
              <a:spcAft>
                <a:spcPts val="800"/>
              </a:spcAft>
            </a:pPr>
            <a:r>
              <a:rPr lang="en-IN" sz="1600" dirty="0">
                <a:latin typeface="+mj-lt"/>
              </a:rPr>
              <a:t>                       4) Model Evaluation</a:t>
            </a:r>
          </a:p>
          <a:p>
            <a:pPr>
              <a:spcAft>
                <a:spcPts val="800"/>
              </a:spcAft>
            </a:pPr>
            <a:r>
              <a:rPr lang="en-IN" sz="1600" dirty="0">
                <a:latin typeface="+mj-lt"/>
              </a:rPr>
              <a:t>                       5) Model Optimization</a:t>
            </a:r>
            <a:endParaRPr lang="en-US" sz="1800" dirty="0">
              <a:latin typeface="+mj-lt"/>
            </a:endParaRPr>
          </a:p>
          <a:p>
            <a:pPr>
              <a:spcAft>
                <a:spcPts val="800"/>
              </a:spcAft>
            </a:pPr>
            <a:r>
              <a:rPr lang="en-US" sz="1800" dirty="0">
                <a:latin typeface="+mj-lt"/>
              </a:rPr>
              <a:t>                     6)</a:t>
            </a:r>
            <a:r>
              <a:rPr lang="en-IN" sz="1600" dirty="0">
                <a:latin typeface="+mj-lt"/>
              </a:rPr>
              <a:t> Deployment and Forecasting</a:t>
            </a:r>
            <a:endParaRPr lang="en-US" sz="1800" dirty="0">
              <a:latin typeface="+mj-lt"/>
            </a:endParaRPr>
          </a:p>
          <a:p>
            <a:pPr>
              <a:spcAft>
                <a:spcPts val="800"/>
              </a:spcAft>
            </a:pPr>
            <a:endParaRPr lang="en-US" sz="1800" dirty="0">
              <a:latin typeface="+mn-lt"/>
            </a:endParaRPr>
          </a:p>
          <a:p>
            <a:pPr marL="231642" indent="-231642">
              <a:spcAft>
                <a:spcPts val="800"/>
              </a:spcAft>
              <a:buFont typeface="Arial" panose="020B0604020202020204" pitchFamily="34" charset="0"/>
              <a:buChar char="•"/>
            </a:pPr>
            <a:r>
              <a:rPr lang="en-US" sz="1800" dirty="0">
                <a:latin typeface="+mn-lt"/>
              </a:rPr>
              <a:t>Algorithms Used : </a:t>
            </a:r>
            <a:r>
              <a:rPr lang="en-US" sz="1600" dirty="0">
                <a:latin typeface="+mn-lt"/>
              </a:rPr>
              <a:t>Here we used Machine Learning Algorithm “Linear Regression” because of its </a:t>
            </a:r>
          </a:p>
          <a:p>
            <a:pPr>
              <a:spcAft>
                <a:spcPts val="800"/>
              </a:spcAft>
            </a:pPr>
            <a:r>
              <a:rPr lang="en-US" sz="1600" dirty="0">
                <a:latin typeface="+mn-lt"/>
              </a:rPr>
              <a:t>                                    </a:t>
            </a:r>
            <a:r>
              <a:rPr lang="en-IN" sz="1600" dirty="0">
                <a:latin typeface="+mj-lt"/>
              </a:rPr>
              <a:t>Simplicity and Baseline Performance</a:t>
            </a:r>
            <a:r>
              <a:rPr lang="en-US" sz="1600" dirty="0">
                <a:latin typeface="+mj-lt"/>
              </a:rPr>
              <a:t> and </a:t>
            </a:r>
            <a:r>
              <a:rPr lang="en-IN" sz="1600" dirty="0">
                <a:latin typeface="+mj-lt"/>
              </a:rPr>
              <a:t>Efficiency and Speed</a:t>
            </a:r>
            <a:br>
              <a:rPr lang="en-US" sz="1800" dirty="0">
                <a:latin typeface="+mn-lt"/>
              </a:rPr>
            </a:b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6901686" cy="5119350"/>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Summary:</a:t>
            </a:r>
          </a:p>
          <a:p>
            <a:pPr>
              <a:spcAft>
                <a:spcPts val="800"/>
              </a:spcAft>
            </a:pPr>
            <a:r>
              <a:rPr lang="en-US" sz="1600" dirty="0">
                <a:latin typeface="+mj-lt"/>
              </a:rPr>
              <a:t>The case study focuses on developing a predictive model for solar radiation to optimize solar energy production and grid integration. By using machine learning techniques, particularly </a:t>
            </a:r>
            <a:r>
              <a:rPr lang="en-US" sz="1600" b="1" dirty="0">
                <a:latin typeface="+mj-lt"/>
              </a:rPr>
              <a:t>linear regression</a:t>
            </a:r>
            <a:r>
              <a:rPr lang="en-US" sz="1600" dirty="0">
                <a:latin typeface="+mj-lt"/>
              </a:rPr>
              <a:t>, the model forecasts solar radiation based on historical data and environmental factors like temperature, cloud cover, and geographical location. </a:t>
            </a:r>
            <a:endParaRPr lang="en-US" sz="1800" dirty="0">
              <a:latin typeface="+mj-lt"/>
            </a:endParaRPr>
          </a:p>
          <a:p>
            <a:pPr>
              <a:spcAft>
                <a:spcPts val="800"/>
              </a:spcAft>
            </a:pPr>
            <a:r>
              <a:rPr lang="en-US" sz="1600" dirty="0">
                <a:latin typeface="+mj-lt"/>
              </a:rPr>
              <a:t>The effectiveness of the solution lies in its simplicity, interpretability, and ability to serve as a reliable baseline model. Linear regression provides quick insights into the relationship between solar radiation and environmental variables, making it efficient for initial predictions and easy to interpret for decision-making. </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Future Work:</a:t>
            </a:r>
          </a:p>
          <a:p>
            <a:pPr marL="342900" indent="-342900">
              <a:spcAft>
                <a:spcPts val="800"/>
              </a:spcAft>
              <a:buFont typeface="+mj-lt"/>
              <a:buAutoNum type="arabicPeriod"/>
            </a:pPr>
            <a:r>
              <a:rPr lang="en-US" sz="1600" dirty="0">
                <a:latin typeface="+mj-lt"/>
              </a:rPr>
              <a:t>Incorporate Advanced Machine Learning Algorithms</a:t>
            </a:r>
          </a:p>
          <a:p>
            <a:pPr marL="342900" indent="-342900">
              <a:spcAft>
                <a:spcPts val="800"/>
              </a:spcAft>
              <a:buFont typeface="+mj-lt"/>
              <a:buAutoNum type="arabicPeriod"/>
            </a:pPr>
            <a:r>
              <a:rPr lang="en-IN" sz="1600" dirty="0">
                <a:latin typeface="+mj-lt"/>
              </a:rPr>
              <a:t>Time-Series Analysis</a:t>
            </a:r>
          </a:p>
          <a:p>
            <a:pPr marL="342900" indent="-342900">
              <a:spcAft>
                <a:spcPts val="800"/>
              </a:spcAft>
              <a:buFont typeface="+mj-lt"/>
              <a:buAutoNum type="arabicPeriod"/>
            </a:pPr>
            <a:r>
              <a:rPr lang="en-IN" sz="1600" dirty="0">
                <a:latin typeface="+mj-lt"/>
              </a:rPr>
              <a:t>Integration of Real-Time Data</a:t>
            </a:r>
            <a:br>
              <a:rPr lang="en-US" sz="1800" dirty="0">
                <a:latin typeface="+mn-lt"/>
              </a:rPr>
            </a:b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B9BBC51-97FE-195B-71A2-9950C10C5B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04ACCD-9A52-6722-E053-F1A1F578E5A4}"/>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GitHub Repository Link of a project</a:t>
            </a:r>
            <a:endParaRPr lang="en-IN" sz="2000" dirty="0">
              <a:solidFill>
                <a:srgbClr val="213163"/>
              </a:solidFill>
            </a:endParaRPr>
          </a:p>
        </p:txBody>
      </p:sp>
      <p:sp>
        <p:nvSpPr>
          <p:cNvPr id="2" name="TextBox 1">
            <a:extLst>
              <a:ext uri="{FF2B5EF4-FFF2-40B4-BE49-F238E27FC236}">
                <a16:creationId xmlns:a16="http://schemas.microsoft.com/office/drawing/2014/main" id="{2BBF8E07-5497-5A66-0E6C-560E0A3B8AA6}"/>
              </a:ext>
            </a:extLst>
          </p:cNvPr>
          <p:cNvSpPr txBox="1"/>
          <p:nvPr/>
        </p:nvSpPr>
        <p:spPr>
          <a:xfrm>
            <a:off x="1054249" y="2022438"/>
            <a:ext cx="7121563" cy="379656"/>
          </a:xfrm>
          <a:prstGeom prst="rect">
            <a:avLst/>
          </a:prstGeom>
          <a:noFill/>
        </p:spPr>
        <p:txBody>
          <a:bodyPr wrap="square" rtlCol="0">
            <a:spAutoFit/>
          </a:bodyPr>
          <a:lstStyle/>
          <a:p>
            <a:r>
              <a:rPr lang="en-IN" dirty="0"/>
              <a:t>https://github.com/AtharvKurve/Solar-Radiation-Prediction.git</a:t>
            </a:r>
          </a:p>
        </p:txBody>
      </p:sp>
    </p:spTree>
    <p:extLst>
      <p:ext uri="{BB962C8B-B14F-4D97-AF65-F5344CB8AC3E}">
        <p14:creationId xmlns:p14="http://schemas.microsoft.com/office/powerpoint/2010/main" val="120403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10098343" cy="1405513"/>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hlinkClick r:id="rId3"/>
              </a:rPr>
              <a:t>https://www.kaggle.com/datasets/dronio/SolarEnergy</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hlinkClick r:id="rId4"/>
              </a:rPr>
              <a:t>https://colab.research.google.com/</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hlinkClick r:id="rId5"/>
              </a:rPr>
              <a:t>https://www.youtube.com/watch?v=AwFa2ApiQYg&amp;pp=ygUxc29sYXIgcmFkaWF0aW9uIHByZWRpY3Rpb24gdXNpbmcgbWFjaGluZSBsZWFybmluZw%3D%3D</a:t>
            </a: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3737</TotalTime>
  <Words>559</Words>
  <Application>Microsoft Office PowerPoint</Application>
  <PresentationFormat>Widescreen</PresentationFormat>
  <Paragraphs>47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zeitung</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Atharv Kurve</cp:lastModifiedBy>
  <cp:revision>70</cp:revision>
  <dcterms:modified xsi:type="dcterms:W3CDTF">2025-02-21T09:42:27Z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