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FB8A-ABB4-4421-B863-464A3A005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1399-E636-4727-9AD1-8DD0F6106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F1DA-F8F4-476A-AF40-B9849085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77AA-49B3-4046-AB98-060CEECE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7CEC-AE81-4FFA-AF6E-DDBB1CE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42B0-81F5-40C0-AB42-C6964208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74AC0-546A-47D4-94E8-1FCCAC7D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035B-9305-4849-ADB1-B7D30DFD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08BC-9285-4AB8-AFBF-9C0E7BCD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9E19-6498-4136-BA5B-CE32BD20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1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1A894-88BC-4E68-9D90-901563D9F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412D9-A1A6-487B-92D6-B9898382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1EF5-26DE-4077-9A6A-EF5B0977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2F43-83C9-41F7-9980-2B3F3085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7C98-917E-44C6-80BC-B301352C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DFFF-32EF-4571-A40D-8265330B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E59-4AE9-4C45-BACF-8BD82FC3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1917-1F1C-46D8-9811-CECAC169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2DFA-A9B0-482D-B765-A75F2C45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6A81-C04C-43FC-9C13-27D4474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F607-1330-4D00-A13A-5BB6CF69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8E00-E391-4643-AE99-DE0C232A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FE18-AAE2-4AD7-A7F2-90A56E0C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650D-B363-4539-BFA8-96F0E436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E55F-7EE2-4D88-9469-F866D96B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D5A-95C6-4052-A968-966CE36A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B456-8A5A-4C10-956B-5BF7E44D9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B96C-D0DA-4CFB-95DB-876D406C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EF51D-6303-4903-9410-D656B2B5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D8C9-AD7A-483D-BD51-128BD81B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4CDD7-9026-4F3C-9802-73F660D3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18F1-A2C9-41DD-805B-452F52FB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2B51D-415E-475D-B82E-DFB386B2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D99DE-0BB5-4BE3-AB71-39B5327FE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37E8C-2DF6-48DE-9B80-A90336A4D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D8190-1D4D-44CD-A0DC-4364EDF81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7A443-A587-4740-9505-47CA5C38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41F4A-ED5A-4339-AF10-6AA4A9E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E1567-09E5-4387-9D20-0EEF9A4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9FCF-2109-4EDF-905D-D9CECC5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7D35-765F-46C4-9D5B-CBDB8077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E116F-D238-42A6-A2BA-805BB58D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195D-5401-4E88-8DF0-14909A5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2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9C8D9-A0B3-4D28-8136-C60B19B7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BCA77-1B5C-47D0-A0E2-E7EA6B16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BB74A-8548-46DB-B1B6-5F883A51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5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9580-287B-4D53-B144-E18C157C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E61C-F55E-4ACD-B53A-2BC1B9D5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077CA-85A4-4E9B-A88C-A5DE38C5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5F88-4335-4972-B79B-5E1290B0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4F76-59A5-4847-B7D3-CCD6063B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9A74-12C4-4219-AC63-0319C304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F471-7CF9-4393-B811-E697956E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10D58-A294-477F-8FFD-E143E7AA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EFDE-9D49-4FD0-BADA-C438348F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816EF-863B-4473-A473-83BE5D92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33B0C-6125-4D66-ACEC-1AFD98E7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6EEC5-87FC-47A3-88B0-9D7E442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6D22E-D9D8-4B47-8466-47CF4798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A4AD-B1EF-484F-9919-5F07AE30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3C84-B22B-49E7-A437-E7C8C1F8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4F79-1D93-415E-BF75-8895E1D66AF6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099E-B6C3-42C5-A32C-9C7C8F9C2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9959-5B52-4CFE-A014-15A25F0A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0247-CEFB-4963-9390-4DA6B7A63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8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9C60B-31F4-42C5-AD24-A965A77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3F06A-DC18-49BF-B52A-25942D7E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2371"/>
            <a:ext cx="10601131" cy="3959355"/>
          </a:xfrm>
        </p:spPr>
        <p:txBody>
          <a:bodyPr/>
          <a:lstStyle/>
          <a:p>
            <a:r>
              <a:rPr lang="en-US" sz="2400" dirty="0"/>
              <a:t>Sequential model with 5 Conv2D layers, each followed by MaxPooling and </a:t>
            </a:r>
            <a:r>
              <a:rPr lang="en-US" sz="2400" dirty="0" err="1"/>
              <a:t>BatchNormalization</a:t>
            </a:r>
            <a:r>
              <a:rPr lang="en-US" sz="2400" dirty="0"/>
              <a:t>.</a:t>
            </a:r>
          </a:p>
          <a:p>
            <a:r>
              <a:rPr lang="en-US" sz="2400" dirty="0"/>
              <a:t>Final layers include two Dense layers with L2 regularization and Dropout for reducing overfitting.</a:t>
            </a:r>
          </a:p>
          <a:p>
            <a:r>
              <a:rPr lang="en-US" sz="2400" dirty="0"/>
              <a:t>Output layer: </a:t>
            </a:r>
            <a:r>
              <a:rPr lang="en-US" sz="2400" dirty="0" err="1"/>
              <a:t>Softmax</a:t>
            </a:r>
            <a:r>
              <a:rPr lang="en-US" sz="2400" dirty="0"/>
              <a:t> for multi-class classification.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4A652-43B9-4125-9BC3-E0B460B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4" y="1340644"/>
            <a:ext cx="594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9C60B-31F4-42C5-AD24-A965A771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VGGNet (VGG16) Architecture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83F06A-DC18-49BF-B52A-25942D7E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2"/>
            <a:ext cx="5257800" cy="4883085"/>
          </a:xfrm>
        </p:spPr>
        <p:txBody>
          <a:bodyPr>
            <a:normAutofit/>
          </a:bodyPr>
          <a:lstStyle/>
          <a:p>
            <a:r>
              <a:rPr lang="en-US" sz="2000" b="1" dirty="0"/>
              <a:t>Base Model</a:t>
            </a:r>
            <a:r>
              <a:rPr lang="en-US" sz="2000" dirty="0"/>
              <a:t>: Pre-trained VGG16 on ImageNet</a:t>
            </a:r>
          </a:p>
          <a:p>
            <a:pPr lvl="1"/>
            <a:r>
              <a:rPr lang="en-US" sz="1800" b="1" dirty="0"/>
              <a:t>Weights</a:t>
            </a:r>
            <a:r>
              <a:rPr lang="en-US" sz="1800" dirty="0"/>
              <a:t>: Loaded with ImageNet weights</a:t>
            </a:r>
          </a:p>
          <a:p>
            <a:pPr lvl="1"/>
            <a:r>
              <a:rPr lang="en-US" sz="1800" b="1" dirty="0"/>
              <a:t>Top Layers</a:t>
            </a:r>
            <a:r>
              <a:rPr lang="en-US" sz="1800" dirty="0"/>
              <a:t>: Excluded to add custom layers</a:t>
            </a:r>
          </a:p>
          <a:p>
            <a:pPr lvl="1"/>
            <a:r>
              <a:rPr lang="en-US" sz="1800" b="1" dirty="0"/>
              <a:t>Frozen Layers</a:t>
            </a:r>
            <a:r>
              <a:rPr lang="en-US" sz="1800" dirty="0"/>
              <a:t>: Base model layers set to non-trainable to retain learned features</a:t>
            </a:r>
          </a:p>
          <a:p>
            <a:r>
              <a:rPr lang="en-US" sz="2000" b="1" dirty="0"/>
              <a:t>Custom Layers</a:t>
            </a:r>
            <a:r>
              <a:rPr lang="en-US" sz="2000" dirty="0"/>
              <a:t>:</a:t>
            </a:r>
          </a:p>
          <a:p>
            <a:pPr lvl="1"/>
            <a:r>
              <a:rPr lang="en-US" sz="1800" b="1" dirty="0"/>
              <a:t>Flatten Layer</a:t>
            </a:r>
            <a:r>
              <a:rPr lang="en-US" sz="1800" dirty="0"/>
              <a:t>: Converts feature map to a 1D array</a:t>
            </a:r>
          </a:p>
          <a:p>
            <a:pPr lvl="1"/>
            <a:r>
              <a:rPr lang="en-US" sz="1800" b="1" dirty="0"/>
              <a:t>Dense Layer</a:t>
            </a:r>
            <a:r>
              <a:rPr lang="en-US" sz="1800" dirty="0"/>
              <a:t>: 1024 neurons with </a:t>
            </a:r>
            <a:r>
              <a:rPr lang="en-US" sz="1800" dirty="0" err="1"/>
              <a:t>ReLU</a:t>
            </a:r>
            <a:r>
              <a:rPr lang="en-US" sz="1800" dirty="0"/>
              <a:t> activation for learning complex patterns</a:t>
            </a:r>
          </a:p>
          <a:p>
            <a:pPr lvl="1"/>
            <a:r>
              <a:rPr lang="en-US" sz="1800" b="1" dirty="0"/>
              <a:t>Dropout Layer</a:t>
            </a:r>
            <a:r>
              <a:rPr lang="en-US" sz="1800" dirty="0"/>
              <a:t>: 50% dropout to prevent overfitting</a:t>
            </a:r>
          </a:p>
          <a:p>
            <a:pPr lvl="1"/>
            <a:r>
              <a:rPr lang="en-US" sz="1800" b="1" dirty="0"/>
              <a:t>Output Layer</a:t>
            </a:r>
            <a:r>
              <a:rPr lang="en-US" sz="1800" dirty="0"/>
              <a:t>: 21 neurons with </a:t>
            </a:r>
            <a:r>
              <a:rPr lang="en-US" sz="1800" dirty="0" err="1"/>
              <a:t>Softmax</a:t>
            </a:r>
            <a:r>
              <a:rPr lang="en-US" sz="1800" dirty="0"/>
              <a:t> activation for multi-class classification</a:t>
            </a:r>
          </a:p>
          <a:p>
            <a:r>
              <a:rPr lang="en-US" sz="2000" b="1" dirty="0"/>
              <a:t>Final Model</a:t>
            </a:r>
            <a:r>
              <a:rPr lang="en-US" sz="2000" dirty="0"/>
              <a:t>: Combines frozen VGG16 with custom layers tailored to our 21-class dataset</a:t>
            </a:r>
          </a:p>
          <a:p>
            <a:endParaRPr lang="en-IN" sz="2000" dirty="0"/>
          </a:p>
        </p:txBody>
      </p:sp>
      <p:pic>
        <p:nvPicPr>
          <p:cNvPr id="1026" name="Picture 2" descr="https://miro.medium.com/v2/resize:fit:875/0*0M8CobXpNwFDCmOQ">
            <a:extLst>
              <a:ext uri="{FF2B5EF4-FFF2-40B4-BE49-F238E27FC236}">
                <a16:creationId xmlns:a16="http://schemas.microsoft.com/office/drawing/2014/main" id="{63799371-0E68-4936-8966-003F35AD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8" y="1278294"/>
            <a:ext cx="6282438" cy="34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5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CNN Architecture</vt:lpstr>
      <vt:lpstr>VGGNet (VGG16)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Architecture</dc:title>
  <dc:creator>Atharv Trivedi</dc:creator>
  <cp:lastModifiedBy>Atharv Trivedi</cp:lastModifiedBy>
  <cp:revision>7</cp:revision>
  <dcterms:created xsi:type="dcterms:W3CDTF">2024-11-10T17:49:29Z</dcterms:created>
  <dcterms:modified xsi:type="dcterms:W3CDTF">2024-11-10T18:22:37Z</dcterms:modified>
</cp:coreProperties>
</file>