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3" r:id="rId4"/>
    <p:sldId id="258" r:id="rId5"/>
    <p:sldId id="259" r:id="rId6"/>
    <p:sldId id="260" r:id="rId7"/>
    <p:sldId id="265"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29156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32094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837EE3-B5F5-4A53-BAF7-1A46E316B51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228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366445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837EE3-B5F5-4A53-BAF7-1A46E316B51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350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238436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1519548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71723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93670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AD77B-2081-4769-ABFC-9C7659FCBBF1}"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67799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49170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AD77B-2081-4769-ABFC-9C7659FCBBF1}"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145628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AD77B-2081-4769-ABFC-9C7659FCBBF1}"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255540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AD77B-2081-4769-ABFC-9C7659FCBBF1}"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3064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370593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AD77B-2081-4769-ABFC-9C7659FCBBF1}"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837EE3-B5F5-4A53-BAF7-1A46E316B517}" type="slidenum">
              <a:rPr lang="en-IN" smtClean="0"/>
              <a:t>‹#›</a:t>
            </a:fld>
            <a:endParaRPr lang="en-IN"/>
          </a:p>
        </p:txBody>
      </p:sp>
    </p:spTree>
    <p:extLst>
      <p:ext uri="{BB962C8B-B14F-4D97-AF65-F5344CB8AC3E}">
        <p14:creationId xmlns:p14="http://schemas.microsoft.com/office/powerpoint/2010/main" val="311060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FAD77B-2081-4769-ABFC-9C7659FCBBF1}" type="datetimeFigureOut">
              <a:rPr lang="en-IN" smtClean="0"/>
              <a:t>28-08-2022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837EE3-B5F5-4A53-BAF7-1A46E316B517}" type="slidenum">
              <a:rPr lang="en-IN" smtClean="0"/>
              <a:t>‹#›</a:t>
            </a:fld>
            <a:endParaRPr lang="en-IN"/>
          </a:p>
        </p:txBody>
      </p:sp>
    </p:spTree>
    <p:extLst>
      <p:ext uri="{BB962C8B-B14F-4D97-AF65-F5344CB8AC3E}">
        <p14:creationId xmlns:p14="http://schemas.microsoft.com/office/powerpoint/2010/main" val="35363893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l="7000" t="3000" r="7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5E74-3AF5-2947-EE93-7BF389318685}"/>
              </a:ext>
            </a:extLst>
          </p:cNvPr>
          <p:cNvSpPr>
            <a:spLocks noGrp="1"/>
          </p:cNvSpPr>
          <p:nvPr>
            <p:ph type="ctrTitle"/>
          </p:nvPr>
        </p:nvSpPr>
        <p:spPr>
          <a:xfrm>
            <a:off x="1262663" y="358343"/>
            <a:ext cx="10500712" cy="3604333"/>
          </a:xfrm>
          <a:noFill/>
          <a:effectLst>
            <a:glow rad="101600">
              <a:schemeClr val="accent2">
                <a:satMod val="175000"/>
                <a:alpha val="40000"/>
              </a:schemeClr>
            </a:glow>
            <a:innerShdw blurRad="114300">
              <a:srgbClr val="92D050"/>
            </a:innerShdw>
          </a:effectLst>
        </p:spPr>
        <p:txBody>
          <a:bodyPr>
            <a:normAutofit/>
          </a:bodyPr>
          <a:lstStyle/>
          <a:p>
            <a:r>
              <a:rPr lang="en-IN" sz="3600" b="1" dirty="0">
                <a:latin typeface="Arial" panose="020B0604020202020204" pitchFamily="34" charset="0"/>
                <a:cs typeface="Arial" panose="020B0604020202020204" pitchFamily="34" charset="0"/>
              </a:rPr>
              <a:t>BUSINESS ECOSYSTEM AND NEW MARKET OPPORTUNITIES. </a:t>
            </a:r>
          </a:p>
        </p:txBody>
      </p:sp>
    </p:spTree>
    <p:extLst>
      <p:ext uri="{BB962C8B-B14F-4D97-AF65-F5344CB8AC3E}">
        <p14:creationId xmlns:p14="http://schemas.microsoft.com/office/powerpoint/2010/main" val="1337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6ACA-AB34-A887-AAE9-08E15B72BCF5}"/>
              </a:ext>
            </a:extLst>
          </p:cNvPr>
          <p:cNvSpPr>
            <a:spLocks noGrp="1"/>
          </p:cNvSpPr>
          <p:nvPr>
            <p:ph type="title"/>
          </p:nvPr>
        </p:nvSpPr>
        <p:spPr>
          <a:xfrm>
            <a:off x="3209292" y="2699778"/>
            <a:ext cx="8911687" cy="1280890"/>
          </a:xfrm>
        </p:spPr>
        <p:txBody>
          <a:bodyPr/>
          <a:lstStyle/>
          <a:p>
            <a:r>
              <a:rPr lang="en-IN" sz="6600" b="1" dirty="0">
                <a:latin typeface="Arial" panose="020B0604020202020204" pitchFamily="34" charset="0"/>
                <a:cs typeface="Arial" panose="020B0604020202020204" pitchFamily="34" charset="0"/>
              </a:rPr>
              <a:t>THANK</a:t>
            </a:r>
            <a:r>
              <a:rPr lang="en-IN" b="1" dirty="0">
                <a:latin typeface="Arial" panose="020B0604020202020204" pitchFamily="34" charset="0"/>
                <a:cs typeface="Arial" panose="020B0604020202020204" pitchFamily="34" charset="0"/>
              </a:rPr>
              <a:t> </a:t>
            </a:r>
            <a:r>
              <a:rPr lang="en-IN" sz="6600" b="1" dirty="0">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13297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49B68-8D79-5DA4-0015-AAE78FC609EB}"/>
              </a:ext>
            </a:extLst>
          </p:cNvPr>
          <p:cNvSpPr>
            <a:spLocks noGrp="1"/>
          </p:cNvSpPr>
          <p:nvPr>
            <p:ph idx="1"/>
          </p:nvPr>
        </p:nvSpPr>
        <p:spPr>
          <a:xfrm>
            <a:off x="1638300" y="1269505"/>
            <a:ext cx="8915400" cy="3824970"/>
          </a:xfrm>
        </p:spPr>
        <p:txBody>
          <a:bodyPr/>
          <a:lstStyle/>
          <a:p>
            <a:pPr algn="l"/>
            <a:r>
              <a:rPr lang="en-US" sz="2400" b="1" i="0" dirty="0">
                <a:solidFill>
                  <a:schemeClr val="accent1">
                    <a:lumMod val="75000"/>
                  </a:schemeClr>
                </a:solidFill>
                <a:effectLst/>
                <a:latin typeface="arial" panose="020B0604020202020204" pitchFamily="34" charset="0"/>
              </a:rPr>
              <a:t>WHAT IS THE MEANING OF BUSINESS ECOSYSTEM?</a:t>
            </a:r>
          </a:p>
          <a:p>
            <a:pPr marL="0" indent="0" algn="l">
              <a:buNone/>
            </a:pPr>
            <a:endParaRPr lang="en-US" sz="1100" b="1" i="0" dirty="0">
              <a:solidFill>
                <a:srgbClr val="202124"/>
              </a:solidFill>
              <a:effectLst/>
              <a:latin typeface="arial" panose="020B0604020202020204" pitchFamily="34" charset="0"/>
            </a:endParaRPr>
          </a:p>
          <a:p>
            <a:pPr marL="0" indent="0">
              <a:buNone/>
            </a:pPr>
            <a:r>
              <a:rPr lang="en-US" sz="2200" i="0" dirty="0">
                <a:solidFill>
                  <a:srgbClr val="202124"/>
                </a:solidFill>
                <a:effectLst/>
                <a:latin typeface="arial" panose="020B0604020202020204" pitchFamily="34" charset="0"/>
              </a:rPr>
              <a:t>   "A business ecosystem is a business arrangement between two or more entities (the members) to create and share in collective value for a common set of customers.</a:t>
            </a:r>
          </a:p>
          <a:p>
            <a:pPr marL="0" indent="0">
              <a:buNone/>
            </a:pPr>
            <a:r>
              <a:rPr lang="en-US" sz="2200" dirty="0">
                <a:solidFill>
                  <a:schemeClr val="tx1"/>
                </a:solidFill>
                <a:latin typeface="Arial" panose="020B0604020202020204" pitchFamily="34" charset="0"/>
                <a:cs typeface="Arial" panose="020B0604020202020204" pitchFamily="34" charset="0"/>
              </a:rPr>
              <a:t>Business ecosystems are networks of different entities that come together to accomplish something beyond the effective scope and capacity of any independent entity. </a:t>
            </a:r>
          </a:p>
          <a:p>
            <a:pPr marL="0" indent="0">
              <a:buNone/>
            </a:pPr>
            <a:endParaRPr lang="en-US" sz="220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77303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B021-9AA1-90DA-2BDE-4C0419150AC7}"/>
              </a:ext>
            </a:extLst>
          </p:cNvPr>
          <p:cNvSpPr>
            <a:spLocks noGrp="1"/>
          </p:cNvSpPr>
          <p:nvPr>
            <p:ph type="title"/>
          </p:nvPr>
        </p:nvSpPr>
        <p:spPr>
          <a:xfrm>
            <a:off x="1838323" y="704009"/>
            <a:ext cx="8911687" cy="1280890"/>
          </a:xfrm>
        </p:spPr>
        <p:txBody>
          <a:bodyPr>
            <a:norm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What are the Features of business ecosystem?</a:t>
            </a:r>
            <a:endParaRPr lang="en-IN"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026" name="Picture 2" descr="Business Ecosystem - Definition, Examples, Model, Types">
            <a:extLst>
              <a:ext uri="{FF2B5EF4-FFF2-40B4-BE49-F238E27FC236}">
                <a16:creationId xmlns:a16="http://schemas.microsoft.com/office/drawing/2014/main" id="{BA84EC92-B415-87B6-7976-D56F0F1357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940" y="1664039"/>
            <a:ext cx="8362120" cy="448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AFF33-1419-3B5B-10D6-EF367CDC853F}"/>
              </a:ext>
            </a:extLst>
          </p:cNvPr>
          <p:cNvSpPr>
            <a:spLocks noGrp="1"/>
          </p:cNvSpPr>
          <p:nvPr>
            <p:ph idx="1"/>
          </p:nvPr>
        </p:nvSpPr>
        <p:spPr>
          <a:xfrm>
            <a:off x="1603790" y="1130423"/>
            <a:ext cx="9759627" cy="5039557"/>
          </a:xfrm>
        </p:spPr>
        <p:txBody>
          <a:bodyPr>
            <a:normAutofit/>
          </a:bodyPr>
          <a:lstStyle/>
          <a:p>
            <a:pPr algn="l"/>
            <a:r>
              <a:rPr lang="en-US" sz="2400" b="1" i="0" dirty="0">
                <a:solidFill>
                  <a:schemeClr val="accent1">
                    <a:lumMod val="75000"/>
                  </a:schemeClr>
                </a:solidFill>
                <a:effectLst/>
                <a:latin typeface="Poppins" panose="00000500000000000000" pitchFamily="2" charset="0"/>
              </a:rPr>
              <a:t>KEY TAKEAWAYS</a:t>
            </a:r>
          </a:p>
          <a:p>
            <a:pPr algn="l">
              <a:buFont typeface="Arial" panose="020B0604020202020204" pitchFamily="34" charset="0"/>
              <a:buChar char="•"/>
            </a:pPr>
            <a:r>
              <a:rPr lang="en-US" sz="2200" b="0" i="0" dirty="0">
                <a:solidFill>
                  <a:srgbClr val="212121"/>
                </a:solidFill>
                <a:effectLst/>
                <a:latin typeface="Arial" panose="020B0604020202020204" pitchFamily="34" charset="0"/>
                <a:cs typeface="Arial" panose="020B0604020202020204" pitchFamily="34" charset="0"/>
              </a:rPr>
              <a:t>Business ecosystems are networks of different entities that come together to accomplish something beyond the effective scope and capacity of any independent entity. Examples of significant types are the digital ecosystem and industrial ecosystem.</a:t>
            </a:r>
          </a:p>
          <a:p>
            <a:pPr algn="l">
              <a:buFont typeface="Arial" panose="020B0604020202020204" pitchFamily="34" charset="0"/>
              <a:buChar char="•"/>
            </a:pPr>
            <a:r>
              <a:rPr lang="en-US" sz="2200" b="0" i="0" dirty="0">
                <a:solidFill>
                  <a:srgbClr val="212121"/>
                </a:solidFill>
                <a:effectLst/>
                <a:latin typeface="Arial" panose="020B0604020202020204" pitchFamily="34" charset="0"/>
                <a:cs typeface="Arial" panose="020B0604020202020204" pitchFamily="34" charset="0"/>
              </a:rPr>
              <a:t>The participants and processes continually evolve to sustain the competition and meet the growing needs of the target market.</a:t>
            </a:r>
          </a:p>
          <a:p>
            <a:pPr algn="l">
              <a:buFont typeface="Arial" panose="020B0604020202020204" pitchFamily="34" charset="0"/>
              <a:buChar char="•"/>
            </a:pPr>
            <a:r>
              <a:rPr lang="en-US" sz="2200" b="0" i="0" dirty="0">
                <a:solidFill>
                  <a:srgbClr val="212121"/>
                </a:solidFill>
                <a:effectLst/>
                <a:latin typeface="Arial" panose="020B0604020202020204" pitchFamily="34" charset="0"/>
                <a:cs typeface="Arial" panose="020B0604020202020204" pitchFamily="34" charset="0"/>
              </a:rPr>
              <a:t>Examples of participants in the system are producers, suppliers, competitors, consumers, and government agencies.</a:t>
            </a:r>
          </a:p>
          <a:p>
            <a:pPr algn="l">
              <a:buFont typeface="Arial" panose="020B0604020202020204" pitchFamily="34" charset="0"/>
              <a:buChar char="•"/>
            </a:pPr>
            <a:r>
              <a:rPr lang="en-US" sz="2200" b="0" i="0" dirty="0">
                <a:solidFill>
                  <a:srgbClr val="212121"/>
                </a:solidFill>
                <a:effectLst/>
                <a:latin typeface="Arial" panose="020B0604020202020204" pitchFamily="34" charset="0"/>
                <a:cs typeface="Arial" panose="020B0604020202020204" pitchFamily="34" charset="0"/>
              </a:rPr>
              <a:t>Some of the categorizations of the system are solution ecosystem, transaction ecosystem, and hybrid ecosystem.</a:t>
            </a:r>
          </a:p>
          <a:p>
            <a:endParaRPr lang="en-IN" dirty="0"/>
          </a:p>
        </p:txBody>
      </p:sp>
    </p:spTree>
    <p:extLst>
      <p:ext uri="{BB962C8B-B14F-4D97-AF65-F5344CB8AC3E}">
        <p14:creationId xmlns:p14="http://schemas.microsoft.com/office/powerpoint/2010/main" val="101730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CEC76-3E9D-579F-60C6-46ABE7253C84}"/>
              </a:ext>
            </a:extLst>
          </p:cNvPr>
          <p:cNvSpPr>
            <a:spLocks noGrp="1"/>
          </p:cNvSpPr>
          <p:nvPr>
            <p:ph idx="1"/>
          </p:nvPr>
        </p:nvSpPr>
        <p:spPr>
          <a:xfrm>
            <a:off x="1736956" y="1219200"/>
            <a:ext cx="8915400" cy="3778250"/>
          </a:xfrm>
        </p:spPr>
        <p:txBody>
          <a:bodyPr/>
          <a:lstStyle/>
          <a:p>
            <a:r>
              <a:rPr lang="en-US" sz="2400" b="1" i="0" dirty="0">
                <a:solidFill>
                  <a:schemeClr val="accent1">
                    <a:lumMod val="75000"/>
                  </a:schemeClr>
                </a:solidFill>
                <a:effectLst/>
                <a:latin typeface="Arial" panose="020B0604020202020204" pitchFamily="34" charset="0"/>
                <a:cs typeface="Arial" panose="020B0604020202020204" pitchFamily="34" charset="0"/>
              </a:rPr>
              <a:t>WHAT IS ECOSYSTEM STRATEGY?</a:t>
            </a:r>
          </a:p>
          <a:p>
            <a:pPr marL="0" indent="0">
              <a:buNone/>
            </a:pPr>
            <a:r>
              <a:rPr lang="en-US" sz="2200" b="0" i="0" dirty="0">
                <a:solidFill>
                  <a:srgbClr val="212121"/>
                </a:solidFill>
                <a:effectLst/>
                <a:latin typeface="-apple-system"/>
              </a:rPr>
              <a:t>      </a:t>
            </a:r>
            <a:r>
              <a:rPr lang="en-US" sz="2200" b="0" i="0" dirty="0">
                <a:solidFill>
                  <a:srgbClr val="212121"/>
                </a:solidFill>
                <a:effectLst/>
                <a:latin typeface="Arial" panose="020B0604020202020204" pitchFamily="34" charset="0"/>
                <a:cs typeface="Arial" panose="020B0604020202020204" pitchFamily="34" charset="0"/>
              </a:rPr>
              <a:t>A business ecosystem strategy focuses on a larger horizon inclusive of suppliers, makers of related products, competitors, technology providers, and a host of other organizations. It provides satisfying social, economic, and technological value. Hence it is about focusing more on the entities outside the business, primarily customers, and satisfying the customers requires continuous innovation and marketing.</a:t>
            </a:r>
          </a:p>
          <a:p>
            <a:endParaRPr lang="en-IN" dirty="0"/>
          </a:p>
        </p:txBody>
      </p:sp>
    </p:spTree>
    <p:extLst>
      <p:ext uri="{BB962C8B-B14F-4D97-AF65-F5344CB8AC3E}">
        <p14:creationId xmlns:p14="http://schemas.microsoft.com/office/powerpoint/2010/main" val="15238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942F-068B-91A0-F1DD-2DECD7BB153A}"/>
              </a:ext>
            </a:extLst>
          </p:cNvPr>
          <p:cNvSpPr>
            <a:spLocks noGrp="1"/>
          </p:cNvSpPr>
          <p:nvPr>
            <p:ph type="title"/>
          </p:nvPr>
        </p:nvSpPr>
        <p:spPr>
          <a:xfrm>
            <a:off x="1479503" y="639192"/>
            <a:ext cx="8911687" cy="1265808"/>
          </a:xfrm>
        </p:spPr>
        <p:txBody>
          <a:bodyPr>
            <a:normAutofit/>
          </a:bodyPr>
          <a:lstStyle/>
          <a:p>
            <a:r>
              <a:rPr lang="en-IN" b="1" dirty="0">
                <a:solidFill>
                  <a:schemeClr val="accent1">
                    <a:lumMod val="75000"/>
                  </a:schemeClr>
                </a:solidFill>
                <a:latin typeface="Arial" panose="020B0604020202020204" pitchFamily="34" charset="0"/>
                <a:cs typeface="Arial" panose="020B0604020202020204" pitchFamily="34" charset="0"/>
              </a:rPr>
              <a:t>NEW MARKET OPPORTUNITIES</a:t>
            </a:r>
          </a:p>
        </p:txBody>
      </p:sp>
      <p:sp>
        <p:nvSpPr>
          <p:cNvPr id="3" name="Content Placeholder 2">
            <a:extLst>
              <a:ext uri="{FF2B5EF4-FFF2-40B4-BE49-F238E27FC236}">
                <a16:creationId xmlns:a16="http://schemas.microsoft.com/office/drawing/2014/main" id="{EAC30127-C763-EB44-F637-8CE388F2559E}"/>
              </a:ext>
            </a:extLst>
          </p:cNvPr>
          <p:cNvSpPr>
            <a:spLocks noGrp="1"/>
          </p:cNvSpPr>
          <p:nvPr>
            <p:ph idx="1"/>
          </p:nvPr>
        </p:nvSpPr>
        <p:spPr>
          <a:xfrm>
            <a:off x="1559402" y="1748901"/>
            <a:ext cx="8915400" cy="4253317"/>
          </a:xfrm>
        </p:spPr>
        <p:txBody>
          <a:bodyPr>
            <a:normAutofit fontScale="92500" lnSpcReduction="20000"/>
          </a:bodyPr>
          <a:lstStyle/>
          <a:p>
            <a:pPr marL="0" indent="0">
              <a:buNone/>
            </a:pPr>
            <a:r>
              <a:rPr lang="en-IN" sz="2400" dirty="0">
                <a:effectLst/>
                <a:latin typeface="Arial" panose="020B0604020202020204" pitchFamily="34" charset="0"/>
                <a:ea typeface="Times New Roman" panose="02020603050405020304" pitchFamily="18" charset="0"/>
                <a:cs typeface="Arial" panose="020B0604020202020204" pitchFamily="34" charset="0"/>
              </a:rPr>
              <a:t>It is a type of driver</a:t>
            </a:r>
            <a:r>
              <a:rPr lang="en-US" sz="2400" dirty="0">
                <a:effectLst/>
                <a:latin typeface="Arial" panose="020B0604020202020204" pitchFamily="34" charset="0"/>
                <a:ea typeface="Times New Roman" panose="02020603050405020304" pitchFamily="18" charset="0"/>
                <a:cs typeface="Arial" panose="020B0604020202020204" pitchFamily="34" charset="0"/>
              </a:rPr>
              <a:t> t</a:t>
            </a:r>
            <a:r>
              <a:rPr lang="en-IN" sz="2400" dirty="0">
                <a:effectLst/>
                <a:latin typeface="Arial" panose="020B0604020202020204" pitchFamily="34" charset="0"/>
                <a:ea typeface="Times New Roman" panose="02020603050405020304" pitchFamily="18" charset="0"/>
                <a:cs typeface="Arial" panose="020B0604020202020204" pitchFamily="34" charset="0"/>
              </a:rPr>
              <a:t>h</a:t>
            </a:r>
            <a:r>
              <a:rPr lang="en-US" sz="2400" dirty="0">
                <a:effectLst/>
                <a:latin typeface="Arial" panose="020B0604020202020204" pitchFamily="34" charset="0"/>
                <a:ea typeface="Times New Roman" panose="02020603050405020304" pitchFamily="18" charset="0"/>
                <a:cs typeface="Arial" panose="020B0604020202020204" pitchFamily="34" charset="0"/>
              </a:rPr>
              <a:t>at </a:t>
            </a:r>
            <a:r>
              <a:rPr lang="en-IN" sz="2400" dirty="0">
                <a:effectLst/>
                <a:latin typeface="Arial" panose="020B0604020202020204" pitchFamily="34" charset="0"/>
                <a:ea typeface="Times New Roman" panose="02020603050405020304" pitchFamily="18" charset="0"/>
                <a:cs typeface="Arial" panose="020B0604020202020204" pitchFamily="34" charset="0"/>
              </a:rPr>
              <a:t>motivate</a:t>
            </a:r>
            <a:r>
              <a:rPr lang="en-US" sz="2400" dirty="0">
                <a:effectLst/>
                <a:latin typeface="Arial" panose="020B0604020202020204" pitchFamily="34" charset="0"/>
                <a:ea typeface="Times New Roman" panose="02020603050405020304" pitchFamily="18" charset="0"/>
                <a:cs typeface="Arial" panose="020B0604020202020204" pitchFamily="34" charset="0"/>
              </a:rPr>
              <a:t> an </a:t>
            </a:r>
            <a:r>
              <a:rPr lang="en-IN" sz="2400" dirty="0">
                <a:latin typeface="Arial" panose="020B0604020202020204" pitchFamily="34" charset="0"/>
                <a:ea typeface="Times New Roman" panose="02020603050405020304" pitchFamily="18" charset="0"/>
                <a:cs typeface="Arial" panose="020B0604020202020204" pitchFamily="34" charset="0"/>
              </a:rPr>
              <a:t>organization</a:t>
            </a:r>
            <a:r>
              <a:rPr lang="en-IN" sz="2400" dirty="0">
                <a:effectLst/>
                <a:latin typeface="Arial" panose="020B0604020202020204" pitchFamily="34" charset="0"/>
                <a:ea typeface="Times New Roman" panose="02020603050405020304" pitchFamily="18" charset="0"/>
                <a:cs typeface="Arial" panose="020B0604020202020204" pitchFamily="34" charset="0"/>
              </a:rPr>
              <a:t> to put together a Green IT strategy and undertake transformation</a:t>
            </a:r>
            <a:r>
              <a:rPr lang="en-US" sz="2400" dirty="0">
                <a:effectLst/>
                <a:latin typeface="Arial" panose="020B0604020202020204" pitchFamily="34" charset="0"/>
                <a:ea typeface="Times New Roman" panose="02020603050405020304" pitchFamily="18" charset="0"/>
                <a:cs typeface="Arial" panose="020B0604020202020204" pitchFamily="34" charset="0"/>
              </a:rPr>
              <a:t>, these drivers</a:t>
            </a:r>
            <a:r>
              <a:rPr lang="en-IN" sz="2400" dirty="0">
                <a:effectLst/>
                <a:latin typeface="Arial" panose="020B0604020202020204" pitchFamily="34" charset="0"/>
                <a:ea typeface="Times New Roman" panose="02020603050405020304" pitchFamily="18" charset="0"/>
                <a:cs typeface="Arial" panose="020B0604020202020204" pitchFamily="34" charset="0"/>
              </a:rPr>
              <a:t> has resulted in a new market that was not visible a decade ago. This new market is based on the suite of opportunities that have opened up for creating and providing services and products that assist other organizations in achieving their green initiatives and goals. Thus, we are talking not only about </a:t>
            </a:r>
            <a:r>
              <a:rPr lang="en-US" sz="2400" dirty="0">
                <a:effectLst/>
                <a:latin typeface="Arial" panose="020B0604020202020204" pitchFamily="34" charset="0"/>
                <a:ea typeface="Times New Roman" panose="02020603050405020304" pitchFamily="18" charset="0"/>
                <a:cs typeface="Arial" panose="020B0604020202020204" pitchFamily="34" charset="0"/>
              </a:rPr>
              <a:t>"</a:t>
            </a:r>
            <a:r>
              <a:rPr lang="en-IN" sz="2400" dirty="0">
                <a:effectLst/>
                <a:latin typeface="Arial" panose="020B0604020202020204" pitchFamily="34" charset="0"/>
                <a:ea typeface="Times New Roman" panose="02020603050405020304" pitchFamily="18" charset="0"/>
                <a:cs typeface="Arial" panose="020B0604020202020204" pitchFamily="34" charset="0"/>
              </a:rPr>
              <a:t>businesses that are green but “green as a business offering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en-US" sz="2400" dirty="0">
                <a:effectLst/>
                <a:latin typeface="Arial" panose="020B0604020202020204" pitchFamily="34" charset="0"/>
                <a:ea typeface="Times New Roman" panose="02020603050405020304" pitchFamily="18" charset="0"/>
                <a:cs typeface="Arial" panose="020B0604020202020204" pitchFamily="34" charset="0"/>
              </a:rPr>
              <a:t>For example, the CEMS is a new software applications that is available in the market. The developers of these new software applications have discovered a market that did not exist earlier. Similarly, smart meters to measure carbon emissions, new design of low-carbon gadgets is a market that is likely to grow in the carbon economy.</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09625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AA500-8AC1-D023-835F-4B2AD811B2E2}"/>
              </a:ext>
            </a:extLst>
          </p:cNvPr>
          <p:cNvSpPr>
            <a:spLocks noGrp="1"/>
          </p:cNvSpPr>
          <p:nvPr>
            <p:ph idx="1"/>
          </p:nvPr>
        </p:nvSpPr>
        <p:spPr>
          <a:xfrm>
            <a:off x="1728078" y="1242873"/>
            <a:ext cx="8915400" cy="5085599"/>
          </a:xfrm>
        </p:spPr>
        <p:txBody>
          <a:bodyPr/>
          <a:lstStyle/>
          <a:p>
            <a:r>
              <a:rPr lang="en-US" sz="2200" dirty="0">
                <a:effectLst/>
                <a:latin typeface="Arial" panose="020B0604020202020204" pitchFamily="34" charset="0"/>
                <a:ea typeface="Times New Roman" panose="02020603050405020304" pitchFamily="18" charset="0"/>
                <a:cs typeface="Arial" panose="020B0604020202020204" pitchFamily="34" charset="0"/>
              </a:rPr>
              <a:t>Despite of drivers for businesses to undertake green initiatives, practical experience suggests that these drivers of a green strategy are usually interpreted by the organization in its own ways. Thus, in practice, these drivers will result in a combination of drivers for the business to initiate Green IT depending on what it considers as its own key environmental as well as business issues. For example, an organization may attempt to create a green business ecosystem through a green broadband or carbon-neutralizing your flight (such as booking air ticket on particular website). Thus, in the development of a Green IT strategy, not only do these drivers need independent analysis, but they also need to be studied together to see their overall impact on the organization.</a:t>
            </a:r>
            <a:endParaRPr lang="en-IN" sz="22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4425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3394-EAD0-6D16-2211-AA3BBA21D802}"/>
              </a:ext>
            </a:extLst>
          </p:cNvPr>
          <p:cNvSpPr>
            <a:spLocks noGrp="1"/>
          </p:cNvSpPr>
          <p:nvPr>
            <p:ph type="title"/>
          </p:nvPr>
        </p:nvSpPr>
        <p:spPr>
          <a:xfrm>
            <a:off x="1767302" y="946778"/>
            <a:ext cx="8911687" cy="1280890"/>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IMPORTANCE OF NEW MARKET APPLICATION</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B17755-EB56-B60E-8A56-C664A39AC36F}"/>
              </a:ext>
            </a:extLst>
          </p:cNvPr>
          <p:cNvSpPr>
            <a:spLocks noGrp="1"/>
          </p:cNvSpPr>
          <p:nvPr>
            <p:ph idx="1"/>
          </p:nvPr>
        </p:nvSpPr>
        <p:spPr>
          <a:xfrm>
            <a:off x="1701445" y="2408807"/>
            <a:ext cx="8915400" cy="3777622"/>
          </a:xfrm>
        </p:spPr>
        <p:txBody>
          <a:bodyPr>
            <a:normAutofit/>
          </a:bodyPr>
          <a:lstStyle/>
          <a:p>
            <a:r>
              <a:rPr lang="en-US" sz="2200" dirty="0">
                <a:latin typeface="Arial" panose="020B0604020202020204" pitchFamily="34" charset="0"/>
                <a:cs typeface="Arial" panose="020B0604020202020204" pitchFamily="34" charset="0"/>
              </a:rPr>
              <a:t>It helps to identify the need of customers and according to plan, design and deliver the product and services for customers satisfaction.</a:t>
            </a:r>
          </a:p>
          <a:p>
            <a:r>
              <a:rPr lang="en-US" sz="2200" dirty="0">
                <a:latin typeface="Arial" panose="020B0604020202020204" pitchFamily="34" charset="0"/>
                <a:cs typeface="Arial" panose="020B0604020202020204" pitchFamily="34" charset="0"/>
              </a:rPr>
              <a:t>It helps customer and company to stay ahead of a competition due to introduction of customers oriented products.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1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DBD-D1F0-60E3-D4F2-13EA03E8852D}"/>
              </a:ext>
            </a:extLst>
          </p:cNvPr>
          <p:cNvSpPr>
            <a:spLocks noGrp="1"/>
          </p:cNvSpPr>
          <p:nvPr>
            <p:ph type="title"/>
          </p:nvPr>
        </p:nvSpPr>
        <p:spPr>
          <a:xfrm>
            <a:off x="1790221" y="757275"/>
            <a:ext cx="8911687" cy="1280890"/>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WHY BUSINESS NEED NEW MARKET OPPORTUNITIES?</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4391FCD-AEA0-B31A-1BC3-07C41D81AFD0}"/>
              </a:ext>
            </a:extLst>
          </p:cNvPr>
          <p:cNvSpPr>
            <a:spLocks noGrp="1"/>
          </p:cNvSpPr>
          <p:nvPr>
            <p:ph idx="1"/>
          </p:nvPr>
        </p:nvSpPr>
        <p:spPr>
          <a:xfrm>
            <a:off x="1790221" y="2240132"/>
            <a:ext cx="8915400" cy="3777622"/>
          </a:xfrm>
        </p:spPr>
        <p:txBody>
          <a:bodyPr>
            <a:normAutofit/>
          </a:bodyPr>
          <a:lstStyle/>
          <a:p>
            <a:r>
              <a:rPr lang="en-US" sz="2200" dirty="0">
                <a:latin typeface="Arial" panose="020B0604020202020204" pitchFamily="34" charset="0"/>
                <a:cs typeface="Arial" panose="020B0604020202020204" pitchFamily="34" charset="0"/>
              </a:rPr>
              <a:t>Today in this competitive business environment constant growth in profitably are never a guarantee with advancement in technology.</a:t>
            </a:r>
          </a:p>
          <a:p>
            <a:r>
              <a:rPr lang="en-US" sz="2200" dirty="0">
                <a:latin typeface="Arial" panose="020B0604020202020204" pitchFamily="34" charset="0"/>
                <a:cs typeface="Arial" panose="020B0604020202020204" pitchFamily="34" charset="0"/>
              </a:rPr>
              <a:t>Business model keeps changing and new competitor enter from various industries this makes its very crucial for business to seek new market opportunities to grow and stay ahead of competitor.</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8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1105</TotalTime>
  <Words>648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vt:lpstr>
      <vt:lpstr>Century Gothic</vt:lpstr>
      <vt:lpstr>Poppins</vt:lpstr>
      <vt:lpstr>Wingdings 3</vt:lpstr>
      <vt:lpstr>Wisp</vt:lpstr>
      <vt:lpstr>BUSINESS ECOSYSTEM AND NEW MARKET OPPORTUNITIES. </vt:lpstr>
      <vt:lpstr>PowerPoint Presentation</vt:lpstr>
      <vt:lpstr>What are the Features of business ecosystem?</vt:lpstr>
      <vt:lpstr>PowerPoint Presentation</vt:lpstr>
      <vt:lpstr>PowerPoint Presentation</vt:lpstr>
      <vt:lpstr>NEW MARKET OPPORTUNITIES</vt:lpstr>
      <vt:lpstr>PowerPoint Presentation</vt:lpstr>
      <vt:lpstr>IMPORTANCE OF NEW MARKET APPLICATION</vt:lpstr>
      <vt:lpstr>WHY BUSINESS NEED NEW MARKET 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ECOSYSTEM AND NEW MARKET OPPORTUNITIES</dc:title>
  <dc:creator>sawantsiddhi2001@gmail.com</dc:creator>
  <cp:lastModifiedBy>sawantsiddhi2001@gmail.com</cp:lastModifiedBy>
  <cp:revision>7</cp:revision>
  <dcterms:created xsi:type="dcterms:W3CDTF">2022-08-25T13:59:21Z</dcterms:created>
  <dcterms:modified xsi:type="dcterms:W3CDTF">2022-08-28T16:34:21Z</dcterms:modified>
</cp:coreProperties>
</file>