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339933"/>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7973" autoAdjust="0"/>
    <p:restoredTop sz="94660"/>
  </p:normalViewPr>
  <p:slideViewPr>
    <p:cSldViewPr snapToGrid="0">
      <p:cViewPr varScale="1">
        <p:scale>
          <a:sx n="89" d="100"/>
          <a:sy n="89" d="100"/>
        </p:scale>
        <p:origin x="326" y="7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7" name=""/>
        <p:cNvGrpSpPr/>
        <p:nvPr/>
      </p:nvGrpSpPr>
      <p:grpSpPr>
        <a:xfrm>
          <a:off x="0" y="0"/>
          <a:ext cx="0" cy="0"/>
          <a:chOff x="0" y="0"/>
          <a:chExt cx="0" cy="0"/>
        </a:xfrm>
      </p:grpSpPr>
      <p:grpSp>
        <p:nvGrpSpPr>
          <p:cNvPr id="58"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1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2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27"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28" name="Footer Placeholder 4"/>
          <p:cNvSpPr>
            <a:spLocks noGrp="1"/>
          </p:cNvSpPr>
          <p:nvPr>
            <p:ph type="ftr" sz="quarter" idx="11"/>
          </p:nvPr>
        </p:nvSpPr>
        <p:spPr/>
        <p:txBody>
          <a:bodyPr/>
          <a:p>
            <a:endParaRPr lang="en-IN"/>
          </a:p>
        </p:txBody>
      </p:sp>
      <p:sp>
        <p:nvSpPr>
          <p:cNvPr id="1048629"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1"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82" name="Footer Placeholder 4"/>
          <p:cNvSpPr>
            <a:spLocks noGrp="1"/>
          </p:cNvSpPr>
          <p:nvPr>
            <p:ph type="ftr" sz="quarter" idx="11"/>
          </p:nvPr>
        </p:nvSpPr>
        <p:spPr/>
        <p:txBody>
          <a:bodyPr/>
          <a:p>
            <a:endParaRPr lang="en-IN"/>
          </a:p>
        </p:txBody>
      </p:sp>
      <p:sp>
        <p:nvSpPr>
          <p:cNvPr id="1048683"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FD7D9A9E-6B21-4B02-B31C-0644FA059366}"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5" name=""/>
        <p:cNvGrpSpPr/>
        <p:nvPr/>
      </p:nvGrpSpPr>
      <p:grpSpPr>
        <a:xfrm>
          <a:off x="0" y="0"/>
          <a:ext cx="0" cy="0"/>
          <a:chOff x="0" y="0"/>
          <a:chExt cx="0" cy="0"/>
        </a:xfrm>
      </p:grpSpPr>
      <p:sp>
        <p:nvSpPr>
          <p:cNvPr id="1048669"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1"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72" name="Footer Placeholder 4"/>
          <p:cNvSpPr>
            <a:spLocks noGrp="1"/>
          </p:cNvSpPr>
          <p:nvPr>
            <p:ph type="ftr" sz="quarter" idx="11"/>
          </p:nvPr>
        </p:nvSpPr>
        <p:spPr/>
        <p:txBody>
          <a:bodyPr/>
          <a:p>
            <a:endParaRPr lang="en-IN"/>
          </a:p>
        </p:txBody>
      </p:sp>
      <p:sp>
        <p:nvSpPr>
          <p:cNvPr id="1048673"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FD7D9A9E-6B21-4B02-B31C-0644FA059366}"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9"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3"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94" name="Footer Placeholder 4"/>
          <p:cNvSpPr>
            <a:spLocks noGrp="1"/>
          </p:cNvSpPr>
          <p:nvPr>
            <p:ph type="ftr" sz="quarter" idx="11"/>
          </p:nvPr>
        </p:nvSpPr>
        <p:spPr/>
        <p:txBody>
          <a:bodyPr/>
          <a:p>
            <a:endParaRPr lang="en-IN"/>
          </a:p>
        </p:txBody>
      </p:sp>
      <p:sp>
        <p:nvSpPr>
          <p:cNvPr id="1048695"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656" name="Title 1"/>
          <p:cNvSpPr>
            <a:spLocks noGrp="1"/>
          </p:cNvSpPr>
          <p:nvPr>
            <p:ph type="title"/>
          </p:nvPr>
        </p:nvSpPr>
        <p:spPr/>
        <p:txBody>
          <a:bodyPr/>
          <a:p>
            <a:r>
              <a:rPr lang="en-US" smtClean="0"/>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8"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1"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4"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705" name="Footer Placeholder 4"/>
          <p:cNvSpPr>
            <a:spLocks noGrp="1"/>
          </p:cNvSpPr>
          <p:nvPr>
            <p:ph type="ftr" sz="quarter" idx="11"/>
          </p:nvPr>
        </p:nvSpPr>
        <p:spPr/>
        <p:txBody>
          <a:bodyPr/>
          <a:p>
            <a:endParaRPr lang="en-IN"/>
          </a:p>
        </p:txBody>
      </p:sp>
      <p:sp>
        <p:nvSpPr>
          <p:cNvPr id="1048706"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6" name=""/>
        <p:cNvGrpSpPr/>
        <p:nvPr/>
      </p:nvGrpSpPr>
      <p:grpSpPr>
        <a:xfrm>
          <a:off x="0" y="0"/>
          <a:ext cx="0" cy="0"/>
          <a:chOff x="0" y="0"/>
          <a:chExt cx="0" cy="0"/>
        </a:xfrm>
      </p:grpSpPr>
      <p:sp>
        <p:nvSpPr>
          <p:cNvPr id="1048674"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67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6"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677" name="Footer Placeholder 4"/>
          <p:cNvSpPr>
            <a:spLocks noGrp="1"/>
          </p:cNvSpPr>
          <p:nvPr>
            <p:ph type="ftr" sz="quarter" idx="11"/>
          </p:nvPr>
        </p:nvSpPr>
        <p:spPr/>
        <p:txBody>
          <a:bodyPr/>
          <a:p>
            <a:endParaRPr lang="en-IN"/>
          </a:p>
        </p:txBody>
      </p:sp>
      <p:sp>
        <p:nvSpPr>
          <p:cNvPr id="1048678"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589"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590"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591" name="Date Placeholder 3"/>
          <p:cNvSpPr>
            <a:spLocks noGrp="1"/>
          </p:cNvSpPr>
          <p:nvPr>
            <p:ph type="dt" sz="half" idx="10"/>
          </p:nvPr>
        </p:nvSpPr>
        <p:spPr/>
        <p:txBody>
          <a:bodyPr/>
          <a:p>
            <a:fld id="{0FF07327-789F-4C09-993E-35DED3DD1ADE}" type="datetimeFigureOut">
              <a:rPr lang="en-IN" smtClean="0"/>
              <a:t>22-09-2022</a:t>
            </a:fld>
            <a:endParaRPr lang="en-IN"/>
          </a:p>
        </p:txBody>
      </p:sp>
      <p:sp>
        <p:nvSpPr>
          <p:cNvPr id="1048592" name="Footer Placeholder 4"/>
          <p:cNvSpPr>
            <a:spLocks noGrp="1"/>
          </p:cNvSpPr>
          <p:nvPr>
            <p:ph type="ftr" sz="quarter" idx="11"/>
          </p:nvPr>
        </p:nvSpPr>
        <p:spPr/>
        <p:txBody>
          <a:bodyPr/>
          <a:p>
            <a:endParaRPr lang="en-IN"/>
          </a:p>
        </p:txBody>
      </p:sp>
      <p:sp>
        <p:nvSpPr>
          <p:cNvPr id="1048593" name="Slide Number Placeholder 5"/>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4" name="Title 1"/>
          <p:cNvSpPr>
            <a:spLocks noGrp="1"/>
          </p:cNvSpPr>
          <p:nvPr>
            <p:ph type="title"/>
          </p:nvPr>
        </p:nvSpPr>
        <p:spPr/>
        <p:txBody>
          <a:bodyPr/>
          <a:p>
            <a:r>
              <a:rPr lang="en-US" smtClean="0"/>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7" name="Date Placeholder 4"/>
          <p:cNvSpPr>
            <a:spLocks noGrp="1"/>
          </p:cNvSpPr>
          <p:nvPr>
            <p:ph type="dt" sz="half" idx="10"/>
          </p:nvPr>
        </p:nvSpPr>
        <p:spPr/>
        <p:txBody>
          <a:bodyPr/>
          <a:p>
            <a:fld id="{0FF07327-789F-4C09-993E-35DED3DD1ADE}" type="datetimeFigureOut">
              <a:rPr lang="en-IN" smtClean="0"/>
              <a:t>22-09-2022</a:t>
            </a:fld>
            <a:endParaRPr lang="en-IN"/>
          </a:p>
        </p:txBody>
      </p:sp>
      <p:sp>
        <p:nvSpPr>
          <p:cNvPr id="1048688" name="Footer Placeholder 5"/>
          <p:cNvSpPr>
            <a:spLocks noGrp="1"/>
          </p:cNvSpPr>
          <p:nvPr>
            <p:ph type="ftr" sz="quarter" idx="11"/>
          </p:nvPr>
        </p:nvSpPr>
        <p:spPr/>
        <p:txBody>
          <a:bodyPr/>
          <a:p>
            <a:endParaRPr lang="en-IN"/>
          </a:p>
        </p:txBody>
      </p:sp>
      <p:sp>
        <p:nvSpPr>
          <p:cNvPr id="1048689" name="Slide Number Placeholder 6"/>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61" name="Title 1"/>
          <p:cNvSpPr>
            <a:spLocks noGrp="1"/>
          </p:cNvSpPr>
          <p:nvPr>
            <p:ph type="title"/>
          </p:nvPr>
        </p:nvSpPr>
        <p:spPr/>
        <p:txBody>
          <a:bodyPr/>
          <a:p>
            <a:r>
              <a:rPr lang="en-US" smtClean="0"/>
              <a:t>Click to edit Master title style</a:t>
            </a:r>
            <a:endParaRPr dirty="0" lang="en-US"/>
          </a:p>
        </p:txBody>
      </p:sp>
      <p:sp>
        <p:nvSpPr>
          <p:cNvPr id="104866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3"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5"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6" name="Date Placeholder 6"/>
          <p:cNvSpPr>
            <a:spLocks noGrp="1"/>
          </p:cNvSpPr>
          <p:nvPr>
            <p:ph type="dt" sz="half" idx="10"/>
          </p:nvPr>
        </p:nvSpPr>
        <p:spPr/>
        <p:txBody>
          <a:bodyPr/>
          <a:p>
            <a:fld id="{0FF07327-789F-4C09-993E-35DED3DD1ADE}" type="datetimeFigureOut">
              <a:rPr lang="en-IN" smtClean="0"/>
              <a:t>22-09-2022</a:t>
            </a:fld>
            <a:endParaRPr lang="en-IN"/>
          </a:p>
        </p:txBody>
      </p:sp>
      <p:sp>
        <p:nvSpPr>
          <p:cNvPr id="1048667" name="Footer Placeholder 7"/>
          <p:cNvSpPr>
            <a:spLocks noGrp="1"/>
          </p:cNvSpPr>
          <p:nvPr>
            <p:ph type="ftr" sz="quarter" idx="11"/>
          </p:nvPr>
        </p:nvSpPr>
        <p:spPr/>
        <p:txBody>
          <a:bodyPr/>
          <a:p>
            <a:endParaRPr lang="en-IN"/>
          </a:p>
        </p:txBody>
      </p:sp>
      <p:sp>
        <p:nvSpPr>
          <p:cNvPr id="1048668" name="Slide Number Placeholder 8"/>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31" name="Date Placeholder 2"/>
          <p:cNvSpPr>
            <a:spLocks noGrp="1"/>
          </p:cNvSpPr>
          <p:nvPr>
            <p:ph type="dt" sz="half" idx="10"/>
          </p:nvPr>
        </p:nvSpPr>
        <p:spPr/>
        <p:txBody>
          <a:bodyPr/>
          <a:p>
            <a:fld id="{0FF07327-789F-4C09-993E-35DED3DD1ADE}" type="datetimeFigureOut">
              <a:rPr lang="en-IN" smtClean="0"/>
              <a:t>22-09-2022</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596" name="Date Placeholder 1"/>
          <p:cNvSpPr>
            <a:spLocks noGrp="1"/>
          </p:cNvSpPr>
          <p:nvPr>
            <p:ph type="dt" sz="half" idx="10"/>
          </p:nvPr>
        </p:nvSpPr>
        <p:spPr/>
        <p:txBody>
          <a:bodyPr/>
          <a:p>
            <a:fld id="{0FF07327-789F-4C09-993E-35DED3DD1ADE}" type="datetimeFigureOut">
              <a:rPr lang="en-IN" smtClean="0"/>
              <a:t>22-09-2022</a:t>
            </a:fld>
            <a:endParaRPr lang="en-IN"/>
          </a:p>
        </p:txBody>
      </p:sp>
      <p:sp>
        <p:nvSpPr>
          <p:cNvPr id="1048597" name="Footer Placeholder 2"/>
          <p:cNvSpPr>
            <a:spLocks noGrp="1"/>
          </p:cNvSpPr>
          <p:nvPr>
            <p:ph type="ftr" sz="quarter" idx="11"/>
          </p:nvPr>
        </p:nvSpPr>
        <p:spPr/>
        <p:txBody>
          <a:bodyPr/>
          <a:p>
            <a:endParaRPr lang="en-IN"/>
          </a:p>
        </p:txBody>
      </p:sp>
      <p:sp>
        <p:nvSpPr>
          <p:cNvPr id="1048598" name="Slide Number Placeholder 3"/>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699" name="Date Placeholder 4"/>
          <p:cNvSpPr>
            <a:spLocks noGrp="1"/>
          </p:cNvSpPr>
          <p:nvPr>
            <p:ph type="dt" sz="half" idx="10"/>
          </p:nvPr>
        </p:nvSpPr>
        <p:spPr/>
        <p:txBody>
          <a:bodyPr/>
          <a:p>
            <a:fld id="{0FF07327-789F-4C09-993E-35DED3DD1ADE}" type="datetimeFigureOut">
              <a:rPr lang="en-IN" smtClean="0"/>
              <a:t>22-09-2022</a:t>
            </a:fld>
            <a:endParaRPr lang="en-IN"/>
          </a:p>
        </p:txBody>
      </p:sp>
      <p:sp>
        <p:nvSpPr>
          <p:cNvPr id="1048700" name="Footer Placeholder 5"/>
          <p:cNvSpPr>
            <a:spLocks noGrp="1"/>
          </p:cNvSpPr>
          <p:nvPr>
            <p:ph type="ftr" sz="quarter" idx="11"/>
          </p:nvPr>
        </p:nvSpPr>
        <p:spPr/>
        <p:txBody>
          <a:bodyPr/>
          <a:p>
            <a:endParaRPr lang="en-IN"/>
          </a:p>
        </p:txBody>
      </p:sp>
      <p:sp>
        <p:nvSpPr>
          <p:cNvPr id="1048701" name="Slide Number Placeholder 6"/>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3" name="Date Placeholder 4"/>
          <p:cNvSpPr>
            <a:spLocks noGrp="1"/>
          </p:cNvSpPr>
          <p:nvPr>
            <p:ph type="dt" sz="half" idx="10"/>
          </p:nvPr>
        </p:nvSpPr>
        <p:spPr/>
        <p:txBody>
          <a:bodyPr/>
          <a:p>
            <a:fld id="{0FF07327-789F-4C09-993E-35DED3DD1ADE}" type="datetimeFigureOut">
              <a:rPr lang="en-IN" smtClean="0"/>
              <a:t>22-09-2022</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FD7D9A9E-6B21-4B02-B31C-0644FA05936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0FF07327-789F-4C09-993E-35DED3DD1ADE}" type="datetimeFigureOut">
              <a:rPr lang="en-IN" smtClean="0"/>
              <a:t>22-09-2022</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FD7D9A9E-6B21-4B02-B31C-0644FA059366}"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1"/>
          <p:cNvSpPr>
            <a:spLocks noGrp="1"/>
          </p:cNvSpPr>
          <p:nvPr>
            <p:ph type="title"/>
          </p:nvPr>
        </p:nvSpPr>
        <p:spPr>
          <a:xfrm>
            <a:off x="496180" y="2200535"/>
            <a:ext cx="8596668" cy="1826581"/>
          </a:xfrm>
        </p:spPr>
        <p:txBody>
          <a:bodyPr>
            <a:noAutofit/>
          </a:bodyPr>
          <a:p>
            <a:r>
              <a:rPr dirty="0" sz="5400" lang="en-US" smtClean="0">
                <a:solidFill>
                  <a:srgbClr val="00B050"/>
                </a:solidFill>
                <a:latin typeface="Arial Rounded MT Bold" panose="020F0704030504030204" pitchFamily="34" charset="0"/>
              </a:rPr>
              <a:t>Environmentally Responsible Business: Policies &amp; Practices</a:t>
            </a:r>
            <a:endParaRPr dirty="0" sz="5400" lang="en-IN">
              <a:solidFill>
                <a:srgbClr val="00B050"/>
              </a:solidFill>
              <a:latin typeface="Arial Rounded MT Bold" panose="020F0704030504030204" pitchFamily="34" charset="0"/>
            </a:endParaRPr>
          </a:p>
        </p:txBody>
      </p:sp>
      <p:sp>
        <p:nvSpPr>
          <p:cNvPr id="1048595" name="Text Placeholder 2"/>
          <p:cNvSpPr>
            <a:spLocks noGrp="1"/>
          </p:cNvSpPr>
          <p:nvPr>
            <p:ph type="body" idx="1"/>
          </p:nvPr>
        </p:nvSpPr>
        <p:spPr>
          <a:xfrm>
            <a:off x="4506001" y="4550176"/>
            <a:ext cx="5660572" cy="1641123"/>
          </a:xfrm>
        </p:spPr>
        <p:txBody>
          <a:bodyPr>
            <a:noAutofit/>
          </a:bodyPr>
          <a:p>
            <a:pPr algn="r"/>
            <a:r>
              <a:rPr dirty="0" sz="2800" lang="en-US" smtClean="0">
                <a:solidFill>
                  <a:schemeClr val="tx2">
                    <a:lumMod val="50000"/>
                  </a:schemeClr>
                </a:solidFill>
                <a:latin typeface="Berlin Sans FB Demi" panose="020E0802020502020306" pitchFamily="34" charset="0"/>
              </a:rPr>
              <a:t>Presented By: </a:t>
            </a:r>
          </a:p>
          <a:p>
            <a:pPr algn="r"/>
            <a:r>
              <a:rPr dirty="0" sz="2800" lang="en-US" err="1" smtClean="0">
                <a:solidFill>
                  <a:schemeClr val="tx2">
                    <a:lumMod val="50000"/>
                  </a:schemeClr>
                </a:solidFill>
                <a:latin typeface="Berlin Sans FB Demi" panose="020E0802020502020306" pitchFamily="34" charset="0"/>
              </a:rPr>
              <a:t>Ashik</a:t>
            </a:r>
            <a:r>
              <a:rPr dirty="0" sz="2800" lang="en-US" smtClean="0">
                <a:solidFill>
                  <a:schemeClr val="tx2">
                    <a:lumMod val="50000"/>
                  </a:schemeClr>
                </a:solidFill>
                <a:latin typeface="Berlin Sans FB Demi" panose="020E0802020502020306" pitchFamily="34" charset="0"/>
              </a:rPr>
              <a:t> , Nasir </a:t>
            </a:r>
            <a:r>
              <a:rPr dirty="0" sz="2800" lang="en-US">
                <a:solidFill>
                  <a:schemeClr val="tx2">
                    <a:lumMod val="50000"/>
                  </a:schemeClr>
                </a:solidFill>
                <a:latin typeface="Berlin Sans FB Demi" panose="020E0802020502020306" pitchFamily="34" charset="0"/>
              </a:rPr>
              <a:t>&amp; </a:t>
            </a:r>
            <a:r>
              <a:rPr dirty="0" sz="2800" lang="en-US" err="1">
                <a:solidFill>
                  <a:schemeClr val="tx2">
                    <a:lumMod val="50000"/>
                  </a:schemeClr>
                </a:solidFill>
                <a:latin typeface="Berlin Sans FB Demi" panose="020E0802020502020306" pitchFamily="34" charset="0"/>
              </a:rPr>
              <a:t>Yash</a:t>
            </a:r>
            <a:endParaRPr dirty="0" sz="2800" lang="en-IN">
              <a:solidFill>
                <a:schemeClr val="tx2">
                  <a:lumMod val="50000"/>
                </a:schemeClr>
              </a:solidFill>
              <a:latin typeface="Berlin Sans FB Demi" panose="020E0802020502020306" pitchFamily="34"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TextBox 2"/>
          <p:cNvSpPr txBox="1"/>
          <p:nvPr/>
        </p:nvSpPr>
        <p:spPr>
          <a:xfrm>
            <a:off x="530034" y="1280979"/>
            <a:ext cx="9925181" cy="3583941"/>
          </a:xfrm>
          <a:prstGeom prst="rect"/>
          <a:noFill/>
        </p:spPr>
        <p:txBody>
          <a:bodyPr rtlCol="0" wrap="square">
            <a:spAutoFit/>
          </a:bodyPr>
          <a:p>
            <a:r>
              <a:rPr dirty="0" sz="4000" lang="en-US">
                <a:solidFill>
                  <a:schemeClr val="accent2">
                    <a:lumMod val="50000"/>
                  </a:schemeClr>
                </a:solidFill>
                <a:latin typeface="Arial Rounded MT Bold" panose="020F0704030504030204" pitchFamily="34" charset="0"/>
              </a:rPr>
              <a:t>Environmental Areas Covered </a:t>
            </a:r>
            <a:endParaRPr dirty="0" sz="4000" lang="en-US" smtClean="0">
              <a:solidFill>
                <a:schemeClr val="accent2">
                  <a:lumMod val="50000"/>
                </a:schemeClr>
              </a:solidFill>
              <a:latin typeface="Arial Rounded MT Bold" panose="020F0704030504030204" pitchFamily="34" charset="0"/>
            </a:endParaRPr>
          </a:p>
          <a:p>
            <a:r>
              <a:rPr dirty="0" sz="3200" lang="en-US" smtClean="0">
                <a:latin typeface="Bahnschrift SemiCondensed" panose="020B0502040204020203" pitchFamily="34" charset="0"/>
              </a:rPr>
              <a:t>Environmental Policies </a:t>
            </a:r>
            <a:r>
              <a:rPr dirty="0" sz="3200" lang="en-US">
                <a:latin typeface="Bahnschrift SemiCondensed" panose="020B0502040204020203" pitchFamily="34" charset="0"/>
              </a:rPr>
              <a:t>and their practices can be viewed from three </a:t>
            </a:r>
            <a:r>
              <a:rPr dirty="0" sz="3200" lang="en-US" smtClean="0">
                <a:latin typeface="Bahnschrift SemiCondensed" panose="020B0502040204020203" pitchFamily="34" charset="0"/>
              </a:rPr>
              <a:t>different angles:-</a:t>
            </a:r>
          </a:p>
          <a:p>
            <a:pPr indent="-285750" marL="285750">
              <a:buFont typeface="Wingdings" panose="05000000000000000000" pitchFamily="2" charset="2"/>
              <a:buChar char="§"/>
            </a:pPr>
            <a:r>
              <a:rPr dirty="0" sz="3200" lang="en-US" smtClean="0">
                <a:latin typeface="Bahnschrift SemiCondensed" panose="020B0502040204020203" pitchFamily="34" charset="0"/>
              </a:rPr>
              <a:t>The </a:t>
            </a:r>
            <a:r>
              <a:rPr dirty="0" sz="3200" lang="en-US">
                <a:latin typeface="Bahnschrift SemiCondensed" panose="020B0502040204020203" pitchFamily="34" charset="0"/>
              </a:rPr>
              <a:t>breadth of </a:t>
            </a:r>
            <a:r>
              <a:rPr dirty="0" sz="3200" lang="en-US" smtClean="0">
                <a:latin typeface="Bahnschrift SemiCondensed" panose="020B0502040204020203" pitchFamily="34" charset="0"/>
              </a:rPr>
              <a:t>coverage</a:t>
            </a:r>
          </a:p>
          <a:p>
            <a:pPr indent="-285750" marL="285750">
              <a:buFont typeface="Wingdings" panose="05000000000000000000" pitchFamily="2" charset="2"/>
              <a:buChar char="§"/>
            </a:pPr>
            <a:r>
              <a:rPr dirty="0" sz="3200" lang="en-US">
                <a:latin typeface="Bahnschrift SemiCondensed" panose="020B0502040204020203" pitchFamily="34" charset="0"/>
              </a:rPr>
              <a:t>T</a:t>
            </a:r>
            <a:r>
              <a:rPr dirty="0" sz="3200" lang="en-US" smtClean="0">
                <a:latin typeface="Bahnschrift SemiCondensed" panose="020B0502040204020203" pitchFamily="34" charset="0"/>
              </a:rPr>
              <a:t>he </a:t>
            </a:r>
            <a:r>
              <a:rPr dirty="0" sz="3200" lang="en-US">
                <a:latin typeface="Bahnschrift SemiCondensed" panose="020B0502040204020203" pitchFamily="34" charset="0"/>
              </a:rPr>
              <a:t>depth at which they operate, </a:t>
            </a:r>
            <a:r>
              <a:rPr dirty="0" sz="3200" lang="en-US" smtClean="0">
                <a:latin typeface="Bahnschrift SemiCondensed" panose="020B0502040204020203" pitchFamily="34" charset="0"/>
              </a:rPr>
              <a:t>and </a:t>
            </a:r>
          </a:p>
          <a:p>
            <a:pPr indent="-285750" marL="285750">
              <a:buFont typeface="Wingdings" panose="05000000000000000000" pitchFamily="2" charset="2"/>
              <a:buChar char="§"/>
            </a:pPr>
            <a:r>
              <a:rPr dirty="0" sz="3200" lang="en-US">
                <a:latin typeface="Bahnschrift SemiCondensed" panose="020B0502040204020203" pitchFamily="34" charset="0"/>
              </a:rPr>
              <a:t>T</a:t>
            </a:r>
            <a:r>
              <a:rPr dirty="0" sz="3200" lang="en-US" smtClean="0">
                <a:latin typeface="Bahnschrift SemiCondensed" panose="020B0502040204020203" pitchFamily="34" charset="0"/>
              </a:rPr>
              <a:t>he </a:t>
            </a:r>
            <a:r>
              <a:rPr dirty="0" sz="3200" lang="en-US">
                <a:latin typeface="Bahnschrift SemiCondensed" panose="020B0502040204020203" pitchFamily="34" charset="0"/>
              </a:rPr>
              <a:t>length of time they are </a:t>
            </a:r>
            <a:r>
              <a:rPr dirty="0" sz="3200" lang="en-US" smtClean="0">
                <a:latin typeface="Bahnschrift SemiCondensed" panose="020B0502040204020203" pitchFamily="34" charset="0"/>
              </a:rPr>
              <a:t>influential </a:t>
            </a:r>
            <a:r>
              <a:rPr dirty="0" sz="3200" lang="en-US">
                <a:latin typeface="Bahnschrift SemiCondensed" panose="020B0502040204020203" pitchFamily="34" charset="0"/>
              </a:rPr>
              <a:t>within the </a:t>
            </a:r>
            <a:r>
              <a:rPr dirty="0" sz="3200" lang="en-US" smtClean="0">
                <a:latin typeface="Bahnschrift SemiCondensed" panose="020B0502040204020203" pitchFamily="34" charset="0"/>
              </a:rPr>
              <a:t>organization.</a:t>
            </a:r>
            <a:endParaRPr dirty="0" sz="3200" lang="en-IN">
              <a:latin typeface="Bahnschrift SemiCondensed" panose="020B0502040204020203" pitchFamily="34"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9" name="Rectangle 2"/>
          <p:cNvSpPr/>
          <p:nvPr/>
        </p:nvSpPr>
        <p:spPr>
          <a:xfrm>
            <a:off x="316402" y="393085"/>
            <a:ext cx="9926128" cy="5641340"/>
          </a:xfrm>
          <a:prstGeom prst="rect"/>
        </p:spPr>
        <p:txBody>
          <a:bodyPr wrap="square">
            <a:spAutoFit/>
          </a:bodyPr>
          <a:p>
            <a:pPr algn="just"/>
            <a:r>
              <a:rPr dirty="0" sz="2800" lang="en-IN">
                <a:solidFill>
                  <a:schemeClr val="accent4">
                    <a:lumMod val="75000"/>
                  </a:schemeClr>
                </a:solidFill>
                <a:latin typeface="Arial Rounded MT Bold" panose="020F0704030504030204" pitchFamily="34" charset="0"/>
              </a:rPr>
              <a:t>BREADTH OF ENVIRONMENTAL POLICIES (AREAS COVERED)</a:t>
            </a:r>
          </a:p>
          <a:p>
            <a:pPr algn="just" indent="-285750" marL="285750">
              <a:buFont typeface="Wingdings" panose="05000000000000000000" pitchFamily="2" charset="2"/>
              <a:buChar char="v"/>
            </a:pPr>
            <a:r>
              <a:rPr dirty="0" sz="2600" lang="en-IN" smtClean="0">
                <a:latin typeface="Bahnschrift SemiCondensed" panose="020B0502040204020203" pitchFamily="34" charset="0"/>
              </a:rPr>
              <a:t>This </a:t>
            </a:r>
            <a:r>
              <a:rPr dirty="0" sz="2600" lang="en-IN">
                <a:latin typeface="Bahnschrift SemiCondensed" panose="020B0502040204020203" pitchFamily="34" charset="0"/>
              </a:rPr>
              <a:t>dimension covers the various areas of organization, its departments, subsidiaries, and partners.</a:t>
            </a:r>
          </a:p>
          <a:p>
            <a:pPr algn="just" indent="-285750" marL="285750">
              <a:buFont typeface="Wingdings" panose="05000000000000000000" pitchFamily="2" charset="2"/>
              <a:buChar char="v"/>
            </a:pPr>
            <a:r>
              <a:rPr dirty="0" sz="2600" lang="en-IN" smtClean="0">
                <a:latin typeface="Bahnschrift SemiCondensed" panose="020B0502040204020203" pitchFamily="34" charset="0"/>
              </a:rPr>
              <a:t>It </a:t>
            </a:r>
            <a:r>
              <a:rPr dirty="0" sz="2600" lang="en-IN">
                <a:latin typeface="Bahnschrift SemiCondensed" panose="020B0502040204020203" pitchFamily="34" charset="0"/>
              </a:rPr>
              <a:t>includes coverage of building, infrastructure, and operative environment.</a:t>
            </a:r>
          </a:p>
          <a:p>
            <a:pPr algn="just" indent="-285750" marL="285750">
              <a:buFont typeface="Wingdings" panose="05000000000000000000" pitchFamily="2" charset="2"/>
              <a:buChar char="v"/>
            </a:pPr>
            <a:r>
              <a:rPr dirty="0" sz="2600" lang="en-IN" smtClean="0">
                <a:latin typeface="Bahnschrift SemiCondensed" panose="020B0502040204020203" pitchFamily="34" charset="0"/>
              </a:rPr>
              <a:t>The </a:t>
            </a:r>
            <a:r>
              <a:rPr dirty="0" sz="2600" lang="en-IN">
                <a:latin typeface="Bahnschrift SemiCondensed" panose="020B0502040204020203" pitchFamily="34" charset="0"/>
              </a:rPr>
              <a:t>need to consider the overall organization and its entire breadth in terms of green IT includes:</a:t>
            </a:r>
          </a:p>
          <a:p>
            <a:pPr algn="just" indent="-285750" lvl="2" marL="1200150">
              <a:buFont typeface="Wingdings" panose="05000000000000000000" pitchFamily="2" charset="2"/>
              <a:buChar char="§"/>
            </a:pPr>
            <a:r>
              <a:rPr dirty="0" sz="2400" lang="en-IN">
                <a:latin typeface="Bahnschrift SemiCondensed" panose="020B0502040204020203" pitchFamily="34" charset="0"/>
              </a:rPr>
              <a:t>C</a:t>
            </a:r>
            <a:r>
              <a:rPr dirty="0" sz="2400" lang="en-IN" smtClean="0">
                <a:latin typeface="Bahnschrift SemiCondensed" panose="020B0502040204020203" pitchFamily="34" charset="0"/>
              </a:rPr>
              <a:t>reation </a:t>
            </a:r>
            <a:r>
              <a:rPr dirty="0" sz="2400" lang="en-IN">
                <a:latin typeface="Bahnschrift SemiCondensed" panose="020B0502040204020203" pitchFamily="34" charset="0"/>
              </a:rPr>
              <a:t>of green programs,</a:t>
            </a:r>
          </a:p>
          <a:p>
            <a:pPr algn="just" indent="-285750" lvl="2" marL="1200150">
              <a:buFont typeface="Wingdings" panose="05000000000000000000" pitchFamily="2" charset="2"/>
              <a:buChar char="§"/>
            </a:pPr>
            <a:r>
              <a:rPr dirty="0" sz="2400" lang="en-IN">
                <a:latin typeface="Bahnschrift SemiCondensed" panose="020B0502040204020203" pitchFamily="34" charset="0"/>
              </a:rPr>
              <a:t>A</a:t>
            </a:r>
            <a:r>
              <a:rPr dirty="0" sz="2400" lang="en-IN" smtClean="0">
                <a:latin typeface="Bahnschrift SemiCondensed" panose="020B0502040204020203" pitchFamily="34" charset="0"/>
              </a:rPr>
              <a:t>nalysis</a:t>
            </a:r>
            <a:r>
              <a:rPr dirty="0" sz="2400" lang="en-IN">
                <a:latin typeface="Bahnschrift SemiCondensed" panose="020B0502040204020203" pitchFamily="34" charset="0"/>
              </a:rPr>
              <a:t>,</a:t>
            </a:r>
          </a:p>
          <a:p>
            <a:pPr algn="just" indent="-285750" lvl="2" marL="1200150">
              <a:buFont typeface="Wingdings" panose="05000000000000000000" pitchFamily="2" charset="2"/>
              <a:buChar char="§"/>
            </a:pPr>
            <a:r>
              <a:rPr dirty="0" sz="2400" lang="en-IN" err="1">
                <a:latin typeface="Bahnschrift SemiCondensed" panose="020B0502040204020203" pitchFamily="34" charset="0"/>
              </a:rPr>
              <a:t>M</a:t>
            </a:r>
            <a:r>
              <a:rPr dirty="0" sz="2400" lang="en-IN" err="1" smtClean="0">
                <a:latin typeface="Bahnschrift SemiCondensed" panose="020B0502040204020203" pitchFamily="34" charset="0"/>
              </a:rPr>
              <a:t>odeling</a:t>
            </a:r>
            <a:r>
              <a:rPr dirty="0" sz="2400" lang="en-IN" smtClean="0">
                <a:latin typeface="Bahnschrift SemiCondensed" panose="020B0502040204020203" pitchFamily="34" charset="0"/>
              </a:rPr>
              <a:t> </a:t>
            </a:r>
            <a:r>
              <a:rPr dirty="0" sz="2400" lang="en-IN">
                <a:latin typeface="Bahnschrift SemiCondensed" panose="020B0502040204020203" pitchFamily="34" charset="0"/>
              </a:rPr>
              <a:t>and simulation tools in managing environmental risks and improving accuracy of measurements</a:t>
            </a:r>
            <a:r>
              <a:rPr dirty="0" sz="2400" lang="en-IN" smtClean="0">
                <a:latin typeface="Bahnschrift SemiCondensed" panose="020B0502040204020203" pitchFamily="34" charset="0"/>
              </a:rPr>
              <a:t>.</a:t>
            </a:r>
            <a:endParaRPr dirty="0" sz="2400" lang="en-IN">
              <a:latin typeface="Bahnschrift SemiCondensed" panose="020B0502040204020203" pitchFamily="34" charset="0"/>
            </a:endParaRPr>
          </a:p>
          <a:p>
            <a:pPr algn="just" indent="-342900" marL="342900">
              <a:buFont typeface="Wingdings" panose="05000000000000000000" pitchFamily="2" charset="2"/>
              <a:buChar char="v"/>
            </a:pPr>
            <a:r>
              <a:rPr dirty="0" sz="2400" lang="en-US" smtClean="0">
                <a:latin typeface="Bahnschrift SemiCondensed" panose="020B0502040204020203" pitchFamily="34" charset="0"/>
              </a:rPr>
              <a:t>This </a:t>
            </a:r>
            <a:r>
              <a:rPr dirty="0" sz="2400" lang="en-US">
                <a:latin typeface="Bahnschrift SemiCondensed" panose="020B0502040204020203" pitchFamily="34" charset="0"/>
              </a:rPr>
              <a:t>breadth of coverage also increases the risks associated with the green </a:t>
            </a:r>
            <a:r>
              <a:rPr dirty="0" sz="2400" lang="en-US" smtClean="0">
                <a:latin typeface="Bahnschrift SemiCondensed" panose="020B0502040204020203" pitchFamily="34" charset="0"/>
              </a:rPr>
              <a:t>transformation </a:t>
            </a:r>
            <a:r>
              <a:rPr dirty="0" sz="2400" lang="en-US">
                <a:latin typeface="Bahnschrift SemiCondensed" panose="020B0502040204020203" pitchFamily="34" charset="0"/>
              </a:rPr>
              <a:t>and, therefore, requires greater coordination amongst the four dimensions of change and additional upfront resources.</a:t>
            </a:r>
            <a:endParaRPr dirty="0" sz="2400" lang="en-IN" smtClean="0">
              <a:latin typeface="Bahnschrift SemiCondensed" panose="020B0502040204020203"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Rectangle 2"/>
          <p:cNvSpPr/>
          <p:nvPr/>
        </p:nvSpPr>
        <p:spPr>
          <a:xfrm>
            <a:off x="335736" y="899186"/>
            <a:ext cx="10495174" cy="5247641"/>
          </a:xfrm>
          <a:prstGeom prst="rect"/>
        </p:spPr>
        <p:txBody>
          <a:bodyPr wrap="square">
            <a:spAutoFit/>
          </a:bodyPr>
          <a:p>
            <a:pPr algn="just"/>
            <a:r>
              <a:rPr dirty="0" sz="3200" lang="en-IN">
                <a:solidFill>
                  <a:schemeClr val="accent5">
                    <a:lumMod val="75000"/>
                  </a:schemeClr>
                </a:solidFill>
                <a:latin typeface="Arial Rounded MT Bold" panose="020F0704030504030204" pitchFamily="34" charset="0"/>
              </a:rPr>
              <a:t>DEPTH OF ENVIRONMENTAL POLICIES (INTENSITY OF COVERAGE)</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This </a:t>
            </a:r>
            <a:r>
              <a:rPr dirty="0" sz="2800" lang="en-IN">
                <a:latin typeface="Bahnschrift SemiCondensed" panose="020B0502040204020203" pitchFamily="34" charset="0"/>
              </a:rPr>
              <a:t>dimension focuses on the depth of environmental responsibilities of an organization.</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Depth </a:t>
            </a:r>
            <a:r>
              <a:rPr dirty="0" sz="2800" lang="en-IN">
                <a:latin typeface="Bahnschrift SemiCondensed" panose="020B0502040204020203" pitchFamily="34" charset="0"/>
              </a:rPr>
              <a:t>is an indicator of intensity with which the policies are implemented and practised by the organization.</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A </a:t>
            </a:r>
            <a:r>
              <a:rPr dirty="0" sz="2800" lang="en-IN">
                <a:latin typeface="Bahnschrift SemiCondensed" panose="020B0502040204020203" pitchFamily="34" charset="0"/>
              </a:rPr>
              <a:t>deep practice of policies in large organizations is well supported by tools </a:t>
            </a:r>
            <a:r>
              <a:rPr dirty="0" sz="2800" lang="en-IN" smtClean="0">
                <a:latin typeface="Bahnschrift SemiCondensed" panose="020B0502040204020203" pitchFamily="34" charset="0"/>
              </a:rPr>
              <a:t>for</a:t>
            </a:r>
            <a:endParaRPr dirty="0" sz="2000" lang="en-IN"/>
          </a:p>
          <a:p>
            <a:pPr algn="just" indent="-285750" lvl="1" marL="742950">
              <a:buFont typeface="Wingdings" panose="05000000000000000000" pitchFamily="2" charset="2"/>
              <a:buChar char="§"/>
            </a:pPr>
            <a:r>
              <a:rPr dirty="0" sz="2800" lang="en-IN" smtClean="0">
                <a:latin typeface="Bahnschrift SemiCondensed" panose="020B0502040204020203" pitchFamily="34" charset="0"/>
              </a:rPr>
              <a:t>Eco-management</a:t>
            </a:r>
            <a:r>
              <a:rPr dirty="0" sz="2800" lang="en-IN">
                <a:latin typeface="Bahnschrift SemiCondensed" panose="020B0502040204020203" pitchFamily="34" charset="0"/>
              </a:rPr>
              <a:t>,</a:t>
            </a:r>
          </a:p>
          <a:p>
            <a:pPr algn="just" indent="-285750" lvl="1" marL="742950">
              <a:buFont typeface="Wingdings" panose="05000000000000000000" pitchFamily="2" charset="2"/>
              <a:buChar char="§"/>
            </a:pPr>
            <a:r>
              <a:rPr dirty="0" sz="2800" lang="en-IN" smtClean="0">
                <a:latin typeface="Bahnschrift SemiCondensed" panose="020B0502040204020203" pitchFamily="34" charset="0"/>
              </a:rPr>
              <a:t>Operating </a:t>
            </a:r>
            <a:r>
              <a:rPr dirty="0" sz="2800" lang="en-IN">
                <a:latin typeface="Bahnschrift SemiCondensed" panose="020B0502040204020203" pitchFamily="34" charset="0"/>
              </a:rPr>
              <a:t>on dedicated systems, and</a:t>
            </a:r>
          </a:p>
          <a:p>
            <a:pPr algn="just" indent="-285750" lvl="1" marL="742950">
              <a:buFont typeface="Wingdings" panose="05000000000000000000" pitchFamily="2" charset="2"/>
              <a:buChar char="§"/>
            </a:pPr>
            <a:r>
              <a:rPr dirty="0" sz="2800" lang="en-IN" smtClean="0">
                <a:latin typeface="Bahnschrift SemiCondensed" panose="020B0502040204020203" pitchFamily="34" charset="0"/>
              </a:rPr>
              <a:t>Reporting </a:t>
            </a:r>
            <a:r>
              <a:rPr dirty="0" sz="2800" lang="en-IN">
                <a:latin typeface="Bahnschrift SemiCondensed" panose="020B0502040204020203" pitchFamily="34" charset="0"/>
              </a:rPr>
              <a:t>of carbon performance for single and collaborative business processes.</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Rectangle 1"/>
          <p:cNvSpPr/>
          <p:nvPr/>
        </p:nvSpPr>
        <p:spPr>
          <a:xfrm>
            <a:off x="438150" y="1377940"/>
            <a:ext cx="10344150" cy="4701540"/>
          </a:xfrm>
          <a:prstGeom prst="rect"/>
        </p:spPr>
        <p:txBody>
          <a:bodyPr wrap="square">
            <a:spAutoFit/>
          </a:bodyPr>
          <a:p>
            <a:pPr algn="just" indent="-342900" marL="342900">
              <a:buFont typeface="Wingdings" panose="05000000000000000000" pitchFamily="2" charset="2"/>
              <a:buChar char="v"/>
            </a:pPr>
            <a:r>
              <a:rPr dirty="0" sz="2800" lang="en-IN" smtClean="0">
                <a:latin typeface="Bahnschrift SemiCondensed" panose="020B0502040204020203" pitchFamily="34" charset="0"/>
              </a:rPr>
              <a:t> </a:t>
            </a:r>
            <a:r>
              <a:rPr dirty="0" sz="2800" lang="en-IN">
                <a:latin typeface="Bahnschrift SemiCondensed" panose="020B0502040204020203" pitchFamily="34" charset="0"/>
              </a:rPr>
              <a:t>A depth of coverage for each process includes:</a:t>
            </a:r>
          </a:p>
          <a:p>
            <a:pPr algn="just" indent="-285750" lvl="1" marL="742950">
              <a:buFont typeface="Arial" panose="020B0604020202020204" pitchFamily="34" charset="0"/>
              <a:buChar char="•"/>
            </a:pPr>
            <a:r>
              <a:rPr dirty="0" sz="2800" lang="en-IN" smtClean="0">
                <a:latin typeface="Bahnschrift SemiCondensed" panose="020B0502040204020203" pitchFamily="34" charset="0"/>
              </a:rPr>
              <a:t>Detailed </a:t>
            </a:r>
            <a:r>
              <a:rPr dirty="0" sz="2800" lang="en-IN">
                <a:latin typeface="Bahnschrift SemiCondensed" panose="020B0502040204020203" pitchFamily="34" charset="0"/>
              </a:rPr>
              <a:t>description,</a:t>
            </a:r>
          </a:p>
          <a:p>
            <a:pPr algn="just" indent="-285750" lvl="1" marL="742950">
              <a:buFont typeface="Arial" panose="020B0604020202020204" pitchFamily="34" charset="0"/>
              <a:buChar char="•"/>
            </a:pPr>
            <a:r>
              <a:rPr dirty="0" sz="2800" lang="en-IN" smtClean="0">
                <a:latin typeface="Bahnschrift SemiCondensed" panose="020B0502040204020203" pitchFamily="34" charset="0"/>
              </a:rPr>
              <a:t>Mapping</a:t>
            </a:r>
            <a:r>
              <a:rPr dirty="0" sz="2800" lang="en-IN">
                <a:latin typeface="Bahnschrift SemiCondensed" panose="020B0502040204020203" pitchFamily="34" charset="0"/>
              </a:rPr>
              <a:t>,</a:t>
            </a:r>
          </a:p>
          <a:p>
            <a:pPr algn="just" indent="-285750" lvl="1" marL="742950">
              <a:buFont typeface="Arial" panose="020B0604020202020204" pitchFamily="34" charset="0"/>
              <a:buChar char="•"/>
            </a:pPr>
            <a:r>
              <a:rPr dirty="0" sz="2800" lang="en-IN">
                <a:latin typeface="Bahnschrift SemiCondensed" panose="020B0502040204020203" pitchFamily="34" charset="0"/>
              </a:rPr>
              <a:t>R</a:t>
            </a:r>
            <a:r>
              <a:rPr dirty="0" sz="2800" lang="en-IN" smtClean="0">
                <a:latin typeface="Bahnschrift SemiCondensed" panose="020B0502040204020203" pitchFamily="34" charset="0"/>
              </a:rPr>
              <a:t>esponsibilities</a:t>
            </a:r>
            <a:r>
              <a:rPr dirty="0" sz="2800" lang="en-IN">
                <a:latin typeface="Bahnschrift SemiCondensed" panose="020B0502040204020203" pitchFamily="34" charset="0"/>
              </a:rPr>
              <a:t>, and</a:t>
            </a:r>
          </a:p>
          <a:p>
            <a:pPr algn="just" indent="-285750" lvl="1" marL="742950">
              <a:buFont typeface="Arial" panose="020B0604020202020204" pitchFamily="34" charset="0"/>
              <a:buChar char="•"/>
            </a:pPr>
            <a:r>
              <a:rPr dirty="0" sz="2800" lang="en-IN" smtClean="0">
                <a:latin typeface="Bahnschrift SemiCondensed" panose="020B0502040204020203" pitchFamily="34" charset="0"/>
              </a:rPr>
              <a:t>Execution </a:t>
            </a:r>
            <a:r>
              <a:rPr dirty="0" sz="2800" lang="en-IN">
                <a:latin typeface="Bahnschrift SemiCondensed" panose="020B0502040204020203" pitchFamily="34" charset="0"/>
              </a:rPr>
              <a:t>of roles, deliverables, activities, and tasks within the organization.</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It </a:t>
            </a:r>
            <a:r>
              <a:rPr dirty="0" sz="2800" lang="en-IN">
                <a:latin typeface="Bahnschrift SemiCondensed" panose="020B0502040204020203" pitchFamily="34" charset="0"/>
              </a:rPr>
              <a:t>facilitates audits and feedback to the same process in greater detail.</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Deep </a:t>
            </a:r>
            <a:r>
              <a:rPr dirty="0" sz="2800" lang="en-IN">
                <a:latin typeface="Bahnschrift SemiCondensed" panose="020B0502040204020203" pitchFamily="34" charset="0"/>
              </a:rPr>
              <a:t>coverage of green policies also enables coverage of Environmental Intelligence, its management and sharing of knowledge.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2" name="Rectangle 1"/>
          <p:cNvSpPr/>
          <p:nvPr/>
        </p:nvSpPr>
        <p:spPr>
          <a:xfrm>
            <a:off x="379878" y="731361"/>
            <a:ext cx="10330631" cy="5120641"/>
          </a:xfrm>
          <a:prstGeom prst="rect"/>
        </p:spPr>
        <p:txBody>
          <a:bodyPr wrap="square">
            <a:spAutoFit/>
          </a:bodyPr>
          <a:p>
            <a:pPr algn="just"/>
            <a:r>
              <a:rPr dirty="0" sz="2800" lang="en-IN">
                <a:solidFill>
                  <a:schemeClr val="accent3">
                    <a:lumMod val="50000"/>
                  </a:schemeClr>
                </a:solidFill>
                <a:latin typeface="Arial Rounded MT Bold" panose="020F0704030504030204" pitchFamily="34" charset="0"/>
              </a:rPr>
              <a:t>LENGTH OF ENVIRONMENTAL POLICIES (DURATION OF COVERAGE)</a:t>
            </a:r>
          </a:p>
          <a:p>
            <a:pPr algn="just" indent="-285750" marL="285750">
              <a:buFont typeface="Wingdings" panose="05000000000000000000" pitchFamily="2" charset="2"/>
              <a:buChar char="v"/>
            </a:pPr>
            <a:r>
              <a:rPr dirty="0" sz="2800" lang="en-IN">
                <a:latin typeface="Bahnschrift SemiCondensed" panose="020B0502040204020203" pitchFamily="34" charset="0"/>
              </a:rPr>
              <a:t>&gt; This dimension focuses on the length of time in terms of green IT policies formation and practice.</a:t>
            </a:r>
          </a:p>
          <a:p>
            <a:pPr algn="just" indent="-285750" marL="285750">
              <a:buFont typeface="Wingdings" panose="05000000000000000000" pitchFamily="2" charset="2"/>
              <a:buChar char="v"/>
            </a:pPr>
            <a:r>
              <a:rPr dirty="0" sz="2800" lang="en-IN">
                <a:latin typeface="Bahnschrift SemiCondensed" panose="020B0502040204020203" pitchFamily="34" charset="0"/>
              </a:rPr>
              <a:t> </a:t>
            </a:r>
            <a:r>
              <a:rPr dirty="0" sz="2800" lang="en-IN" smtClean="0">
                <a:latin typeface="Bahnschrift SemiCondensed" panose="020B0502040204020203" pitchFamily="34" charset="0"/>
              </a:rPr>
              <a:t>Sustainable </a:t>
            </a:r>
            <a:r>
              <a:rPr dirty="0" sz="2800" lang="en-IN">
                <a:latin typeface="Bahnschrift SemiCondensed" panose="020B0502040204020203" pitchFamily="34" charset="0"/>
              </a:rPr>
              <a:t>policies are the policies that enable a business to sustain itself for a long period of time.</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 </a:t>
            </a:r>
            <a:r>
              <a:rPr dirty="0" sz="2800" lang="en-IN">
                <a:latin typeface="Bahnschrift SemiCondensed" panose="020B0502040204020203" pitchFamily="34" charset="0"/>
              </a:rPr>
              <a:t>The longer a business stays in 'business', the better are its chances of economic success.</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 </a:t>
            </a:r>
            <a:r>
              <a:rPr dirty="0" sz="2800" lang="en-IN">
                <a:latin typeface="Bahnschrift SemiCondensed" panose="020B0502040204020203" pitchFamily="34" charset="0"/>
              </a:rPr>
              <a:t>The correlation between environmental sustainability and economics can be established through time.</a:t>
            </a:r>
          </a:p>
          <a:p>
            <a:pPr algn="just" indent="-285750" marL="285750">
              <a:buFont typeface="Wingdings" panose="05000000000000000000" pitchFamily="2" charset="2"/>
              <a:buChar char="v"/>
            </a:pPr>
            <a:r>
              <a:rPr dirty="0" sz="2800" lang="en-IN" smtClean="0">
                <a:latin typeface="Bahnschrift SemiCondensed" panose="020B0502040204020203" pitchFamily="34" charset="0"/>
              </a:rPr>
              <a:t> </a:t>
            </a:r>
            <a:r>
              <a:rPr dirty="0" sz="2800" lang="en-IN">
                <a:latin typeface="Bahnschrift SemiCondensed" panose="020B0502040204020203" pitchFamily="34" charset="0"/>
              </a:rPr>
              <a:t>Green business advantage can be driven by the potential of the relationship between success and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3" name="Rectangle 1"/>
          <p:cNvSpPr/>
          <p:nvPr/>
        </p:nvSpPr>
        <p:spPr>
          <a:xfrm>
            <a:off x="268878" y="174644"/>
            <a:ext cx="10284637" cy="2186940"/>
          </a:xfrm>
          <a:prstGeom prst="rect"/>
        </p:spPr>
        <p:txBody>
          <a:bodyPr wrap="square">
            <a:spAutoFit/>
          </a:bodyPr>
          <a:p>
            <a:pPr algn="just" indent="-457200" marL="457200">
              <a:buFont typeface="Wingdings" panose="05000000000000000000" pitchFamily="2" charset="2"/>
              <a:buChar char="v"/>
            </a:pPr>
            <a:r>
              <a:rPr dirty="0" sz="2800" lang="en-IN" smtClean="0">
                <a:latin typeface="Bahnschrift SemiCondensed" panose="020B0502040204020203" pitchFamily="34" charset="0"/>
              </a:rPr>
              <a:t>When </a:t>
            </a:r>
            <a:r>
              <a:rPr dirty="0" sz="2800" lang="en-IN">
                <a:latin typeface="Bahnschrift SemiCondensed" panose="020B0502040204020203" pitchFamily="34" charset="0"/>
              </a:rPr>
              <a:t>time is incorporated in green policies, it is important to consider the longevity of the green IT initiative as well.</a:t>
            </a:r>
          </a:p>
          <a:p>
            <a:pPr algn="just" indent="-457200" marL="457200">
              <a:buFont typeface="Wingdings" panose="05000000000000000000" pitchFamily="2" charset="2"/>
              <a:buChar char="v"/>
            </a:pPr>
            <a:r>
              <a:rPr dirty="0" sz="2800" lang="en-IN" smtClean="0">
                <a:latin typeface="Bahnschrift SemiCondensed" panose="020B0502040204020203" pitchFamily="34" charset="0"/>
              </a:rPr>
              <a:t>The </a:t>
            </a:r>
            <a:r>
              <a:rPr dirty="0" sz="2800" lang="en-IN">
                <a:latin typeface="Bahnschrift SemiCondensed" panose="020B0502040204020203" pitchFamily="34" charset="0"/>
              </a:rPr>
              <a:t>transformation of green state over a period of time requires consideration of 'length' factor, which should refer to the length of the organization itself.</a:t>
            </a:r>
          </a:p>
        </p:txBody>
      </p:sp>
      <p:pic>
        <p:nvPicPr>
          <p:cNvPr id="2097155" name="Picture 2"/>
          <p:cNvPicPr>
            <a:picLocks noChangeAspect="1"/>
          </p:cNvPicPr>
          <p:nvPr/>
        </p:nvPicPr>
        <p:blipFill>
          <a:blip xmlns:r="http://schemas.openxmlformats.org/officeDocument/2006/relationships" r:embed="rId1"/>
          <a:stretch>
            <a:fillRect/>
          </a:stretch>
        </p:blipFill>
        <p:spPr>
          <a:xfrm>
            <a:off x="268877" y="3040499"/>
            <a:ext cx="5442255" cy="3570026"/>
          </a:xfrm>
          <a:prstGeom prst="rect"/>
        </p:spPr>
      </p:pic>
      <p:pic>
        <p:nvPicPr>
          <p:cNvPr id="2097156" name="Picture 3"/>
          <p:cNvPicPr>
            <a:picLocks noChangeAspect="1"/>
          </p:cNvPicPr>
          <p:nvPr/>
        </p:nvPicPr>
        <p:blipFill>
          <a:blip xmlns:r="http://schemas.openxmlformats.org/officeDocument/2006/relationships" r:embed="rId2"/>
          <a:stretch>
            <a:fillRect/>
          </a:stretch>
        </p:blipFill>
        <p:spPr>
          <a:xfrm>
            <a:off x="6281654" y="2421413"/>
            <a:ext cx="4917880" cy="410876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4" name="Rectangle 1"/>
          <p:cNvSpPr/>
          <p:nvPr/>
        </p:nvSpPr>
        <p:spPr>
          <a:xfrm>
            <a:off x="572218" y="522245"/>
            <a:ext cx="9537940" cy="4701540"/>
          </a:xfrm>
          <a:prstGeom prst="rect"/>
        </p:spPr>
        <p:txBody>
          <a:bodyPr wrap="square">
            <a:spAutoFit/>
          </a:bodyPr>
          <a:p>
            <a:r>
              <a:rPr dirty="0" sz="2800" lang="en-US">
                <a:latin typeface="Arial Rounded MT Bold" panose="020F0704030504030204" pitchFamily="34" charset="0"/>
              </a:rPr>
              <a:t>GREEN VALUES IN PRACTICE</a:t>
            </a:r>
          </a:p>
          <a:p>
            <a:pPr indent="-285750" marL="285750">
              <a:buFont typeface="Wingdings" panose="05000000000000000000" pitchFamily="2" charset="2"/>
              <a:buChar char="§"/>
            </a:pPr>
            <a:r>
              <a:rPr dirty="0" sz="2800" lang="en-US" smtClean="0">
                <a:latin typeface="Bahnschrift" panose="020B0502040204020203" pitchFamily="34" charset="0"/>
              </a:rPr>
              <a:t> </a:t>
            </a:r>
            <a:r>
              <a:rPr dirty="0" sz="2800" lang="en-US">
                <a:latin typeface="Bahnschrift" panose="020B0502040204020203" pitchFamily="34" charset="0"/>
              </a:rPr>
              <a:t>The approach to convert the green policies into practice is through a combination of training, usage, incentives, and introduction of penalty risks.</a:t>
            </a:r>
          </a:p>
          <a:p>
            <a:pPr indent="-285750" marL="285750">
              <a:buFont typeface="Wingdings" panose="05000000000000000000" pitchFamily="2" charset="2"/>
              <a:buChar char="§"/>
            </a:pPr>
            <a:r>
              <a:rPr dirty="0" sz="2800" lang="en-US" smtClean="0">
                <a:latin typeface="Bahnschrift" panose="020B0502040204020203" pitchFamily="34" charset="0"/>
              </a:rPr>
              <a:t>Short-term </a:t>
            </a:r>
            <a:r>
              <a:rPr dirty="0" sz="2800" lang="en-US">
                <a:latin typeface="Bahnschrift" panose="020B0502040204020203" pitchFamily="34" charset="0"/>
              </a:rPr>
              <a:t>operational strategies are easy to implement. Some examples of converting short-term policies into practice include:</a:t>
            </a:r>
          </a:p>
          <a:p>
            <a:pPr indent="-285750" lvl="2" marL="1200150">
              <a:buFont typeface="Arial" panose="020B0604020202020204" pitchFamily="34" charset="0"/>
              <a:buChar char="•"/>
            </a:pPr>
            <a:r>
              <a:rPr dirty="0" lang="en-US" smtClean="0"/>
              <a:t> </a:t>
            </a:r>
            <a:r>
              <a:rPr dirty="0" sz="2800" lang="en-US">
                <a:latin typeface="Bahnschrift SemiBold Condensed" panose="020B0502040204020203" pitchFamily="34" charset="0"/>
              </a:rPr>
              <a:t>Computing power management</a:t>
            </a:r>
          </a:p>
          <a:p>
            <a:pPr indent="-285750" lvl="2" marL="1200150">
              <a:buFont typeface="Arial" panose="020B0604020202020204" pitchFamily="34" charset="0"/>
              <a:buChar char="•"/>
            </a:pPr>
            <a:r>
              <a:rPr dirty="0" sz="2800" lang="en-US" smtClean="0">
                <a:latin typeface="Bahnschrift SemiBold Condensed" panose="020B0502040204020203" pitchFamily="34" charset="0"/>
              </a:rPr>
              <a:t> Use </a:t>
            </a:r>
            <a:r>
              <a:rPr dirty="0" sz="2800" lang="en-US">
                <a:latin typeface="Bahnschrift SemiBold Condensed" panose="020B0502040204020203" pitchFamily="34" charset="0"/>
              </a:rPr>
              <a:t>a blank screen saver</a:t>
            </a:r>
          </a:p>
          <a:p>
            <a:pPr indent="-285750" lvl="2" marL="1200150">
              <a:buFont typeface="Arial" panose="020B0604020202020204" pitchFamily="34" charset="0"/>
              <a:buChar char="•"/>
            </a:pPr>
            <a:r>
              <a:rPr dirty="0" sz="2800" lang="en-US" smtClean="0">
                <a:latin typeface="Bahnschrift SemiBold Condensed" panose="020B0502040204020203" pitchFamily="34" charset="0"/>
              </a:rPr>
              <a:t> Limited </a:t>
            </a:r>
            <a:r>
              <a:rPr dirty="0" sz="2800" lang="en-US">
                <a:latin typeface="Bahnschrift SemiBold Condensed" panose="020B0502040204020203" pitchFamily="34" charset="0"/>
              </a:rPr>
              <a:t>printing</a:t>
            </a:r>
          </a:p>
          <a:p>
            <a:pPr indent="-285750" lvl="2" marL="1200150">
              <a:buFont typeface="Arial" panose="020B0604020202020204" pitchFamily="34" charset="0"/>
              <a:buChar char="•"/>
            </a:pPr>
            <a:r>
              <a:rPr dirty="0" sz="2800" lang="en-US" smtClean="0">
                <a:latin typeface="Bahnschrift SemiBold Condensed" panose="020B0502040204020203" pitchFamily="34" charset="0"/>
              </a:rPr>
              <a:t> </a:t>
            </a:r>
            <a:r>
              <a:rPr dirty="0" sz="2800" lang="en-US">
                <a:latin typeface="Bahnschrift SemiBold Condensed" panose="020B0502040204020203" pitchFamily="34" charset="0"/>
              </a:rPr>
              <a:t>Reuse and recycling of equipment</a:t>
            </a:r>
            <a:endParaRPr dirty="0" sz="2800" lang="en-IN">
              <a:latin typeface="Bahnschrift SemiBold Condensed"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5" name="Rectangle 1"/>
          <p:cNvSpPr/>
          <p:nvPr/>
        </p:nvSpPr>
        <p:spPr>
          <a:xfrm>
            <a:off x="529086" y="702448"/>
            <a:ext cx="9606952" cy="5120641"/>
          </a:xfrm>
          <a:prstGeom prst="rect"/>
        </p:spPr>
        <p:txBody>
          <a:bodyPr wrap="square">
            <a:spAutoFit/>
          </a:bodyPr>
          <a:p>
            <a:r>
              <a:rPr dirty="0" sz="2800" lang="en-US">
                <a:solidFill>
                  <a:srgbClr val="FF0000"/>
                </a:solidFill>
                <a:latin typeface="Arial Rounded MT Bold" panose="020F0704030504030204" pitchFamily="34" charset="0"/>
              </a:rPr>
              <a:t>GREEN PRACTICE: A </a:t>
            </a:r>
            <a:r>
              <a:rPr dirty="0" sz="2800" lang="en-US" smtClean="0">
                <a:solidFill>
                  <a:srgbClr val="FF0000"/>
                </a:solidFill>
                <a:latin typeface="Arial Rounded MT Bold" panose="020F0704030504030204" pitchFamily="34" charset="0"/>
              </a:rPr>
              <a:t>BALANCING ACT</a:t>
            </a:r>
            <a:endParaRPr dirty="0" sz="2800" lang="en-US">
              <a:solidFill>
                <a:srgbClr val="FF0000"/>
              </a:solidFill>
              <a:latin typeface="Arial Rounded MT Bold" panose="020F0704030504030204" pitchFamily="34" charset="0"/>
            </a:endParaRPr>
          </a:p>
          <a:p>
            <a:pPr indent="-285750" marL="285750">
              <a:buFont typeface="Wingdings" panose="05000000000000000000" pitchFamily="2" charset="2"/>
              <a:buChar char="v"/>
            </a:pPr>
            <a:r>
              <a:rPr dirty="0" sz="2800" lang="en-US" smtClean="0">
                <a:latin typeface="Bahnschrift" panose="020B0502040204020203" pitchFamily="34" charset="0"/>
              </a:rPr>
              <a:t> </a:t>
            </a:r>
            <a:r>
              <a:rPr dirty="0" sz="2800" lang="en-US">
                <a:latin typeface="Bahnschrift" panose="020B0502040204020203" pitchFamily="34" charset="0"/>
              </a:rPr>
              <a:t>Implementing green values and green costs in green policies may be troublesome occasionally.</a:t>
            </a:r>
          </a:p>
          <a:p>
            <a:pPr indent="-285750" marL="285750">
              <a:buFont typeface="Wingdings" panose="05000000000000000000" pitchFamily="2" charset="2"/>
              <a:buChar char="v"/>
            </a:pPr>
            <a:r>
              <a:rPr dirty="0" sz="2800" lang="en-US" smtClean="0">
                <a:latin typeface="Bahnschrift" panose="020B0502040204020203" pitchFamily="34" charset="0"/>
              </a:rPr>
              <a:t> </a:t>
            </a:r>
            <a:r>
              <a:rPr dirty="0" sz="2800" lang="en-US">
                <a:latin typeface="Bahnschrift" panose="020B0502040204020203" pitchFamily="34" charset="0"/>
              </a:rPr>
              <a:t>There is a need to reflect their balance as their policies are drafted.</a:t>
            </a:r>
          </a:p>
          <a:p>
            <a:pPr indent="-285750" marL="285750">
              <a:buFont typeface="Wingdings" panose="05000000000000000000" pitchFamily="2" charset="2"/>
              <a:buChar char="v"/>
            </a:pPr>
            <a:r>
              <a:rPr dirty="0" sz="2800" lang="en-US" smtClean="0">
                <a:latin typeface="Bahnschrift" panose="020B0502040204020203" pitchFamily="34" charset="0"/>
              </a:rPr>
              <a:t> </a:t>
            </a:r>
            <a:r>
              <a:rPr dirty="0" sz="2800" lang="en-US">
                <a:latin typeface="Bahnschrift" panose="020B0502040204020203" pitchFamily="34" charset="0"/>
              </a:rPr>
              <a:t>The balancing act, in practice, requires consideration of both IT and non-IT assets of the organization.</a:t>
            </a:r>
          </a:p>
          <a:p>
            <a:pPr indent="-285750" marL="285750">
              <a:buFont typeface="Wingdings" panose="05000000000000000000" pitchFamily="2" charset="2"/>
              <a:buChar char="v"/>
            </a:pPr>
            <a:r>
              <a:rPr dirty="0" sz="2800" lang="en-US" smtClean="0">
                <a:latin typeface="Bahnschrift" panose="020B0502040204020203" pitchFamily="34" charset="0"/>
              </a:rPr>
              <a:t> </a:t>
            </a:r>
            <a:r>
              <a:rPr dirty="0" sz="2800" lang="en-US">
                <a:latin typeface="Bahnschrift" panose="020B0502040204020203" pitchFamily="34" charset="0"/>
              </a:rPr>
              <a:t>A balanced policy for green IT accepts the profit and costs as prime necessities for business. Profit-costs form a part of balancing act.</a:t>
            </a:r>
          </a:p>
          <a:p>
            <a:pPr indent="-285750" marL="285750">
              <a:buFont typeface="Wingdings" panose="05000000000000000000" pitchFamily="2" charset="2"/>
              <a:buChar char="v"/>
            </a:pPr>
            <a:r>
              <a:rPr dirty="0" sz="2800" lang="en-US" smtClean="0">
                <a:latin typeface="Bahnschrift" panose="020B0502040204020203" pitchFamily="34" charset="0"/>
              </a:rPr>
              <a:t> </a:t>
            </a:r>
            <a:r>
              <a:rPr dirty="0" sz="2800" lang="en-US">
                <a:latin typeface="Bahnschrift" panose="020B0502040204020203" pitchFamily="34" charset="0"/>
              </a:rPr>
              <a:t>Green practice also involves length-breadth-depth assets of the organization.</a:t>
            </a:r>
            <a:endParaRPr dirty="0" sz="2800" lang="en-IN">
              <a:latin typeface="Bahnschrift"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TextBox 1"/>
          <p:cNvSpPr txBox="1"/>
          <p:nvPr/>
        </p:nvSpPr>
        <p:spPr>
          <a:xfrm>
            <a:off x="2402541" y="2653553"/>
            <a:ext cx="5504180" cy="1285240"/>
          </a:xfrm>
          <a:prstGeom prst="rect"/>
          <a:noFill/>
        </p:spPr>
        <p:txBody>
          <a:bodyPr rtlCol="0" wrap="none">
            <a:spAutoFit/>
          </a:bodyPr>
          <a:p>
            <a:r>
              <a:rPr b="1" dirty="0" sz="8000" lang="en-US" smtClean="0">
                <a:solidFill>
                  <a:srgbClr val="339933"/>
                </a:solidFill>
                <a:latin typeface="Bookman Old Style" panose="02050604050505020204" pitchFamily="18" charset="0"/>
              </a:rPr>
              <a:t>Thank You!!</a:t>
            </a:r>
            <a:endParaRPr b="1" dirty="0" sz="8000" lang="en-IN">
              <a:solidFill>
                <a:srgbClr val="339933"/>
              </a:solidFill>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9" name="TextBox 1"/>
          <p:cNvSpPr txBox="1"/>
          <p:nvPr/>
        </p:nvSpPr>
        <p:spPr>
          <a:xfrm>
            <a:off x="333829" y="609600"/>
            <a:ext cx="3135086" cy="584775"/>
          </a:xfrm>
          <a:prstGeom prst="rect"/>
          <a:noFill/>
        </p:spPr>
        <p:txBody>
          <a:bodyPr rtlCol="0" wrap="square">
            <a:spAutoFit/>
          </a:bodyPr>
          <a:p>
            <a:r>
              <a:rPr dirty="0" sz="3200" lang="en-US" smtClean="0">
                <a:solidFill>
                  <a:schemeClr val="bg2">
                    <a:lumMod val="25000"/>
                  </a:schemeClr>
                </a:solidFill>
                <a:latin typeface="Elephant" panose="02020904090505020303" pitchFamily="18" charset="0"/>
              </a:rPr>
              <a:t>Topic Covers:-</a:t>
            </a:r>
            <a:endParaRPr dirty="0" sz="3200" lang="en-IN">
              <a:solidFill>
                <a:schemeClr val="bg2">
                  <a:lumMod val="25000"/>
                </a:schemeClr>
              </a:solidFill>
              <a:latin typeface="Elephant" panose="02020904090505020303" pitchFamily="18" charset="0"/>
            </a:endParaRPr>
          </a:p>
        </p:txBody>
      </p:sp>
      <p:sp>
        <p:nvSpPr>
          <p:cNvPr id="1048600" name="TextBox 2"/>
          <p:cNvSpPr txBox="1"/>
          <p:nvPr/>
        </p:nvSpPr>
        <p:spPr>
          <a:xfrm>
            <a:off x="757209" y="1286919"/>
            <a:ext cx="7826074" cy="3139441"/>
          </a:xfrm>
          <a:prstGeom prst="rect"/>
          <a:noFill/>
        </p:spPr>
        <p:txBody>
          <a:bodyPr rtlCol="0" wrap="square">
            <a:spAutoFit/>
          </a:bodyPr>
          <a:p>
            <a:pPr indent="-342900" marL="342900">
              <a:buFont typeface="Wingdings" panose="05000000000000000000" pitchFamily="2" charset="2"/>
              <a:buChar char="q"/>
            </a:pPr>
            <a:r>
              <a:rPr b="1" dirty="0" sz="2400" lang="en-US" smtClean="0">
                <a:solidFill>
                  <a:srgbClr val="002060"/>
                </a:solidFill>
                <a:latin typeface="Bahnschrift SemiLight" panose="020B0502040204020203" pitchFamily="34" charset="0"/>
              </a:rPr>
              <a:t>Introduction</a:t>
            </a:r>
          </a:p>
          <a:p>
            <a:pPr indent="-342900" marL="342900">
              <a:buFont typeface="Wingdings" panose="05000000000000000000" pitchFamily="2" charset="2"/>
              <a:buChar char="q"/>
            </a:pPr>
            <a:r>
              <a:rPr b="1" dirty="0" sz="2400" lang="en-US" smtClean="0">
                <a:solidFill>
                  <a:srgbClr val="002060"/>
                </a:solidFill>
                <a:latin typeface="Bahnschrift SemiLight" panose="020B0502040204020203" pitchFamily="34" charset="0"/>
              </a:rPr>
              <a:t>Policies </a:t>
            </a:r>
            <a:r>
              <a:rPr b="1" dirty="0" sz="2400" lang="en-US">
                <a:solidFill>
                  <a:srgbClr val="002060"/>
                </a:solidFill>
                <a:latin typeface="Bahnschrift SemiLight" panose="020B0502040204020203" pitchFamily="34" charset="0"/>
              </a:rPr>
              <a:t>and Practices in ERBS </a:t>
            </a:r>
            <a:endParaRPr b="1" dirty="0" sz="2400" lang="en-US" smtClean="0">
              <a:solidFill>
                <a:srgbClr val="002060"/>
              </a:solidFill>
              <a:latin typeface="Bahnschrift SemiLight" panose="020B0502040204020203" pitchFamily="34" charset="0"/>
            </a:endParaRPr>
          </a:p>
          <a:p>
            <a:pPr indent="-342900" marL="342900">
              <a:buFont typeface="Wingdings" panose="05000000000000000000" pitchFamily="2" charset="2"/>
              <a:buChar char="q"/>
            </a:pPr>
            <a:r>
              <a:rPr b="1" dirty="0" sz="2400" lang="en-US" smtClean="0">
                <a:solidFill>
                  <a:srgbClr val="002060"/>
                </a:solidFill>
                <a:latin typeface="Bahnschrift SemiLight" panose="020B0502040204020203" pitchFamily="34" charset="0"/>
              </a:rPr>
              <a:t>Lean </a:t>
            </a:r>
            <a:r>
              <a:rPr b="1" dirty="0" sz="2400" lang="en-US">
                <a:solidFill>
                  <a:srgbClr val="002060"/>
                </a:solidFill>
                <a:latin typeface="Bahnschrift SemiLight" panose="020B0502040204020203" pitchFamily="34" charset="0"/>
              </a:rPr>
              <a:t>Impact on Green </a:t>
            </a:r>
            <a:endParaRPr b="1" dirty="0" sz="2400" lang="en-US" smtClean="0">
              <a:solidFill>
                <a:srgbClr val="002060"/>
              </a:solidFill>
              <a:latin typeface="Bahnschrift SemiLight" panose="020B0502040204020203" pitchFamily="34" charset="0"/>
            </a:endParaRPr>
          </a:p>
          <a:p>
            <a:pPr indent="-342900" marL="342900">
              <a:buFont typeface="Wingdings" panose="05000000000000000000" pitchFamily="2" charset="2"/>
              <a:buChar char="q"/>
            </a:pPr>
            <a:r>
              <a:rPr b="1" dirty="0" sz="2400" lang="en-US" smtClean="0">
                <a:solidFill>
                  <a:srgbClr val="002060"/>
                </a:solidFill>
                <a:latin typeface="Bahnschrift SemiLight" panose="020B0502040204020203" pitchFamily="34" charset="0"/>
              </a:rPr>
              <a:t>Environmental </a:t>
            </a:r>
            <a:r>
              <a:rPr b="1" dirty="0" sz="2400" lang="en-US">
                <a:solidFill>
                  <a:srgbClr val="002060"/>
                </a:solidFill>
                <a:latin typeface="Bahnschrift SemiLight" panose="020B0502040204020203" pitchFamily="34" charset="0"/>
              </a:rPr>
              <a:t>Areas Covered </a:t>
            </a:r>
          </a:p>
          <a:p>
            <a:pPr indent="-342900" marL="342900">
              <a:buFont typeface="Arial" panose="020B0604020202020204" pitchFamily="34" charset="0"/>
              <a:buChar char="•"/>
            </a:pPr>
            <a:r>
              <a:rPr dirty="0" sz="2000" lang="en-US" smtClean="0">
                <a:solidFill>
                  <a:srgbClr val="002060"/>
                </a:solidFill>
                <a:latin typeface="Arial Rounded MT Bold" panose="020F0704030504030204" pitchFamily="34" charset="0"/>
                <a:cs typeface="Arial" panose="020B0604020202020204" pitchFamily="34" charset="0"/>
              </a:rPr>
              <a:t>Breadth </a:t>
            </a:r>
            <a:r>
              <a:rPr dirty="0" sz="2000" lang="en-US">
                <a:solidFill>
                  <a:srgbClr val="002060"/>
                </a:solidFill>
                <a:latin typeface="Arial Rounded MT Bold" panose="020F0704030504030204" pitchFamily="34" charset="0"/>
                <a:cs typeface="Arial" panose="020B0604020202020204" pitchFamily="34" charset="0"/>
              </a:rPr>
              <a:t>of Environmental Policies (Areas Covered) </a:t>
            </a:r>
            <a:endParaRPr dirty="0" sz="2000" lang="en-US" smtClean="0">
              <a:solidFill>
                <a:srgbClr val="002060"/>
              </a:solidFill>
              <a:latin typeface="Arial Rounded MT Bold" panose="020F0704030504030204" pitchFamily="34" charset="0"/>
              <a:cs typeface="Arial" panose="020B0604020202020204" pitchFamily="34" charset="0"/>
            </a:endParaRPr>
          </a:p>
          <a:p>
            <a:pPr indent="-342900" marL="342900">
              <a:buFont typeface="Arial" panose="020B0604020202020204" pitchFamily="34" charset="0"/>
              <a:buChar char="•"/>
            </a:pPr>
            <a:r>
              <a:rPr dirty="0" sz="2000" lang="en-US" smtClean="0">
                <a:solidFill>
                  <a:srgbClr val="002060"/>
                </a:solidFill>
                <a:latin typeface="Arial Rounded MT Bold" panose="020F0704030504030204" pitchFamily="34" charset="0"/>
                <a:cs typeface="Arial" panose="020B0604020202020204" pitchFamily="34" charset="0"/>
              </a:rPr>
              <a:t>Depth </a:t>
            </a:r>
            <a:r>
              <a:rPr dirty="0" sz="2000" lang="en-US">
                <a:solidFill>
                  <a:srgbClr val="002060"/>
                </a:solidFill>
                <a:latin typeface="Arial Rounded MT Bold" panose="020F0704030504030204" pitchFamily="34" charset="0"/>
                <a:cs typeface="Arial" panose="020B0604020202020204" pitchFamily="34" charset="0"/>
              </a:rPr>
              <a:t>of Environmental Policies (Intensity of Coverage) </a:t>
            </a:r>
            <a:endParaRPr dirty="0" sz="2000" lang="en-US" smtClean="0">
              <a:solidFill>
                <a:srgbClr val="002060"/>
              </a:solidFill>
              <a:latin typeface="Arial Rounded MT Bold" panose="020F0704030504030204" pitchFamily="34" charset="0"/>
              <a:cs typeface="Arial" panose="020B0604020202020204" pitchFamily="34" charset="0"/>
            </a:endParaRPr>
          </a:p>
          <a:p>
            <a:pPr indent="-342900" marL="342900">
              <a:buFont typeface="Arial" panose="020B0604020202020204" pitchFamily="34" charset="0"/>
              <a:buChar char="•"/>
            </a:pPr>
            <a:r>
              <a:rPr dirty="0" sz="2000" lang="en-US" smtClean="0">
                <a:solidFill>
                  <a:srgbClr val="002060"/>
                </a:solidFill>
                <a:latin typeface="Arial Rounded MT Bold" panose="020F0704030504030204" pitchFamily="34" charset="0"/>
                <a:cs typeface="Arial" panose="020B0604020202020204" pitchFamily="34" charset="0"/>
              </a:rPr>
              <a:t>Length </a:t>
            </a:r>
            <a:r>
              <a:rPr dirty="0" sz="2000" lang="en-US">
                <a:solidFill>
                  <a:srgbClr val="002060"/>
                </a:solidFill>
                <a:latin typeface="Arial Rounded MT Bold" panose="020F0704030504030204" pitchFamily="34" charset="0"/>
                <a:cs typeface="Arial" panose="020B0604020202020204" pitchFamily="34" charset="0"/>
              </a:rPr>
              <a:t>of Environmental Policies (Duration of Coverage) </a:t>
            </a:r>
            <a:endParaRPr dirty="0" lang="en-US" smtClean="0">
              <a:solidFill>
                <a:srgbClr val="002060"/>
              </a:solidFill>
              <a:latin typeface="Arial Rounded MT Bold" panose="020F0704030504030204" pitchFamily="34" charset="0"/>
              <a:cs typeface="Arial" panose="020B0604020202020204" pitchFamily="34" charset="0"/>
            </a:endParaRPr>
          </a:p>
          <a:p>
            <a:pPr indent="-342900" marL="342900">
              <a:buFont typeface="Wingdings" panose="05000000000000000000" pitchFamily="2" charset="2"/>
              <a:buChar char="q"/>
            </a:pPr>
            <a:r>
              <a:rPr b="1" dirty="0" sz="2400" lang="en-US" smtClean="0">
                <a:solidFill>
                  <a:srgbClr val="002060"/>
                </a:solidFill>
                <a:latin typeface="Bahnschrift SemiLight" panose="020B0502040204020203" pitchFamily="34" charset="0"/>
              </a:rPr>
              <a:t>Green </a:t>
            </a:r>
            <a:r>
              <a:rPr b="1" dirty="0" sz="2400" lang="en-US">
                <a:solidFill>
                  <a:srgbClr val="002060"/>
                </a:solidFill>
                <a:latin typeface="Bahnschrift SemiLight" panose="020B0502040204020203" pitchFamily="34" charset="0"/>
              </a:rPr>
              <a:t>Values in Practice </a:t>
            </a:r>
            <a:endParaRPr b="1" dirty="0" sz="2400" lang="en-US" smtClean="0">
              <a:solidFill>
                <a:srgbClr val="002060"/>
              </a:solidFill>
              <a:latin typeface="Bahnschrift SemiLight" panose="020B0502040204020203" pitchFamily="34" charset="0"/>
            </a:endParaRPr>
          </a:p>
          <a:p>
            <a:pPr indent="-342900" marL="342900">
              <a:buFont typeface="Wingdings" panose="05000000000000000000" pitchFamily="2" charset="2"/>
              <a:buChar char="q"/>
            </a:pPr>
            <a:r>
              <a:rPr b="1" dirty="0" sz="2400" lang="en-US" smtClean="0">
                <a:solidFill>
                  <a:srgbClr val="002060"/>
                </a:solidFill>
                <a:latin typeface="Bahnschrift SemiLight" panose="020B0502040204020203" pitchFamily="34" charset="0"/>
              </a:rPr>
              <a:t>Green </a:t>
            </a:r>
            <a:r>
              <a:rPr b="1" dirty="0" sz="2400" lang="en-US">
                <a:solidFill>
                  <a:srgbClr val="002060"/>
                </a:solidFill>
                <a:latin typeface="Bahnschrift SemiLight" panose="020B0502040204020203" pitchFamily="34" charset="0"/>
              </a:rPr>
              <a:t>Practice: A Balancing Ac</a:t>
            </a:r>
            <a:r>
              <a:rPr b="1" dirty="0" sz="2400" lang="en-US">
                <a:solidFill>
                  <a:srgbClr val="002060"/>
                </a:solidFill>
                <a:latin typeface="Bahnschrift SemiLight" panose="020B0502040204020203" pitchFamily="34" charset="0"/>
              </a:rPr>
              <a:t>t</a:t>
            </a:r>
            <a:endParaRPr b="1" dirty="0" sz="2400" lang="en-US" smtClean="0">
              <a:solidFill>
                <a:srgbClr val="002060"/>
              </a:solidFill>
              <a:latin typeface="Bahnschrift SemiLight" panose="020B0502040204020203" pitchFamily="34"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1" name="TextBox 1"/>
          <p:cNvSpPr txBox="1"/>
          <p:nvPr/>
        </p:nvSpPr>
        <p:spPr>
          <a:xfrm>
            <a:off x="902788" y="1201716"/>
            <a:ext cx="8508631" cy="5069841"/>
          </a:xfrm>
          <a:prstGeom prst="rect"/>
          <a:noFill/>
        </p:spPr>
        <p:txBody>
          <a:bodyPr rtlCol="0" wrap="square">
            <a:spAutoFit/>
          </a:bodyPr>
          <a:p>
            <a:pPr algn="just"/>
            <a:r>
              <a:rPr dirty="0" sz="2400" lang="en-US">
                <a:latin typeface="Bahnschrift" panose="020B0502040204020203" pitchFamily="34" charset="0"/>
              </a:rPr>
              <a:t>◾ An overview of what makes an environmentally responsible business is presented</a:t>
            </a:r>
            <a:r>
              <a:rPr dirty="0" sz="2400" lang="en-US" smtClean="0">
                <a:latin typeface="Bahnschrift" panose="020B0502040204020203" pitchFamily="34" charset="0"/>
              </a:rPr>
              <a:t>.</a:t>
            </a:r>
          </a:p>
          <a:p>
            <a:pPr algn="just"/>
            <a:r>
              <a:rPr dirty="0" sz="2400" lang="en-US" smtClean="0">
                <a:latin typeface="Bahnschrift" panose="020B0502040204020203" pitchFamily="34" charset="0"/>
              </a:rPr>
              <a:t> </a:t>
            </a:r>
            <a:r>
              <a:rPr dirty="0" sz="2400" lang="en-US">
                <a:latin typeface="Bahnschrift" panose="020B0502040204020203" pitchFamily="34" charset="0"/>
              </a:rPr>
              <a:t>◾ </a:t>
            </a:r>
            <a:r>
              <a:rPr dirty="0" sz="2400" lang="en-US" smtClean="0">
                <a:latin typeface="Bahnschrift" panose="020B0502040204020203" pitchFamily="34" charset="0"/>
              </a:rPr>
              <a:t>A Green </a:t>
            </a:r>
            <a:r>
              <a:rPr dirty="0" sz="2400" lang="en-US">
                <a:latin typeface="Bahnschrift" panose="020B0502040204020203" pitchFamily="34" charset="0"/>
              </a:rPr>
              <a:t>translation of Green IT strategies into actionable policies is addressed</a:t>
            </a:r>
            <a:r>
              <a:rPr dirty="0" sz="2400" lang="en-US" smtClean="0">
                <a:latin typeface="Bahnschrift" panose="020B0502040204020203" pitchFamily="34" charset="0"/>
              </a:rPr>
              <a:t>.</a:t>
            </a:r>
          </a:p>
          <a:p>
            <a:pPr algn="just"/>
            <a:r>
              <a:rPr dirty="0" sz="2400" lang="en-US" smtClean="0">
                <a:latin typeface="Bahnschrift" panose="020B0502040204020203" pitchFamily="34" charset="0"/>
              </a:rPr>
              <a:t> </a:t>
            </a:r>
            <a:r>
              <a:rPr dirty="0" sz="2400" lang="en-US">
                <a:latin typeface="Bahnschrift" panose="020B0502040204020203" pitchFamily="34" charset="0"/>
              </a:rPr>
              <a:t>◾ Understanding and insights from survey data are used to shape environmental policies of a business</a:t>
            </a:r>
            <a:r>
              <a:rPr dirty="0" sz="2400" lang="en-US" smtClean="0">
                <a:latin typeface="Bahnschrift" panose="020B0502040204020203" pitchFamily="34" charset="0"/>
              </a:rPr>
              <a:t>.</a:t>
            </a:r>
          </a:p>
          <a:p>
            <a:pPr algn="just"/>
            <a:r>
              <a:rPr dirty="0" sz="2400" lang="en-US" smtClean="0">
                <a:latin typeface="Bahnschrift" panose="020B0502040204020203" pitchFamily="34" charset="0"/>
              </a:rPr>
              <a:t> </a:t>
            </a:r>
            <a:r>
              <a:rPr dirty="0" sz="2400" lang="en-US">
                <a:latin typeface="Bahnschrift" panose="020B0502040204020203" pitchFamily="34" charset="0"/>
              </a:rPr>
              <a:t>◾ Discusses and analyzes the goals that need to be </a:t>
            </a:r>
            <a:r>
              <a:rPr dirty="0" sz="2400" lang="en-US" smtClean="0">
                <a:latin typeface="Bahnschrift" panose="020B0502040204020203" pitchFamily="34" charset="0"/>
              </a:rPr>
              <a:t>defined </a:t>
            </a:r>
            <a:r>
              <a:rPr dirty="0" sz="2400" lang="en-US">
                <a:latin typeface="Bahnschrift" panose="020B0502040204020203" pitchFamily="34" charset="0"/>
              </a:rPr>
              <a:t>by an organization in order to adopt green policies</a:t>
            </a:r>
            <a:r>
              <a:rPr dirty="0" sz="2400" lang="en-US" smtClean="0">
                <a:latin typeface="Bahnschrift" panose="020B0502040204020203" pitchFamily="34" charset="0"/>
              </a:rPr>
              <a:t>.</a:t>
            </a:r>
          </a:p>
          <a:p>
            <a:pPr algn="just"/>
            <a:r>
              <a:rPr dirty="0" sz="2400" lang="en-US" smtClean="0">
                <a:latin typeface="Bahnschrift" panose="020B0502040204020203" pitchFamily="34" charset="0"/>
              </a:rPr>
              <a:t> </a:t>
            </a:r>
            <a:r>
              <a:rPr dirty="0" sz="2400" lang="en-US">
                <a:latin typeface="Bahnschrift" panose="020B0502040204020203" pitchFamily="34" charset="0"/>
              </a:rPr>
              <a:t>◾ Addresses the importance of renewable energy sources in practicing Green </a:t>
            </a:r>
            <a:r>
              <a:rPr dirty="0" sz="2400" lang="en-US" smtClean="0">
                <a:latin typeface="Bahnschrift" panose="020B0502040204020203" pitchFamily="34" charset="0"/>
              </a:rPr>
              <a:t>IT</a:t>
            </a:r>
          </a:p>
          <a:p>
            <a:pPr algn="just"/>
            <a:r>
              <a:rPr dirty="0" sz="2400" lang="en-US"/>
              <a:t>◾ Discusses company policies on usage of nonrenewable resources consumed in the company premises</a:t>
            </a:r>
            <a:r>
              <a:rPr dirty="0" sz="2400" lang="en-US" smtClean="0"/>
              <a:t>.</a:t>
            </a:r>
          </a:p>
          <a:p>
            <a:pPr algn="just"/>
            <a:r>
              <a:rPr dirty="0" sz="2400" lang="en-US" smtClean="0"/>
              <a:t> </a:t>
            </a:r>
            <a:r>
              <a:rPr dirty="0" sz="2400" lang="en-US"/>
              <a:t>◾ </a:t>
            </a:r>
            <a:r>
              <a:rPr dirty="0" sz="2400" lang="en-US" smtClean="0"/>
              <a:t>Defines </a:t>
            </a:r>
            <a:r>
              <a:rPr dirty="0" sz="2400" lang="en-US"/>
              <a:t>guidelines for providing recycle facilities for biodegradable materials.</a:t>
            </a:r>
            <a:endParaRPr dirty="0" sz="2400" lang="en-IN">
              <a:latin typeface="Bahnschrift" panose="020B0502040204020203" pitchFamily="34" charset="0"/>
            </a:endParaRPr>
          </a:p>
        </p:txBody>
      </p:sp>
      <p:sp>
        <p:nvSpPr>
          <p:cNvPr id="1048602" name="TextBox 2"/>
          <p:cNvSpPr txBox="1"/>
          <p:nvPr/>
        </p:nvSpPr>
        <p:spPr>
          <a:xfrm>
            <a:off x="586597" y="678496"/>
            <a:ext cx="2011680" cy="510540"/>
          </a:xfrm>
          <a:prstGeom prst="rect"/>
          <a:noFill/>
        </p:spPr>
        <p:txBody>
          <a:bodyPr rtlCol="0" wrap="none">
            <a:spAutoFit/>
          </a:bodyPr>
          <a:p>
            <a:r>
              <a:rPr dirty="0" sz="2800" lang="en-IN" smtClean="0">
                <a:latin typeface="Arial Rounded MT Bold" panose="020F0704030504030204" pitchFamily="34" charset="0"/>
              </a:rPr>
              <a:t>Key points :</a:t>
            </a:r>
            <a:endParaRPr dirty="0" sz="2800" lang="en-IN">
              <a:latin typeface="Arial Rounded MT Bold" panose="020F070403050403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extBox 1"/>
          <p:cNvSpPr txBox="1"/>
          <p:nvPr/>
        </p:nvSpPr>
        <p:spPr>
          <a:xfrm>
            <a:off x="293297" y="215660"/>
            <a:ext cx="10705381" cy="6301740"/>
          </a:xfrm>
          <a:prstGeom prst="rect"/>
          <a:noFill/>
        </p:spPr>
        <p:txBody>
          <a:bodyPr rtlCol="0" wrap="square">
            <a:spAutoFit/>
          </a:bodyPr>
          <a:p>
            <a:r>
              <a:rPr dirty="0" sz="2800" lang="en-US" smtClean="0">
                <a:solidFill>
                  <a:srgbClr val="C00000"/>
                </a:solidFill>
                <a:latin typeface="Arial Rounded MT Bold" panose="020F0704030504030204" pitchFamily="34" charset="0"/>
              </a:rPr>
              <a:t>Introduction:</a:t>
            </a:r>
          </a:p>
          <a:p>
            <a:pPr algn="just"/>
            <a:r>
              <a:rPr dirty="0" sz="2100" lang="en-US" smtClean="0">
                <a:latin typeface="Bahnschrift SemiCondensed" panose="020B0502040204020203" pitchFamily="34" charset="0"/>
              </a:rPr>
              <a:t>A </a:t>
            </a:r>
            <a:r>
              <a:rPr dirty="0" sz="2100" lang="en-US">
                <a:latin typeface="Bahnschrift SemiCondensed" panose="020B0502040204020203" pitchFamily="34" charset="0"/>
              </a:rPr>
              <a:t>is chapter discusses the </a:t>
            </a:r>
            <a:r>
              <a:rPr dirty="0" sz="2100" lang="en-US" smtClean="0">
                <a:latin typeface="Bahnschrift SemiCondensed" panose="020B0502040204020203" pitchFamily="34" charset="0"/>
              </a:rPr>
              <a:t>policies &amp; practices that </a:t>
            </a:r>
            <a:r>
              <a:rPr dirty="0" sz="2100" lang="en-US">
                <a:latin typeface="Bahnschrift SemiCondensed" panose="020B0502040204020203" pitchFamily="34" charset="0"/>
              </a:rPr>
              <a:t>result from the development of the Green enterprise </a:t>
            </a:r>
            <a:r>
              <a:rPr dirty="0" sz="2100" lang="en-US" smtClean="0">
                <a:latin typeface="Bahnschrift SemiCondensed" panose="020B0502040204020203" pitchFamily="34" charset="0"/>
              </a:rPr>
              <a:t>strategies .Such policies &amp;</a:t>
            </a:r>
            <a:r>
              <a:rPr dirty="0" sz="2100" lang="en-US">
                <a:latin typeface="Bahnschrift SemiCondensed" panose="020B0502040204020203" pitchFamily="34" charset="0"/>
              </a:rPr>
              <a:t> </a:t>
            </a:r>
            <a:r>
              <a:rPr dirty="0" sz="2100" lang="en-US" smtClean="0">
                <a:latin typeface="Bahnschrift SemiCondensed" panose="020B0502040204020203" pitchFamily="34" charset="0"/>
              </a:rPr>
              <a:t>practice are </a:t>
            </a:r>
            <a:r>
              <a:rPr dirty="0" sz="2100" lang="en-US">
                <a:latin typeface="Bahnschrift SemiCondensed" panose="020B0502040204020203" pitchFamily="34" charset="0"/>
              </a:rPr>
              <a:t>an important and integral part of an overall Green initiative of an enterprise. Development of green policies equips an </a:t>
            </a:r>
            <a:r>
              <a:rPr dirty="0" sz="2100" lang="en-US" smtClean="0">
                <a:latin typeface="Bahnschrift SemiCondensed" panose="020B0502040204020203" pitchFamily="34" charset="0"/>
              </a:rPr>
              <a:t>organization </a:t>
            </a:r>
            <a:r>
              <a:rPr dirty="0" sz="2100" lang="en-US">
                <a:latin typeface="Bahnschrift SemiCondensed" panose="020B0502040204020203" pitchFamily="34" charset="0"/>
              </a:rPr>
              <a:t>to </a:t>
            </a:r>
            <a:r>
              <a:rPr dirty="0" sz="2100" lang="en-US" smtClean="0">
                <a:latin typeface="Bahnschrift SemiCondensed" panose="020B0502040204020203" pitchFamily="34" charset="0"/>
              </a:rPr>
              <a:t>handle </a:t>
            </a:r>
            <a:r>
              <a:rPr dirty="0" sz="2100" lang="en-US">
                <a:latin typeface="Bahnschrift SemiCondensed" panose="020B0502040204020203" pitchFamily="34" charset="0"/>
              </a:rPr>
              <a:t>the inevitable resulting challenges when changing the way it currently operates. Green business policies and corresponding practices, as discussed in this chapter are also related to a lean business because green policies align themselves with the lean business principles and </a:t>
            </a:r>
            <a:r>
              <a:rPr dirty="0" sz="2100" lang="en-US" err="1" smtClean="0">
                <a:latin typeface="Bahnschrift SemiCondensed" panose="020B0502040204020203" pitchFamily="34" charset="0"/>
              </a:rPr>
              <a:t>pracatices</a:t>
            </a:r>
            <a:r>
              <a:rPr dirty="0" sz="2100" lang="en-US">
                <a:latin typeface="Bahnschrift SemiCondensed" panose="020B0502040204020203" pitchFamily="34" charset="0"/>
              </a:rPr>
              <a:t>. For example, an organization can change its practices to reduce the slack in its business </a:t>
            </a:r>
            <a:r>
              <a:rPr dirty="0" sz="2100" lang="en-US" smtClean="0">
                <a:latin typeface="Bahnschrift SemiCondensed" panose="020B0502040204020203" pitchFamily="34" charset="0"/>
              </a:rPr>
              <a:t>processes </a:t>
            </a:r>
            <a:r>
              <a:rPr dirty="0" sz="2100" lang="en-US">
                <a:latin typeface="Bahnschrift SemiCondensed" panose="020B0502040204020203" pitchFamily="34" charset="0"/>
              </a:rPr>
              <a:t>in response to a lean business initiative aimed at reducing waste. Such lean initiative would not only reduce waste due to reengineered activities but also reduce the organization’s carbon footprint. Alternatively, an organization might decide to improve its product design in response to the changes in customer preferences in terms of green products and services</a:t>
            </a:r>
            <a:r>
              <a:rPr dirty="0" sz="2100" lang="en-US" smtClean="0">
                <a:latin typeface="Bahnschrift SemiCondensed" panose="020B0502040204020203" pitchFamily="34" charset="0"/>
              </a:rPr>
              <a:t>. Is </a:t>
            </a:r>
            <a:r>
              <a:rPr dirty="0" sz="2100" lang="en-US">
                <a:latin typeface="Bahnschrift SemiCondensed" panose="020B0502040204020203" pitchFamily="34" charset="0"/>
              </a:rPr>
              <a:t>redesign of product will also help to reduce the emissions as there will be operational </a:t>
            </a:r>
            <a:r>
              <a:rPr dirty="0" sz="2100" lang="en-US" smtClean="0">
                <a:latin typeface="Bahnschrift SemiCondensed" panose="020B0502040204020203" pitchFamily="34" charset="0"/>
              </a:rPr>
              <a:t>efficiency </a:t>
            </a:r>
            <a:r>
              <a:rPr dirty="0" sz="2100" lang="en-US">
                <a:latin typeface="Bahnschrift SemiCondensed" panose="020B0502040204020203" pitchFamily="34" charset="0"/>
              </a:rPr>
              <a:t>embedded in the product as also enhanced customer satisfaction with the use of the product. a</a:t>
            </a:r>
            <a:r>
              <a:rPr dirty="0" sz="2100" lang="en-US" smtClean="0">
                <a:latin typeface="Bahnschrift SemiCondensed" panose="020B0502040204020203" pitchFamily="34" charset="0"/>
              </a:rPr>
              <a:t>s</a:t>
            </a:r>
            <a:r>
              <a:rPr dirty="0" sz="2100" lang="en-US">
                <a:latin typeface="Bahnschrift SemiCondensed" panose="020B0502040204020203" pitchFamily="34" charset="0"/>
              </a:rPr>
              <a:t>, green policies as discussed here are closely associated with the business itself and are an integral part of the business</a:t>
            </a:r>
            <a:r>
              <a:rPr dirty="0" sz="2100" lang="en-US" smtClean="0">
                <a:latin typeface="Bahnschrift SemiCondensed" panose="020B0502040204020203" pitchFamily="34" charset="0"/>
              </a:rPr>
              <a:t>. </a:t>
            </a:r>
            <a:r>
              <a:rPr dirty="0" sz="2100" lang="en-US">
                <a:latin typeface="Bahnschrift SemiCondensed" panose="020B0502040204020203" pitchFamily="34" charset="0"/>
              </a:rPr>
              <a:t>Attempts of converting policies into practices through the green programs may also result in occasional </a:t>
            </a:r>
            <a:r>
              <a:rPr dirty="0" sz="2100" lang="en-US" smtClean="0">
                <a:latin typeface="Bahnschrift SemiCondensed" panose="020B0502040204020203" pitchFamily="34" charset="0"/>
              </a:rPr>
              <a:t>modification </a:t>
            </a:r>
            <a:r>
              <a:rPr dirty="0" sz="2100" lang="en-US">
                <a:latin typeface="Bahnschrift SemiCondensed" panose="020B0502040204020203" pitchFamily="34" charset="0"/>
              </a:rPr>
              <a:t>of the policies themselves</a:t>
            </a:r>
            <a:r>
              <a:rPr dirty="0" sz="2100" lang="en-US" smtClean="0">
                <a:latin typeface="Bahnschrift SemiCondensed" panose="020B0502040204020203" pitchFamily="34" charset="0"/>
              </a:rPr>
              <a:t>. </a:t>
            </a:r>
            <a:r>
              <a:rPr dirty="0" sz="2100" lang="en-US">
                <a:latin typeface="Bahnschrift SemiCondensed" panose="020B0502040204020203" pitchFamily="34" charset="0"/>
              </a:rPr>
              <a:t>is should be anticipated and provisioned for in any good policy development schedule.</a:t>
            </a:r>
            <a:endParaRPr dirty="0" sz="2100" lang="en-IN">
              <a:latin typeface="Bahnschrift SemiCondensed" panose="020B0502040204020203"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52" name="Picture 3"/>
          <p:cNvPicPr>
            <a:picLocks noChangeAspect="1"/>
          </p:cNvPicPr>
          <p:nvPr/>
        </p:nvPicPr>
        <p:blipFill>
          <a:blip xmlns:r="http://schemas.openxmlformats.org/officeDocument/2006/relationships" r:embed="rId1"/>
          <a:stretch>
            <a:fillRect/>
          </a:stretch>
        </p:blipFill>
        <p:spPr>
          <a:xfrm>
            <a:off x="290195" y="2502645"/>
            <a:ext cx="5798969" cy="3872276"/>
          </a:xfrm>
          <a:prstGeom prst="rect"/>
        </p:spPr>
      </p:pic>
      <p:pic>
        <p:nvPicPr>
          <p:cNvPr id="2097153" name="Picture 2"/>
          <p:cNvPicPr>
            <a:picLocks noChangeAspect="1"/>
          </p:cNvPicPr>
          <p:nvPr/>
        </p:nvPicPr>
        <p:blipFill>
          <a:blip xmlns:r="http://schemas.openxmlformats.org/officeDocument/2006/relationships" r:embed="rId2"/>
          <a:stretch>
            <a:fillRect/>
          </a:stretch>
        </p:blipFill>
        <p:spPr>
          <a:xfrm>
            <a:off x="4643141" y="311535"/>
            <a:ext cx="7548859" cy="4382220"/>
          </a:xfrm>
          <a:prstGeom prst="rec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4" name="TextBox 2"/>
          <p:cNvSpPr txBox="1"/>
          <p:nvPr/>
        </p:nvSpPr>
        <p:spPr>
          <a:xfrm>
            <a:off x="214382" y="723296"/>
            <a:ext cx="11419723" cy="6974840"/>
          </a:xfrm>
          <a:prstGeom prst="rect"/>
          <a:noFill/>
        </p:spPr>
        <p:txBody>
          <a:bodyPr rtlCol="0" wrap="square">
            <a:spAutoFit/>
          </a:bodyPr>
          <a:p>
            <a:pPr algn="just"/>
            <a:r>
              <a:rPr dirty="0" sz="4000" lang="en-US">
                <a:solidFill>
                  <a:srgbClr val="002060"/>
                </a:solidFill>
                <a:latin typeface="Bahnschrift SemiBold SemiConden" panose="020B0502040204020203" pitchFamily="34" charset="0"/>
              </a:rPr>
              <a:t>Policies and Practices in </a:t>
            </a:r>
            <a:r>
              <a:rPr dirty="0" sz="4000" lang="en-US" smtClean="0">
                <a:solidFill>
                  <a:srgbClr val="002060"/>
                </a:solidFill>
                <a:latin typeface="Bahnschrift SemiBold SemiConden" panose="020B0502040204020203" pitchFamily="34" charset="0"/>
              </a:rPr>
              <a:t>ERBS:</a:t>
            </a:r>
            <a:endParaRPr dirty="0" sz="4000" lang="en-US">
              <a:solidFill>
                <a:srgbClr val="002060"/>
              </a:solidFill>
              <a:latin typeface="Bahnschrift SemiBold SemiConden" panose="020B0502040204020203" pitchFamily="34" charset="0"/>
            </a:endParaRPr>
          </a:p>
          <a:p>
            <a:pPr algn="just"/>
            <a:r>
              <a:rPr dirty="0" sz="2800" lang="en-US" smtClean="0">
                <a:latin typeface="Bahnschrift Condensed" panose="020B0502040204020203" pitchFamily="34" charset="0"/>
              </a:rPr>
              <a:t>In </a:t>
            </a:r>
            <a:r>
              <a:rPr dirty="0" sz="2800" lang="en-US">
                <a:latin typeface="Bahnschrift Condensed" panose="020B0502040204020203" pitchFamily="34" charset="0"/>
              </a:rPr>
              <a:t>practical terms, a policy can be a high-level document that spells out what the organization will (and will not do) when it comes to business decision making. Green policies ensure that the decision making in the organization has carbon reduction as its integral component. </a:t>
            </a:r>
            <a:r>
              <a:rPr dirty="0" sz="2800" lang="en-US" smtClean="0">
                <a:latin typeface="Bahnschrift Condensed" panose="020B0502040204020203" pitchFamily="34" charset="0"/>
              </a:rPr>
              <a:t> green </a:t>
            </a:r>
            <a:r>
              <a:rPr dirty="0" sz="2800" lang="en-US">
                <a:latin typeface="Bahnschrift Condensed" panose="020B0502040204020203" pitchFamily="34" charset="0"/>
              </a:rPr>
              <a:t>policies are created with </a:t>
            </a:r>
            <a:r>
              <a:rPr dirty="0" sz="2800" lang="en-US" smtClean="0">
                <a:latin typeface="Bahnschrift Condensed" panose="020B0502040204020203" pitchFamily="34" charset="0"/>
              </a:rPr>
              <a:t>significant </a:t>
            </a:r>
            <a:r>
              <a:rPr dirty="0" sz="2800" lang="en-US">
                <a:latin typeface="Bahnschrift Condensed" panose="020B0502040204020203" pitchFamily="34" charset="0"/>
              </a:rPr>
              <a:t>input from the senior management of the organization and are embedded into the business strategy of the company. While the policies state, through detailed statements what is implied in the ERBS, the green practices are the implementation of the policies (see Pratt 2009 for related discussion). Together these policies and practices drive the environmentally responsible </a:t>
            </a:r>
            <a:r>
              <a:rPr dirty="0" sz="2800" lang="en-US" smtClean="0">
                <a:latin typeface="Bahnschrift Condensed" panose="020B0502040204020203" pitchFamily="34" charset="0"/>
              </a:rPr>
              <a:t>activities </a:t>
            </a:r>
            <a:r>
              <a:rPr dirty="0" sz="2800" lang="en-US">
                <a:latin typeface="Bahnschrift Condensed" panose="020B0502040204020203" pitchFamily="34" charset="0"/>
              </a:rPr>
              <a:t>of the organization. For example, these policies and practices help in ascertaining both internal and external decisions made by the organization. </a:t>
            </a:r>
            <a:r>
              <a:rPr dirty="0" sz="2800" lang="en-US" smtClean="0">
                <a:latin typeface="Bahnschrift Condensed" panose="020B0502040204020203" pitchFamily="34" charset="0"/>
              </a:rPr>
              <a:t>Therefore</a:t>
            </a:r>
            <a:r>
              <a:rPr dirty="0" sz="2800" lang="en-US">
                <a:latin typeface="Bahnschrift Condensed" panose="020B0502040204020203" pitchFamily="34" charset="0"/>
              </a:rPr>
              <a:t>, these policies and practices need to be carefully drafted, </a:t>
            </a:r>
            <a:r>
              <a:rPr dirty="0" sz="2800" lang="en-US" err="1" smtClean="0">
                <a:latin typeface="Bahnschrift Condensed" panose="020B0502040204020203" pitchFamily="34" charset="0"/>
              </a:rPr>
              <a:t>validated,and</a:t>
            </a:r>
            <a:r>
              <a:rPr dirty="0" sz="2800" lang="en-US">
                <a:latin typeface="Bahnschrift Condensed" panose="020B0502040204020203" pitchFamily="34" charset="0"/>
              </a:rPr>
              <a:t> </a:t>
            </a:r>
            <a:r>
              <a:rPr dirty="0" sz="2800" lang="en-US" smtClean="0">
                <a:latin typeface="Bahnschrift Condensed" panose="020B0502040204020203" pitchFamily="34" charset="0"/>
              </a:rPr>
              <a:t>embedded </a:t>
            </a:r>
            <a:r>
              <a:rPr dirty="0" sz="2800" lang="en-US">
                <a:latin typeface="Bahnschrift Condensed" panose="020B0502040204020203" pitchFamily="34" charset="0"/>
              </a:rPr>
              <a:t>within the strategy of the organization. </a:t>
            </a:r>
            <a:endParaRPr dirty="0" sz="2800" lang="en-US" smtClean="0">
              <a:latin typeface="Bahnschrift Condensed" panose="020B0502040204020203" pitchFamily="34"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5" name="TextBox 2"/>
          <p:cNvSpPr txBox="1"/>
          <p:nvPr/>
        </p:nvSpPr>
        <p:spPr>
          <a:xfrm>
            <a:off x="150762" y="251259"/>
            <a:ext cx="11244731" cy="6619240"/>
          </a:xfrm>
          <a:prstGeom prst="rect"/>
          <a:noFill/>
        </p:spPr>
        <p:txBody>
          <a:bodyPr rtlCol="0" wrap="square">
            <a:spAutoFit/>
          </a:bodyPr>
          <a:p>
            <a:pPr algn="just"/>
            <a:r>
              <a:rPr b="1" dirty="0" sz="2800" lang="en-US">
                <a:solidFill>
                  <a:srgbClr val="002060"/>
                </a:solidFill>
              </a:rPr>
              <a:t>There are various types of environmentally responsible business policies.</a:t>
            </a:r>
          </a:p>
          <a:p>
            <a:pPr algn="just"/>
            <a:r>
              <a:rPr b="1" dirty="0" sz="2400" lang="en-US">
                <a:solidFill>
                  <a:srgbClr val="C00000"/>
                </a:solidFill>
                <a:latin typeface="Baskerville Old Face" panose="02020602080505020303" pitchFamily="18" charset="0"/>
              </a:rPr>
              <a:t>Policies to influence attitudes of staff towards carbon emissions : </a:t>
            </a:r>
            <a:r>
              <a:rPr dirty="0" sz="2400" lang="en-US">
                <a:latin typeface="Bahnschrift SemiCondensed" panose="020B0502040204020203" pitchFamily="34" charset="0"/>
              </a:rPr>
              <a:t>Awareness and positive attitude amongst the employees and users within the organization about carbon emissions can bring about substantial changes in the way the organization operates. Twenty-seven percent o </a:t>
            </a:r>
            <a:r>
              <a:rPr dirty="0" sz="2400" lang="en-US" err="1">
                <a:latin typeface="Bahnschrift SemiCondensed" panose="020B0502040204020203" pitchFamily="34" charset="0"/>
              </a:rPr>
              <a:t>fthe</a:t>
            </a:r>
            <a:r>
              <a:rPr dirty="0" sz="2400" lang="en-US">
                <a:latin typeface="Bahnschrift SemiCondensed" panose="020B0502040204020203" pitchFamily="34" charset="0"/>
              </a:rPr>
              <a:t> respondents “agree” a </a:t>
            </a:r>
            <a:r>
              <a:rPr dirty="0" sz="2400" lang="en-US" err="1">
                <a:latin typeface="Bahnschrift SemiCondensed" panose="020B0502040204020203" pitchFamily="34" charset="0"/>
              </a:rPr>
              <a:t>nd</a:t>
            </a:r>
            <a:r>
              <a:rPr dirty="0" sz="2400" lang="en-US">
                <a:latin typeface="Bahnschrift SemiCondensed" panose="020B0502040204020203" pitchFamily="34" charset="0"/>
              </a:rPr>
              <a:t> (18%) “strongly agree” to having policies that raise awareness of green issues among people. policies that influence the staff requires training plans and budget as well as support from human resource.</a:t>
            </a:r>
          </a:p>
          <a:p>
            <a:pPr algn="just"/>
            <a:r>
              <a:rPr b="1" dirty="0" sz="2400" lang="en-US">
                <a:solidFill>
                  <a:srgbClr val="C00000"/>
                </a:solidFill>
                <a:latin typeface="Baskerville Old Face" panose="02020602080505020303" pitchFamily="18" charset="0"/>
              </a:rPr>
              <a:t>Policies for use of renewable energy (e.g., solar, nuclear</a:t>
            </a:r>
            <a:r>
              <a:rPr b="1" dirty="0" sz="2400" lang="en-US">
                <a:solidFill>
                  <a:srgbClr val="C00000"/>
                </a:solidFill>
                <a:latin typeface="Bahnschrift SemiCondensed" panose="020B0502040204020203" pitchFamily="34" charset="0"/>
              </a:rPr>
              <a:t>):  </a:t>
            </a:r>
            <a:r>
              <a:rPr dirty="0" sz="2400" lang="en-US">
                <a:latin typeface="Bahnschrift SemiCondensed" panose="020B0502040204020203" pitchFamily="34" charset="0"/>
                <a:cs typeface="Arial" panose="020B0604020202020204" pitchFamily="34" charset="0"/>
              </a:rPr>
              <a:t>Different sources of renewable energy such as solar power </a:t>
            </a:r>
            <a:r>
              <a:rPr dirty="0" sz="2400" lang="en-US" smtClean="0">
                <a:latin typeface="Bahnschrift SemiCondensed" panose="020B0502040204020203" pitchFamily="34" charset="0"/>
                <a:cs typeface="Arial" panose="020B0604020202020204" pitchFamily="34" charset="0"/>
              </a:rPr>
              <a:t>grids</a:t>
            </a:r>
            <a:r>
              <a:rPr dirty="0" sz="2400" lang="en-US">
                <a:latin typeface="Bahnschrift SemiCondensed" panose="020B0502040204020203" pitchFamily="34" charset="0"/>
                <a:cs typeface="Arial" panose="020B0604020202020204" pitchFamily="34" charset="0"/>
              </a:rPr>
              <a:t>, nuclear plants, and wind farms are increasingly coming into play. </a:t>
            </a:r>
            <a:r>
              <a:rPr dirty="0" sz="2400" lang="en-US" smtClean="0">
                <a:latin typeface="Bahnschrift SemiCondensed" panose="020B0502040204020203" pitchFamily="34" charset="0"/>
                <a:cs typeface="Arial" panose="020B0604020202020204" pitchFamily="34" charset="0"/>
              </a:rPr>
              <a:t>Issues </a:t>
            </a:r>
            <a:r>
              <a:rPr dirty="0" sz="2400" lang="en-US">
                <a:latin typeface="Bahnschrift SemiCondensed" panose="020B0502040204020203" pitchFamily="34" charset="0"/>
                <a:cs typeface="Arial" panose="020B0604020202020204" pitchFamily="34" charset="0"/>
              </a:rPr>
              <a:t>around the solar cells, their life, and sunlight were cited by organizations using solar energy. In the case of wind power, consistency of wind for continuous power generation was raised as an issue and for geothermal energy, the management of pollutants was cited. Further analysis of the survey data indicates that decision makers and quality managers strongly believe in alternative, or renewable energy sources, but cost appears to be a big constraint in the use of alternate source of energy. </a:t>
            </a:r>
            <a:endParaRPr dirty="0" sz="2400" lang="en-IN">
              <a:latin typeface="Bahnschrift SemiCondensed" panose="020B0502040204020203" pitchFamily="34" charset="0"/>
              <a:cs typeface="Arial" panose="020B0604020202020204" pitchFamily="34"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6" name="Rectangle 1"/>
          <p:cNvSpPr/>
          <p:nvPr/>
        </p:nvSpPr>
        <p:spPr>
          <a:xfrm>
            <a:off x="301925" y="747532"/>
            <a:ext cx="10515600" cy="4879340"/>
          </a:xfrm>
          <a:prstGeom prst="rect"/>
        </p:spPr>
        <p:txBody>
          <a:bodyPr wrap="square">
            <a:spAutoFit/>
          </a:bodyPr>
          <a:p>
            <a:pPr algn="just"/>
            <a:r>
              <a:rPr b="1" dirty="0" sz="2500" lang="en-US">
                <a:solidFill>
                  <a:srgbClr val="C00000"/>
                </a:solidFill>
                <a:latin typeface="Baskerville Old Face" panose="02020602080505020303" pitchFamily="18" charset="0"/>
              </a:rPr>
              <a:t>Policies for optimizing energy consumption in all business processes: </a:t>
            </a:r>
            <a:r>
              <a:rPr dirty="0" sz="2500" lang="en-US">
                <a:latin typeface="Bahnschrift SemiCondensed" panose="020B0502040204020203" pitchFamily="34" charset="0"/>
              </a:rPr>
              <a:t>Business processes can vary from utilizing low level resources such as paper to highly required resources such as electricity. In carrying out business processes, a lot of energy is wasted and that energy cannot be recycled at many times. Hence, policies to optimize energy consumption in business processes should be incorporated in business strategy.</a:t>
            </a:r>
          </a:p>
          <a:p>
            <a:pPr algn="just"/>
            <a:r>
              <a:rPr b="1" dirty="0" sz="2500" lang="en-US">
                <a:solidFill>
                  <a:srgbClr val="C00000"/>
                </a:solidFill>
                <a:latin typeface="Baskerville Old Face" panose="02020602080505020303" pitchFamily="18" charset="0"/>
              </a:rPr>
              <a:t>Policies for adopting and implementing recycling of equipment: </a:t>
            </a:r>
            <a:r>
              <a:rPr dirty="0" sz="2500" lang="en-US">
                <a:latin typeface="Bahnschrift SemiCondensed" panose="020B0502040204020203" pitchFamily="34" charset="0"/>
              </a:rPr>
              <a:t>Theses policy reduces the disposal of </a:t>
            </a:r>
            <a:r>
              <a:rPr dirty="0" sz="2500" lang="en-US" err="1">
                <a:latin typeface="Bahnschrift SemiCondensed" panose="020B0502040204020203" pitchFamily="34" charset="0"/>
              </a:rPr>
              <a:t>equipments</a:t>
            </a:r>
            <a:r>
              <a:rPr dirty="0" sz="2500" lang="en-US">
                <a:latin typeface="Bahnschrift SemiCondensed" panose="020B0502040204020203" pitchFamily="34" charset="0"/>
              </a:rPr>
              <a:t> which may still be functioning. is survey response also indicates that if waste cannot be prevented then as many of the materials as possible should be recovered through recycling. Policy for adopting and implementing recycling of </a:t>
            </a:r>
            <a:r>
              <a:rPr dirty="0" sz="2500" lang="en-US" err="1">
                <a:latin typeface="Bahnschrift SemiCondensed" panose="020B0502040204020203" pitchFamily="34" charset="0"/>
              </a:rPr>
              <a:t>equipments</a:t>
            </a:r>
            <a:r>
              <a:rPr dirty="0" sz="2500" lang="en-US">
                <a:latin typeface="Bahnschrift SemiCondensed" panose="020B0502040204020203" pitchFamily="34" charset="0"/>
              </a:rPr>
              <a:t> will recover usable materials and components, postpone replacement of working equipment, and increase reuse awareness</a:t>
            </a:r>
            <a:r>
              <a:rPr dirty="0" sz="2500" lang="en-US" smtClean="0">
                <a:latin typeface="Bahnschrift SemiCondensed" panose="020B0502040204020203" pitchFamily="34" charset="0"/>
              </a:rPr>
              <a:t>.</a:t>
            </a:r>
            <a:endParaRPr dirty="0" sz="2500" lang="en-US">
              <a:latin typeface="Bahnschrift SemiCondensed"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4" name="Picture 1"/>
          <p:cNvPicPr>
            <a:picLocks noChangeAspect="1"/>
          </p:cNvPicPr>
          <p:nvPr/>
        </p:nvPicPr>
        <p:blipFill>
          <a:blip xmlns:r="http://schemas.openxmlformats.org/officeDocument/2006/relationships" r:embed="rId1"/>
          <a:stretch>
            <a:fillRect/>
          </a:stretch>
        </p:blipFill>
        <p:spPr>
          <a:xfrm>
            <a:off x="6202392" y="146649"/>
            <a:ext cx="5633049" cy="6585072"/>
          </a:xfrm>
          <a:prstGeom prst="rect"/>
        </p:spPr>
      </p:pic>
      <p:sp>
        <p:nvSpPr>
          <p:cNvPr id="1048607" name="Rectangle 2"/>
          <p:cNvSpPr/>
          <p:nvPr/>
        </p:nvSpPr>
        <p:spPr>
          <a:xfrm>
            <a:off x="218535" y="276044"/>
            <a:ext cx="6259903" cy="6758940"/>
          </a:xfrm>
          <a:prstGeom prst="rect"/>
        </p:spPr>
        <p:txBody>
          <a:bodyPr wrap="square">
            <a:spAutoFit/>
          </a:bodyPr>
          <a:p>
            <a:pPr algn="just"/>
            <a:r>
              <a:rPr b="1" dirty="0" sz="2200" lang="en-US">
                <a:solidFill>
                  <a:srgbClr val="C00000"/>
                </a:solidFill>
                <a:latin typeface="Baskerville Old Face" panose="02020602080505020303" pitchFamily="18" charset="0"/>
              </a:rPr>
              <a:t>Policies related to safe disposal of hazardous waste, material or equipment: </a:t>
            </a:r>
            <a:r>
              <a:rPr dirty="0" sz="2200" lang="en-US">
                <a:latin typeface="Bahnschrift SemiCondensed" panose="020B0502040204020203" pitchFamily="34" charset="0"/>
              </a:rPr>
              <a:t>Disposal of hazardous and harmful waste particularly out of computing equipment requires careful policy consideration, is policy should </a:t>
            </a:r>
            <a:r>
              <a:rPr dirty="0" sz="2200" lang="en-US" smtClean="0">
                <a:latin typeface="Bahnschrift SemiCondensed" panose="020B0502040204020203" pitchFamily="34" charset="0"/>
              </a:rPr>
              <a:t>also accompany </a:t>
            </a:r>
            <a:r>
              <a:rPr dirty="0" sz="2200" lang="en-US">
                <a:latin typeface="Bahnschrift SemiCondensed" panose="020B0502040204020203" pitchFamily="34" charset="0"/>
              </a:rPr>
              <a:t>promotion of environmental awareness that will also encourage change in attitude toward waste minimization, reuse, and recycle. amount of waste generated from any organization is directly proportional to the business activities.</a:t>
            </a:r>
          </a:p>
          <a:p>
            <a:pPr algn="just"/>
            <a:r>
              <a:rPr b="1" dirty="0" sz="2200" lang="en-US" smtClean="0">
                <a:solidFill>
                  <a:srgbClr val="C00000"/>
                </a:solidFill>
                <a:latin typeface="Baskerville Old Face" panose="02020602080505020303" pitchFamily="18" charset="0"/>
              </a:rPr>
              <a:t>Policies </a:t>
            </a:r>
            <a:r>
              <a:rPr b="1" dirty="0" sz="2200" lang="en-US">
                <a:solidFill>
                  <a:srgbClr val="C00000"/>
                </a:solidFill>
                <a:latin typeface="Baskerville Old Face" panose="02020602080505020303" pitchFamily="18" charset="0"/>
              </a:rPr>
              <a:t>for purchase of Green equipment and related services:</a:t>
            </a:r>
            <a:r>
              <a:rPr dirty="0" sz="2200" lang="en-US"/>
              <a:t> </a:t>
            </a:r>
            <a:r>
              <a:rPr dirty="0" sz="2200" lang="en-US">
                <a:latin typeface="Bahnschrift SemiCondensed" panose="020B0502040204020203" pitchFamily="34" charset="0"/>
              </a:rPr>
              <a:t>A is policy requires the organization to devise standards around procuring new </a:t>
            </a:r>
            <a:r>
              <a:rPr dirty="0" sz="2200" lang="en-US" err="1">
                <a:latin typeface="Bahnschrift SemiCondensed" panose="020B0502040204020203" pitchFamily="34" charset="0"/>
              </a:rPr>
              <a:t>equipments</a:t>
            </a:r>
            <a:r>
              <a:rPr dirty="0" sz="2200" lang="en-US">
                <a:latin typeface="Bahnschrift SemiCondensed" panose="020B0502040204020203" pitchFamily="34" charset="0"/>
              </a:rPr>
              <a:t> or buying new services from external parties. Such environmentally responsible purchasing for IT products is being incorporated into purchasing programs of many private and public </a:t>
            </a:r>
            <a:r>
              <a:rPr dirty="0" sz="2200" lang="en-US" smtClean="0">
                <a:latin typeface="Bahnschrift SemiCondensed" panose="020B0502040204020203" pitchFamily="34" charset="0"/>
              </a:rPr>
              <a:t>sectors. an environmental </a:t>
            </a:r>
            <a:r>
              <a:rPr dirty="0" sz="2200" lang="en-US">
                <a:latin typeface="Bahnschrift SemiCondensed" panose="020B0502040204020203" pitchFamily="34" charset="0"/>
              </a:rPr>
              <a:t>objectives form part of the objectives within government procurement programs</a:t>
            </a:r>
            <a:endParaRPr b="1" dirty="0" sz="2200" lang="en-IN">
              <a:solidFill>
                <a:srgbClr val="C00000"/>
              </a:solidFill>
              <a:latin typeface="Bahnschrift SemiCondensed" panose="020B0502040204020203"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Environmentally Responsible Business: Policies &amp; Practices</dc:title>
  <dc:creator>NASIR</dc:creator>
  <cp:lastModifiedBy>NASIR</cp:lastModifiedBy>
  <dcterms:created xsi:type="dcterms:W3CDTF">2022-08-24T19:07:01Z</dcterms:created>
  <dcterms:modified xsi:type="dcterms:W3CDTF">2022-09-22T03:20:35Z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a5a29ca16aec4b229ad5effa1a9395a2</vt:lpwstr>
  </property>
</Properties>
</file>