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2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6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01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6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5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8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8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A153A6-B6C5-421A-A76D-4B8F78B7E03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6355-BE77-472C-8C4C-4F338656A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1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F7BA-7022-5E34-C1D5-45579395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6" y="225288"/>
            <a:ext cx="9462052" cy="3230216"/>
          </a:xfrm>
        </p:spPr>
        <p:txBody>
          <a:bodyPr/>
          <a:lstStyle/>
          <a:p>
            <a:r>
              <a:rPr lang="en-US" dirty="0"/>
              <a:t>GREEN BALANCED  SCORE CARD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8E91F-3D6A-D2AB-EB03-C7F3DBEE0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6400"/>
            <a:ext cx="9144000" cy="2641600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PRESENTED BY: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ATHARVA SHARAD LAWAND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ROLL NO: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265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0EDA-AAE7-C584-2D90-4B4BED7A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64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EC32-4A1D-966F-4CC0-111C316F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97" y="202096"/>
            <a:ext cx="8825659" cy="1981200"/>
          </a:xfrm>
        </p:spPr>
        <p:txBody>
          <a:bodyPr/>
          <a:lstStyle/>
          <a:p>
            <a:r>
              <a:rPr lang="en-US" dirty="0"/>
              <a:t>What is balanced scorecard?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3F564-C1A0-2883-DE1A-05E654AF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890092"/>
            <a:ext cx="9170505" cy="306622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A Balanced scorecard monitors the </a:t>
            </a:r>
            <a:r>
              <a:rPr lang="en-US" sz="2400" b="1" dirty="0">
                <a:solidFill>
                  <a:srgbClr val="FFFF00"/>
                </a:solidFill>
              </a:rPr>
              <a:t>performance</a:t>
            </a:r>
            <a:r>
              <a:rPr lang="en-US" sz="2400" dirty="0"/>
              <a:t> of all or part of an organization, towards strategic goals.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It is used in </a:t>
            </a:r>
            <a:r>
              <a:rPr lang="en-US" sz="2400" b="1" dirty="0">
                <a:solidFill>
                  <a:srgbClr val="FFFF00"/>
                </a:solidFill>
              </a:rPr>
              <a:t>business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FFFF00"/>
                </a:solidFill>
              </a:rPr>
              <a:t>industry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government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FF00"/>
                </a:solidFill>
              </a:rPr>
              <a:t>nonprofit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organizations</a:t>
            </a:r>
            <a:r>
              <a:rPr lang="en-US" sz="2400" dirty="0"/>
              <a:t> worldwide to align business activities.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It gives a </a:t>
            </a:r>
            <a:r>
              <a:rPr lang="en-US" sz="2400" b="1" dirty="0">
                <a:solidFill>
                  <a:srgbClr val="FFFF00"/>
                </a:solidFill>
              </a:rPr>
              <a:t>framework</a:t>
            </a:r>
            <a:r>
              <a:rPr lang="en-US" sz="2400" dirty="0"/>
              <a:t> and help what should be done and </a:t>
            </a:r>
            <a:r>
              <a:rPr lang="en-US" sz="2400" b="1" dirty="0">
                <a:solidFill>
                  <a:srgbClr val="FFFF00"/>
                </a:solidFill>
              </a:rPr>
              <a:t>measure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1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D459-B23C-EC43-E10A-B723A110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452"/>
            <a:ext cx="9861343" cy="3256722"/>
          </a:xfrm>
        </p:spPr>
        <p:txBody>
          <a:bodyPr/>
          <a:lstStyle/>
          <a:p>
            <a:r>
              <a:rPr lang="en-US" dirty="0"/>
              <a:t>Why Implement a Balanced Scorecard?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9E65-35CD-113E-49EF-5959BEBA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" y="2165074"/>
            <a:ext cx="8825659" cy="23622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Increase focus on </a:t>
            </a:r>
            <a:r>
              <a:rPr lang="en-US" sz="2400" b="1" dirty="0">
                <a:solidFill>
                  <a:srgbClr val="FFFF00"/>
                </a:solidFill>
              </a:rPr>
              <a:t>strategy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FF00"/>
                </a:solidFill>
              </a:rPr>
              <a:t>results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Improve communication of the organization’s </a:t>
            </a:r>
            <a:r>
              <a:rPr lang="en-US" sz="2400" b="1" dirty="0">
                <a:solidFill>
                  <a:srgbClr val="FFFF00"/>
                </a:solidFill>
              </a:rPr>
              <a:t>Vision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Strategy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 provide a more reliable basis for awarding </a:t>
            </a:r>
            <a:r>
              <a:rPr lang="en-US" sz="2400" b="1" dirty="0">
                <a:solidFill>
                  <a:srgbClr val="FFFF00"/>
                </a:solidFill>
              </a:rPr>
              <a:t>incentive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based</a:t>
            </a:r>
            <a:r>
              <a:rPr lang="en-US" sz="2400" dirty="0"/>
              <a:t> pay.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Employee </a:t>
            </a:r>
            <a:r>
              <a:rPr lang="en-US" sz="2400" b="1" dirty="0">
                <a:solidFill>
                  <a:srgbClr val="FFFF00"/>
                </a:solidFill>
              </a:rPr>
              <a:t>Satisfaction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 </a:t>
            </a:r>
            <a:r>
              <a:rPr lang="en-IN" sz="2400" b="1" dirty="0">
                <a:solidFill>
                  <a:srgbClr val="FFFF00"/>
                </a:solidFill>
              </a:rPr>
              <a:t>survive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FFFF00"/>
                </a:solidFill>
              </a:rPr>
              <a:t>prosper</a:t>
            </a:r>
            <a:r>
              <a:rPr lang="en-IN" sz="2400" dirty="0"/>
              <a:t>  in today’s world.</a:t>
            </a:r>
          </a:p>
        </p:txBody>
      </p:sp>
    </p:spTree>
    <p:extLst>
      <p:ext uri="{BB962C8B-B14F-4D97-AF65-F5344CB8AC3E}">
        <p14:creationId xmlns:p14="http://schemas.microsoft.com/office/powerpoint/2010/main" val="16506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AC3E-E17A-A4D9-2EE2-3781710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61" y="69574"/>
            <a:ext cx="8825659" cy="1981200"/>
          </a:xfrm>
        </p:spPr>
        <p:txBody>
          <a:bodyPr/>
          <a:lstStyle/>
          <a:p>
            <a:r>
              <a:rPr lang="en-US" dirty="0"/>
              <a:t>Four Strategic Perspectives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35E1B-13F2-AC57-1A8B-1F525CEA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80" y="1060174"/>
            <a:ext cx="7266121" cy="5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FB8-5782-9225-9C5C-30ED105E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SCORECARD THAT AFFECT THE GREEN IT METRICS MEASUREMENTS.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58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338-8CE8-9EA0-4859-46DBADBC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-33131"/>
            <a:ext cx="9834839" cy="3269974"/>
          </a:xfrm>
        </p:spPr>
        <p:txBody>
          <a:bodyPr/>
          <a:lstStyle/>
          <a:p>
            <a:r>
              <a:rPr lang="en-US" dirty="0"/>
              <a:t>FINANCIAL MEASURES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1674-D6F0-7D24-E1A8-D753700C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774" y="1381542"/>
            <a:ext cx="8840926" cy="239864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Risks associated with environmental fines and penalties: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b="1" dirty="0"/>
              <a:t>Investments in </a:t>
            </a:r>
            <a:r>
              <a:rPr lang="en-IN" sz="2400" b="1" dirty="0" err="1"/>
              <a:t>equipments</a:t>
            </a:r>
            <a:r>
              <a:rPr lang="en-IN" sz="2400" b="1" dirty="0"/>
              <a:t> and infrastructures that are currently emitting carbon.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b="1" dirty="0"/>
              <a:t>This are required to ameliorate the effect/emission of carbon.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b="1" dirty="0"/>
              <a:t> Costs associated with reuse and disposal.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005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77-DC00-9EFE-B979-8816E0C9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8055307" cy="2461591"/>
          </a:xfrm>
        </p:spPr>
        <p:txBody>
          <a:bodyPr/>
          <a:lstStyle/>
          <a:p>
            <a:r>
              <a:rPr lang="en-US" dirty="0"/>
              <a:t>CUSTOMER MEASURES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F852-298B-243A-EDF4-F291803F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553" y="1239079"/>
            <a:ext cx="8825659" cy="2362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Green product preferences and resultant increase/decrease in sales as a result of green-specific  actions  by the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Green products is based on demands of customer. Varying the way in which products are promoted.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Pre- and </a:t>
            </a:r>
            <a:r>
              <a:rPr lang="en-US" sz="2400" b="1" dirty="0" err="1"/>
              <a:t>postsales</a:t>
            </a:r>
            <a:r>
              <a:rPr lang="en-US" sz="2400" b="1" dirty="0"/>
              <a:t> services associated with green products and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35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87DF-02D7-AFC0-5F16-6654B783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9" cy="1981200"/>
          </a:xfrm>
        </p:spPr>
        <p:txBody>
          <a:bodyPr/>
          <a:lstStyle/>
          <a:p>
            <a:r>
              <a:rPr lang="en-US" dirty="0"/>
              <a:t>INTERNAL BUSINESS PROCESSES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BC23-7838-4F37-9DC5-044C56DC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6926"/>
            <a:ext cx="8825659" cy="23622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Power consumption of internal processes.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Use of technologies in reducing internal power consumption and optimizing processes. E.g., RFID.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Supply chain process that are optimized and that enable conformation to set carbon limits. E.g., procurement of materials.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/>
              <a:t>Recycling, reuse, and disposal of materials and </a:t>
            </a:r>
            <a:r>
              <a:rPr lang="en-US" sz="2600" b="1" dirty="0" err="1"/>
              <a:t>equipments</a:t>
            </a:r>
            <a:r>
              <a:rPr lang="en-US" sz="2000" b="1" dirty="0"/>
              <a:t>. 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3185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6E0-E8DF-7939-4EAB-D96B7F4B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9" cy="1981200"/>
          </a:xfrm>
        </p:spPr>
        <p:txBody>
          <a:bodyPr/>
          <a:lstStyle/>
          <a:p>
            <a:r>
              <a:rPr lang="en-US" dirty="0"/>
              <a:t>LEARNING AND GROWTH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CEECF-D267-0314-7B5C-3EF6A465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789" y="1285461"/>
            <a:ext cx="8825659" cy="2362200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Training and education of employees and other users  </a:t>
            </a:r>
          </a:p>
          <a:p>
            <a:r>
              <a:rPr lang="en-US" sz="2400" b="1" dirty="0"/>
              <a:t>(E.g., customers using the internet-based services of a bank).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Ascertaining attitude through survey questionnaires.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Green HR and its support (E.g., for telework, video conferencing).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692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330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GREEN BALANCED  SCORE CARD </vt:lpstr>
      <vt:lpstr>What is balanced scorecard?</vt:lpstr>
      <vt:lpstr>Why Implement a Balanced Scorecard?</vt:lpstr>
      <vt:lpstr>Four Strategic Perspectives</vt:lpstr>
      <vt:lpstr>ELEMENTS OF SCORECARD THAT AFFECT THE GREEN IT METRICS MEASUREMENTS. </vt:lpstr>
      <vt:lpstr>FINANCIAL MEASURES </vt:lpstr>
      <vt:lpstr>CUSTOMER MEASURES</vt:lpstr>
      <vt:lpstr>INTERNAL BUSINESS PROCESSES</vt:lpstr>
      <vt:lpstr>LEARNING AND GROWTH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BALANCED  SCORE CARD </dc:title>
  <dc:creator>Admin</dc:creator>
  <cp:lastModifiedBy>amruta</cp:lastModifiedBy>
  <cp:revision>11</cp:revision>
  <dcterms:created xsi:type="dcterms:W3CDTF">2022-08-23T14:16:31Z</dcterms:created>
  <dcterms:modified xsi:type="dcterms:W3CDTF">2022-09-22T02:48:56Z</dcterms:modified>
</cp:coreProperties>
</file>