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99" r:id="rId3"/>
    <p:sldId id="257" r:id="rId4"/>
    <p:sldId id="296" r:id="rId5"/>
    <p:sldId id="261" r:id="rId6"/>
    <p:sldId id="295" r:id="rId7"/>
    <p:sldId id="297" r:id="rId8"/>
    <p:sldId id="260" r:id="rId9"/>
    <p:sldId id="298" r:id="rId10"/>
  </p:sldIdLst>
  <p:sldSz cx="9144000" cy="5143500" type="screen16x9"/>
  <p:notesSz cx="6858000" cy="9144000"/>
  <p:embeddedFontLst>
    <p:embeddedFont>
      <p:font typeface="Amiko" panose="00000500000000000000" pitchFamily="2" charset="0"/>
      <p:regular r:id="rId12"/>
      <p:bold r:id="rId13"/>
    </p:embeddedFont>
    <p:embeddedFont>
      <p:font typeface="Calibri" panose="020F0502020204030204" pitchFamily="34" charset="0"/>
      <p:regular r:id="rId14"/>
      <p:bold r:id="rId15"/>
      <p:italic r:id="rId16"/>
      <p:boldItalic r:id="rId17"/>
    </p:embeddedFont>
    <p:embeddedFont>
      <p:font typeface="Inter" panose="02000503000000020004" pitchFamily="50"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xygen" panose="02000503000000000000" pitchFamily="2" charset="0"/>
      <p:regular r:id="rId26"/>
      <p:bold r:id="rId27"/>
    </p:embeddedFont>
    <p:embeddedFont>
      <p:font typeface="Oxygen Light" panose="02000303000000000000" pitchFamily="2" charset="0"/>
      <p:regular r:id="rId28"/>
      <p:bold r:id="rId29"/>
    </p:embeddedFont>
    <p:embeddedFont>
      <p:font typeface="Zilla Slab SemiBold" panose="020B0604020202020204" charset="0"/>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8A2"/>
    <a:srgbClr val="60C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p:scale>
          <a:sx n="125" d="100"/>
          <a:sy n="125" d="100"/>
        </p:scale>
        <p:origin x="120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6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85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85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02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255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6"/>
        <p:cNvGrpSpPr/>
        <p:nvPr/>
      </p:nvGrpSpPr>
      <p:grpSpPr>
        <a:xfrm>
          <a:off x="0" y="0"/>
          <a:ext cx="0" cy="0"/>
          <a:chOff x="0" y="0"/>
          <a:chExt cx="0" cy="0"/>
        </a:xfrm>
      </p:grpSpPr>
      <p:sp>
        <p:nvSpPr>
          <p:cNvPr id="17" name="Google Shape;17;p4"/>
          <p:cNvSpPr/>
          <p:nvPr/>
        </p:nvSpPr>
        <p:spPr>
          <a:xfrm>
            <a:off x="417250" y="0"/>
            <a:ext cx="8726757" cy="5143976"/>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081800" y="1066000"/>
            <a:ext cx="5700000" cy="29847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dk1"/>
              </a:buClr>
              <a:buSzPts val="3200"/>
              <a:buFont typeface="Oxygen"/>
              <a:buChar char="⇨"/>
              <a:defRPr sz="3200" b="1" i="1">
                <a:latin typeface="Oxygen"/>
                <a:ea typeface="Oxygen"/>
                <a:cs typeface="Oxygen"/>
                <a:sym typeface="Oxygen"/>
              </a:defRPr>
            </a:lvl1pPr>
            <a:lvl2pPr marL="914400" lvl="1" indent="-431800" rtl="0">
              <a:spcBef>
                <a:spcPts val="800"/>
              </a:spcBef>
              <a:spcAft>
                <a:spcPts val="0"/>
              </a:spcAft>
              <a:buClr>
                <a:schemeClr val="dk1"/>
              </a:buClr>
              <a:buSzPts val="3200"/>
              <a:buFont typeface="Oxygen"/>
              <a:buChar char="⇾"/>
              <a:defRPr sz="3200" b="1" i="1">
                <a:latin typeface="Oxygen"/>
                <a:ea typeface="Oxygen"/>
                <a:cs typeface="Oxygen"/>
                <a:sym typeface="Oxygen"/>
              </a:defRPr>
            </a:lvl2pPr>
            <a:lvl3pPr marL="1371600" lvl="2" indent="-431800" rtl="0">
              <a:spcBef>
                <a:spcPts val="800"/>
              </a:spcBef>
              <a:spcAft>
                <a:spcPts val="0"/>
              </a:spcAft>
              <a:buClr>
                <a:schemeClr val="dk1"/>
              </a:buClr>
              <a:buSzPts val="3200"/>
              <a:buFont typeface="Oxygen"/>
              <a:buChar char="￫"/>
              <a:defRPr sz="3200" b="1" i="1">
                <a:latin typeface="Oxygen"/>
                <a:ea typeface="Oxygen"/>
                <a:cs typeface="Oxygen"/>
                <a:sym typeface="Oxygen"/>
              </a:defRPr>
            </a:lvl3pPr>
            <a:lvl4pPr marL="1828800" lvl="3" indent="-431800" rtl="0">
              <a:spcBef>
                <a:spcPts val="800"/>
              </a:spcBef>
              <a:spcAft>
                <a:spcPts val="0"/>
              </a:spcAft>
              <a:buSzPts val="3200"/>
              <a:buFont typeface="Oxygen"/>
              <a:buChar char="●"/>
              <a:defRPr sz="3200" b="1" i="1">
                <a:latin typeface="Oxygen"/>
                <a:ea typeface="Oxygen"/>
                <a:cs typeface="Oxygen"/>
                <a:sym typeface="Oxygen"/>
              </a:defRPr>
            </a:lvl4pPr>
            <a:lvl5pPr marL="2286000" lvl="4" indent="-431800" rtl="0">
              <a:spcBef>
                <a:spcPts val="800"/>
              </a:spcBef>
              <a:spcAft>
                <a:spcPts val="0"/>
              </a:spcAft>
              <a:buSzPts val="3200"/>
              <a:buFont typeface="Oxygen"/>
              <a:buChar char="○"/>
              <a:defRPr sz="3200" b="1" i="1">
                <a:latin typeface="Oxygen"/>
                <a:ea typeface="Oxygen"/>
                <a:cs typeface="Oxygen"/>
                <a:sym typeface="Oxygen"/>
              </a:defRPr>
            </a:lvl5pPr>
            <a:lvl6pPr marL="2743200" lvl="5" indent="-431800" rtl="0">
              <a:spcBef>
                <a:spcPts val="800"/>
              </a:spcBef>
              <a:spcAft>
                <a:spcPts val="0"/>
              </a:spcAft>
              <a:buSzPts val="3200"/>
              <a:buFont typeface="Oxygen"/>
              <a:buChar char="■"/>
              <a:defRPr sz="3200" b="1" i="1">
                <a:latin typeface="Oxygen"/>
                <a:ea typeface="Oxygen"/>
                <a:cs typeface="Oxygen"/>
                <a:sym typeface="Oxygen"/>
              </a:defRPr>
            </a:lvl6pPr>
            <a:lvl7pPr marL="3200400" lvl="6" indent="-431800" rtl="0">
              <a:spcBef>
                <a:spcPts val="800"/>
              </a:spcBef>
              <a:spcAft>
                <a:spcPts val="0"/>
              </a:spcAft>
              <a:buSzPts val="3200"/>
              <a:buFont typeface="Oxygen"/>
              <a:buChar char="●"/>
              <a:defRPr sz="3200" b="1" i="1">
                <a:latin typeface="Oxygen"/>
                <a:ea typeface="Oxygen"/>
                <a:cs typeface="Oxygen"/>
                <a:sym typeface="Oxygen"/>
              </a:defRPr>
            </a:lvl7pPr>
            <a:lvl8pPr marL="3657600" lvl="7" indent="-431800" rtl="0">
              <a:spcBef>
                <a:spcPts val="800"/>
              </a:spcBef>
              <a:spcAft>
                <a:spcPts val="0"/>
              </a:spcAft>
              <a:buSzPts val="3200"/>
              <a:buFont typeface="Oxygen"/>
              <a:buChar char="○"/>
              <a:defRPr sz="3200" b="1" i="1">
                <a:latin typeface="Oxygen"/>
                <a:ea typeface="Oxygen"/>
                <a:cs typeface="Oxygen"/>
                <a:sym typeface="Oxygen"/>
              </a:defRPr>
            </a:lvl8pPr>
            <a:lvl9pPr marL="4114800" lvl="8" indent="-431800" rtl="0">
              <a:spcBef>
                <a:spcPts val="800"/>
              </a:spcBef>
              <a:spcAft>
                <a:spcPts val="800"/>
              </a:spcAft>
              <a:buSzPts val="3200"/>
              <a:buFont typeface="Oxygen"/>
              <a:buChar char="■"/>
              <a:defRPr sz="3200" b="1" i="1">
                <a:latin typeface="Oxygen"/>
                <a:ea typeface="Oxygen"/>
                <a:cs typeface="Oxygen"/>
                <a:sym typeface="Oxygen"/>
              </a:defRPr>
            </a:lvl9pPr>
          </a:lstStyle>
          <a:p>
            <a:endParaRPr/>
          </a:p>
        </p:txBody>
      </p:sp>
      <p:sp>
        <p:nvSpPr>
          <p:cNvPr id="19" name="Google Shape;19;p4"/>
          <p:cNvSpPr txBox="1"/>
          <p:nvPr/>
        </p:nvSpPr>
        <p:spPr>
          <a:xfrm>
            <a:off x="575400" y="693000"/>
            <a:ext cx="548700" cy="653700"/>
          </a:xfrm>
          <a:prstGeom prst="rect">
            <a:avLst/>
          </a:prstGeom>
          <a:noFill/>
          <a:ln>
            <a:noFill/>
          </a:ln>
          <a:effectLst>
            <a:outerShdw blurRad="42863" dist="9525" dir="5400000" algn="bl" rotWithShape="0">
              <a:schemeClr val="dk1">
                <a:alpha val="29000"/>
              </a:schemeClr>
            </a:outerShdw>
          </a:effectLst>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Oxygen"/>
                <a:ea typeface="Oxygen"/>
                <a:cs typeface="Oxygen"/>
                <a:sym typeface="Oxygen"/>
              </a:rPr>
              <a:t>“</a:t>
            </a:r>
            <a:endParaRPr sz="9600" b="1">
              <a:solidFill>
                <a:schemeClr val="lt1"/>
              </a:solidFill>
              <a:latin typeface="Oxygen"/>
              <a:ea typeface="Oxygen"/>
              <a:cs typeface="Oxygen"/>
              <a:sym typeface="Oxygen"/>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chemeClr val="accent1"/>
            </a:gs>
            <a:gs pos="50000">
              <a:schemeClr val="accent2"/>
            </a:gs>
            <a:gs pos="100000">
              <a:schemeClr val="accent3"/>
            </a:gs>
          </a:gsLst>
          <a:lin ang="5400012" scaled="0"/>
        </a:gradFill>
        <a:effectLst/>
      </p:bgPr>
    </p:bg>
    <p:spTree>
      <p:nvGrpSpPr>
        <p:cNvPr id="1" name="Shape 28"/>
        <p:cNvGrpSpPr/>
        <p:nvPr/>
      </p:nvGrpSpPr>
      <p:grpSpPr>
        <a:xfrm>
          <a:off x="0" y="0"/>
          <a:ext cx="0" cy="0"/>
          <a:chOff x="0" y="0"/>
          <a:chExt cx="0" cy="0"/>
        </a:xfrm>
      </p:grpSpPr>
      <p:sp>
        <p:nvSpPr>
          <p:cNvPr id="29" name="Google Shape;29;p6"/>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6"/>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31" name="Google Shape;31;p6"/>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6"/>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 name="Google Shape;33;p6"/>
          <p:cNvSpPr txBox="1">
            <a:spLocks noGrp="1"/>
          </p:cNvSpPr>
          <p:nvPr>
            <p:ph type="body" idx="1"/>
          </p:nvPr>
        </p:nvSpPr>
        <p:spPr>
          <a:xfrm>
            <a:off x="651600" y="1409700"/>
            <a:ext cx="2864100" cy="3306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3917627" y="1409700"/>
            <a:ext cx="2864100" cy="33066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bizfluent.com/info-7856364-disadvantages-business-process-management.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GREEN BPM &amp; </a:t>
            </a:r>
            <a:r>
              <a:rPr lang="en-IN" dirty="0"/>
              <a:t>STANDARDS</a:t>
            </a:r>
            <a:endParaRPr dirty="0"/>
          </a:p>
        </p:txBody>
      </p:sp>
      <p:sp>
        <p:nvSpPr>
          <p:cNvPr id="2" name="Google Shape;69;p13">
            <a:extLst>
              <a:ext uri="{FF2B5EF4-FFF2-40B4-BE49-F238E27FC236}">
                <a16:creationId xmlns:a16="http://schemas.microsoft.com/office/drawing/2014/main" id="{ADB6E0BC-2B82-77F0-E8AC-786EF38289B9}"/>
              </a:ext>
            </a:extLst>
          </p:cNvPr>
          <p:cNvSpPr txBox="1">
            <a:spLocks/>
          </p:cNvSpPr>
          <p:nvPr/>
        </p:nvSpPr>
        <p:spPr>
          <a:xfrm>
            <a:off x="6520993" y="4851218"/>
            <a:ext cx="2374237" cy="352794"/>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9pPr>
          </a:lstStyle>
          <a:p>
            <a:r>
              <a:rPr lang="en-IN" sz="1000" dirty="0"/>
              <a:t>-- MADE BY NIMIT, OMKAR BHATT AND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What Is Green BPM </a:t>
            </a:r>
            <a:r>
              <a:rPr lang="en" dirty="0"/>
              <a:t>?</a:t>
            </a:r>
            <a:endParaRPr dirty="0"/>
          </a:p>
        </p:txBody>
      </p:sp>
      <p:sp>
        <p:nvSpPr>
          <p:cNvPr id="75" name="Google Shape;75;p14"/>
          <p:cNvSpPr txBox="1">
            <a:spLocks noGrp="1"/>
          </p:cNvSpPr>
          <p:nvPr>
            <p:ph type="body" idx="2"/>
          </p:nvPr>
        </p:nvSpPr>
        <p:spPr>
          <a:xfrm>
            <a:off x="4226835" y="1537836"/>
            <a:ext cx="2864100" cy="1935253"/>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endParaRPr sz="1200" b="1" dirty="0"/>
          </a:p>
        </p:txBody>
      </p:sp>
      <p:sp>
        <p:nvSpPr>
          <p:cNvPr id="76" name="Google Shape;76;p14"/>
          <p:cNvSpPr txBox="1">
            <a:spLocks noGrp="1"/>
          </p:cNvSpPr>
          <p:nvPr>
            <p:ph type="body" idx="1"/>
          </p:nvPr>
        </p:nvSpPr>
        <p:spPr>
          <a:xfrm>
            <a:off x="651600" y="1409700"/>
            <a:ext cx="2864100" cy="3306600"/>
          </a:xfrm>
          <a:prstGeom prst="rect">
            <a:avLst/>
          </a:prstGeom>
        </p:spPr>
        <p:txBody>
          <a:bodyPr spcFirstLastPara="1" wrap="square" lIns="0" tIns="0" rIns="0" bIns="0" anchor="t" anchorCtr="0">
            <a:noAutofit/>
          </a:bodyPr>
          <a:lstStyle/>
          <a:p>
            <a:r>
              <a:rPr lang="en-US" sz="1050" dirty="0"/>
              <a:t>The concern about the environment has been increasing, especially due the changes our planet is going through. From extreme temperatures to environmental catastrophes, the fact is that more and more clients and consumers themselves have started to be more demanding about the companies that make their products or develop their services.</a:t>
            </a:r>
          </a:p>
          <a:p>
            <a:r>
              <a:rPr lang="en-US" sz="1050" dirty="0"/>
              <a:t>This is exactly why organizations are investing in technologies that allow to reduce the environmental impact, as well as taking actions to contribute to the environment. One of these is to have a green Business Process Management, also known as Green BPM.</a:t>
            </a:r>
          </a:p>
        </p:txBody>
      </p:sp>
      <p:sp>
        <p:nvSpPr>
          <p:cNvPr id="77" name="Google Shape;77;p14"/>
          <p:cNvSpPr txBox="1">
            <a:spLocks noGrp="1"/>
          </p:cNvSpPr>
          <p:nvPr>
            <p:ph type="body" idx="2"/>
          </p:nvPr>
        </p:nvSpPr>
        <p:spPr>
          <a:xfrm>
            <a:off x="651600" y="1143948"/>
            <a:ext cx="6130200" cy="2007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solidFill>
                  <a:schemeClr val="accent2"/>
                </a:solidFill>
              </a:rPr>
              <a:t>GREEN BUSINESS PROCESS MANAGEMENT</a:t>
            </a:r>
            <a:endParaRPr sz="1200" b="1" dirty="0">
              <a:solidFill>
                <a:schemeClr val="accent2"/>
              </a:solidFill>
            </a:endParaRPr>
          </a:p>
        </p:txBody>
      </p:sp>
      <p:sp>
        <p:nvSpPr>
          <p:cNvPr id="78" name="Google Shape;78;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EB8BA625-1A7F-F533-18D5-6AD62D17717A}"/>
              </a:ext>
            </a:extLst>
          </p:cNvPr>
          <p:cNvPicPr>
            <a:picLocks noChangeAspect="1"/>
          </p:cNvPicPr>
          <p:nvPr/>
        </p:nvPicPr>
        <p:blipFill>
          <a:blip r:embed="rId3"/>
          <a:stretch>
            <a:fillRect/>
          </a:stretch>
        </p:blipFill>
        <p:spPr>
          <a:xfrm>
            <a:off x="3815829" y="1441097"/>
            <a:ext cx="3624946" cy="2128729"/>
          </a:xfrm>
          <a:prstGeom prst="rect">
            <a:avLst/>
          </a:prstGeom>
        </p:spPr>
      </p:pic>
    </p:spTree>
    <p:extLst>
      <p:ext uri="{BB962C8B-B14F-4D97-AF65-F5344CB8AC3E}">
        <p14:creationId xmlns:p14="http://schemas.microsoft.com/office/powerpoint/2010/main" val="3126921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76">
                                            <p:txEl>
                                              <p:pRg st="0" end="0"/>
                                            </p:txEl>
                                          </p:spTgt>
                                        </p:tgtEl>
                                        <p:attrNameLst>
                                          <p:attrName>style.visibility</p:attrName>
                                        </p:attrNameLst>
                                      </p:cBhvr>
                                      <p:to>
                                        <p:strVal val="visible"/>
                                      </p:to>
                                    </p:set>
                                    <p:anim calcmode="lin" valueType="num">
                                      <p:cBhvr>
                                        <p:cTn id="13" dur="10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6">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6">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76">
                                            <p:txEl>
                                              <p:pRg st="1" end="1"/>
                                            </p:txEl>
                                          </p:spTgt>
                                        </p:tgtEl>
                                        <p:attrNameLst>
                                          <p:attrName>style.visibility</p:attrName>
                                        </p:attrNameLst>
                                      </p:cBhvr>
                                      <p:to>
                                        <p:strVal val="visible"/>
                                      </p:to>
                                    </p:set>
                                    <p:anim calcmode="lin" valueType="num">
                                      <p:cBhvr>
                                        <p:cTn id="21" dur="1000" fill="hold"/>
                                        <p:tgtEl>
                                          <p:spTgt spid="76">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76">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76">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dirty="0"/>
              <a:t>How</a:t>
            </a:r>
            <a:r>
              <a:rPr lang="en" dirty="0"/>
              <a:t> To Implement Green BPM ?</a:t>
            </a:r>
            <a:endParaRPr dirty="0"/>
          </a:p>
        </p:txBody>
      </p:sp>
      <p:sp>
        <p:nvSpPr>
          <p:cNvPr id="75" name="Google Shape;75;p14"/>
          <p:cNvSpPr txBox="1">
            <a:spLocks noGrp="1"/>
          </p:cNvSpPr>
          <p:nvPr>
            <p:ph type="body" idx="2"/>
          </p:nvPr>
        </p:nvSpPr>
        <p:spPr>
          <a:xfrm>
            <a:off x="4226835" y="1537836"/>
            <a:ext cx="2864100" cy="1935253"/>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endParaRPr sz="1200" b="1" dirty="0"/>
          </a:p>
        </p:txBody>
      </p:sp>
      <p:sp>
        <p:nvSpPr>
          <p:cNvPr id="76" name="Google Shape;76;p14"/>
          <p:cNvSpPr txBox="1">
            <a:spLocks noGrp="1"/>
          </p:cNvSpPr>
          <p:nvPr>
            <p:ph type="body" idx="1"/>
          </p:nvPr>
        </p:nvSpPr>
        <p:spPr>
          <a:xfrm>
            <a:off x="651600" y="1409700"/>
            <a:ext cx="2864100" cy="3306600"/>
          </a:xfrm>
          <a:prstGeom prst="rect">
            <a:avLst/>
          </a:prstGeom>
        </p:spPr>
        <p:txBody>
          <a:bodyPr spcFirstLastPara="1" wrap="square" lIns="0" tIns="0" rIns="0" bIns="0" anchor="t" anchorCtr="0">
            <a:noAutofit/>
          </a:bodyPr>
          <a:lstStyle/>
          <a:p>
            <a:pPr algn="l"/>
            <a:r>
              <a:rPr lang="en-US" sz="1100" b="0" i="0" dirty="0">
                <a:solidFill>
                  <a:srgbClr val="000000"/>
                </a:solidFill>
                <a:effectLst/>
                <a:latin typeface="Open Sans" panose="020B0606030504020204" pitchFamily="34" charset="0"/>
              </a:rPr>
              <a:t>To adopt Green BPM is to analyze business processes with the goal of making them more sustainable. </a:t>
            </a:r>
          </a:p>
          <a:p>
            <a:pPr algn="l"/>
            <a:r>
              <a:rPr lang="en-US" sz="1100" b="0" i="0" dirty="0">
                <a:solidFill>
                  <a:srgbClr val="000000"/>
                </a:solidFill>
                <a:effectLst/>
                <a:latin typeface="Open Sans" panose="020B0606030504020204" pitchFamily="34" charset="0"/>
              </a:rPr>
              <a:t>Verify the resources and supplies being used in each activity, and analyze how they may be harming the environment; and</a:t>
            </a:r>
          </a:p>
          <a:p>
            <a:r>
              <a:rPr lang="en-US" sz="1100" b="0" i="0" dirty="0">
                <a:solidFill>
                  <a:srgbClr val="000000"/>
                </a:solidFill>
                <a:effectLst/>
                <a:latin typeface="Open Sans" panose="020B0606030504020204" pitchFamily="34" charset="0"/>
              </a:rPr>
              <a:t>Analyze the activities of a process to evaluate how each of them can be improved in terms of sustainability.</a:t>
            </a:r>
          </a:p>
        </p:txBody>
      </p:sp>
      <p:sp>
        <p:nvSpPr>
          <p:cNvPr id="77" name="Google Shape;77;p14"/>
          <p:cNvSpPr txBox="1">
            <a:spLocks noGrp="1"/>
          </p:cNvSpPr>
          <p:nvPr>
            <p:ph type="body" idx="2"/>
          </p:nvPr>
        </p:nvSpPr>
        <p:spPr>
          <a:xfrm>
            <a:off x="651600" y="1143948"/>
            <a:ext cx="6130200" cy="20075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solidFill>
                  <a:schemeClr val="accent2"/>
                </a:solidFill>
              </a:rPr>
              <a:t>GREEN BUSINESS PROCESS MANAGEMENT</a:t>
            </a:r>
            <a:endParaRPr sz="1200" b="1" dirty="0">
              <a:solidFill>
                <a:schemeClr val="accent2"/>
              </a:solidFill>
            </a:endParaRPr>
          </a:p>
        </p:txBody>
      </p:sp>
      <p:sp>
        <p:nvSpPr>
          <p:cNvPr id="78" name="Google Shape;78;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5" name="Picture 4">
            <a:extLst>
              <a:ext uri="{FF2B5EF4-FFF2-40B4-BE49-F238E27FC236}">
                <a16:creationId xmlns:a16="http://schemas.microsoft.com/office/drawing/2014/main" id="{DBFB09BB-CF07-C236-4A73-838EA4189674}"/>
              </a:ext>
            </a:extLst>
          </p:cNvPr>
          <p:cNvPicPr>
            <a:picLocks noChangeAspect="1"/>
          </p:cNvPicPr>
          <p:nvPr/>
        </p:nvPicPr>
        <p:blipFill>
          <a:blip r:embed="rId3"/>
          <a:stretch>
            <a:fillRect/>
          </a:stretch>
        </p:blipFill>
        <p:spPr>
          <a:xfrm>
            <a:off x="4226835" y="1538652"/>
            <a:ext cx="3209389" cy="226014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76">
                                            <p:txEl>
                                              <p:pRg st="0" end="0"/>
                                            </p:txEl>
                                          </p:spTgt>
                                        </p:tgtEl>
                                        <p:attrNameLst>
                                          <p:attrName>style.visibility</p:attrName>
                                        </p:attrNameLst>
                                      </p:cBhvr>
                                      <p:to>
                                        <p:strVal val="visible"/>
                                      </p:to>
                                    </p:set>
                                    <p:anim calcmode="lin" valueType="num">
                                      <p:cBhvr>
                                        <p:cTn id="13" dur="10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6">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6">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6">
                                            <p:txEl>
                                              <p:pRg st="1" end="1"/>
                                            </p:txEl>
                                          </p:spTgt>
                                        </p:tgtEl>
                                        <p:attrNameLst>
                                          <p:attrName>style.visibility</p:attrName>
                                        </p:attrNameLst>
                                      </p:cBhvr>
                                      <p:to>
                                        <p:strVal val="visible"/>
                                      </p:to>
                                    </p:set>
                                    <p:animEffect transition="in" filter="fade">
                                      <p:cBhvr>
                                        <p:cTn id="21" dur="1000"/>
                                        <p:tgtEl>
                                          <p:spTgt spid="76">
                                            <p:txEl>
                                              <p:pRg st="1" end="1"/>
                                            </p:txEl>
                                          </p:spTgt>
                                        </p:tgtEl>
                                      </p:cBhvr>
                                    </p:animEffect>
                                    <p:anim calcmode="lin" valueType="num">
                                      <p:cBhvr>
                                        <p:cTn id="22" dur="1000" fill="hold"/>
                                        <p:tgtEl>
                                          <p:spTgt spid="7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76">
                                            <p:txEl>
                                              <p:pRg st="2" end="2"/>
                                            </p:txEl>
                                          </p:spTgt>
                                        </p:tgtEl>
                                        <p:attrNameLst>
                                          <p:attrName>style.visibility</p:attrName>
                                        </p:attrNameLst>
                                      </p:cBhvr>
                                      <p:to>
                                        <p:strVal val="visible"/>
                                      </p:to>
                                    </p:set>
                                    <p:animEffect transition="in" filter="wheel(1)">
                                      <p:cBhvr>
                                        <p:cTn id="28" dur="2000"/>
                                        <p:tgtEl>
                                          <p:spTgt spid="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1171" y="211959"/>
            <a:ext cx="6130200" cy="433500"/>
          </a:xfrm>
          <a:prstGeom prst="rect">
            <a:avLst/>
          </a:prstGeom>
        </p:spPr>
        <p:txBody>
          <a:bodyPr spcFirstLastPara="1" wrap="square" lIns="0" tIns="0" rIns="0" bIns="0" anchor="t" anchorCtr="0">
            <a:noAutofit/>
          </a:bodyPr>
          <a:lstStyle/>
          <a:p>
            <a:pPr algn="l"/>
            <a:r>
              <a:rPr lang="en-US" sz="2300" b="1" i="0" dirty="0">
                <a:solidFill>
                  <a:srgbClr val="60C192"/>
                </a:solidFill>
                <a:effectLst/>
                <a:latin typeface="Open Sans" panose="020B0606030504020204" pitchFamily="34" charset="0"/>
              </a:rPr>
              <a:t>What Is Green BPM Technology ?</a:t>
            </a:r>
          </a:p>
        </p:txBody>
      </p:sp>
      <p:sp>
        <p:nvSpPr>
          <p:cNvPr id="104" name="Google Shape;104;p18"/>
          <p:cNvSpPr txBox="1">
            <a:spLocks noGrp="1"/>
          </p:cNvSpPr>
          <p:nvPr>
            <p:ph type="body" idx="1"/>
          </p:nvPr>
        </p:nvSpPr>
        <p:spPr>
          <a:xfrm>
            <a:off x="0" y="582856"/>
            <a:ext cx="6130200" cy="3105000"/>
          </a:xfrm>
          <a:prstGeom prst="rect">
            <a:avLst/>
          </a:prstGeom>
        </p:spPr>
        <p:txBody>
          <a:bodyPr spcFirstLastPara="1" wrap="square" lIns="0" tIns="0" rIns="0" bIns="0" anchor="t" anchorCtr="0">
            <a:noAutofit/>
          </a:bodyPr>
          <a:lstStyle/>
          <a:p>
            <a:pPr algn="l" fontAlgn="base"/>
            <a:r>
              <a:rPr lang="en-US" sz="1680" b="0" i="0" dirty="0">
                <a:solidFill>
                  <a:srgbClr val="424143"/>
                </a:solidFill>
                <a:effectLst/>
                <a:latin typeface="OpensansRegular"/>
              </a:rPr>
              <a:t>Business Process Management (BPM) Technology helps </a:t>
            </a:r>
            <a:r>
              <a:rPr lang="en-US" sz="1680" b="0" i="0" dirty="0" err="1">
                <a:solidFill>
                  <a:srgbClr val="424143"/>
                </a:solidFill>
                <a:effectLst/>
                <a:latin typeface="OpensansRegular"/>
              </a:rPr>
              <a:t>organisations</a:t>
            </a:r>
            <a:r>
              <a:rPr lang="en-US" sz="1680" b="0" i="0" dirty="0">
                <a:solidFill>
                  <a:srgbClr val="424143"/>
                </a:solidFill>
                <a:effectLst/>
                <a:latin typeface="OpensansRegular"/>
              </a:rPr>
              <a:t> enable business agility via process </a:t>
            </a:r>
            <a:r>
              <a:rPr lang="en-US" sz="1680" b="0" i="0" dirty="0">
                <a:solidFill>
                  <a:srgbClr val="006495"/>
                </a:solidFill>
                <a:effectLst/>
                <a:latin typeface="OpensansRegular"/>
              </a:rPr>
              <a:t>automation</a:t>
            </a:r>
            <a:r>
              <a:rPr lang="en-US" sz="1680" b="0" i="0" dirty="0">
                <a:solidFill>
                  <a:srgbClr val="424143"/>
                </a:solidFill>
                <a:effectLst/>
                <a:latin typeface="OpensansRegular"/>
              </a:rPr>
              <a:t> and optimization. Business Processes are Technology enabled via a process of continuous improvement as technology, especially IT enabled technology is ever changing and keeps evolving with time. Business Processes vary in accordance to the nature of the industry they operate in and hence technology enablement for process management is industry as well as </a:t>
            </a:r>
            <a:r>
              <a:rPr lang="en-US" sz="1680" b="0" i="0" dirty="0" err="1">
                <a:solidFill>
                  <a:srgbClr val="424143"/>
                </a:solidFill>
                <a:effectLst/>
                <a:latin typeface="OpensansRegular"/>
              </a:rPr>
              <a:t>organisation</a:t>
            </a:r>
            <a:r>
              <a:rPr lang="en-US" sz="1680" b="0" i="0" dirty="0">
                <a:solidFill>
                  <a:srgbClr val="424143"/>
                </a:solidFill>
                <a:effectLst/>
                <a:latin typeface="OpensansRegular"/>
              </a:rPr>
              <a:t> specific, tailored in accordance to needs and capabilities.</a:t>
            </a:r>
            <a:endParaRPr lang="en-US" sz="1680" b="0" i="0" dirty="0">
              <a:solidFill>
                <a:srgbClr val="000000"/>
              </a:solidFill>
              <a:effectLst/>
              <a:latin typeface="Open Sans" panose="020B0606030504020204" pitchFamily="34" charset="0"/>
            </a:endParaRP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326E5FA6-F1D6-EC72-0582-AA9DEF727D65}"/>
              </a:ext>
            </a:extLst>
          </p:cNvPr>
          <p:cNvPicPr>
            <a:picLocks noChangeAspect="1"/>
          </p:cNvPicPr>
          <p:nvPr/>
        </p:nvPicPr>
        <p:blipFill>
          <a:blip r:embed="rId3"/>
          <a:stretch>
            <a:fillRect/>
          </a:stretch>
        </p:blipFill>
        <p:spPr>
          <a:xfrm>
            <a:off x="5417484" y="2933808"/>
            <a:ext cx="3726516" cy="2209692"/>
          </a:xfrm>
          <a:prstGeom prst="rect">
            <a:avLst/>
          </a:prstGeom>
        </p:spPr>
      </p:pic>
    </p:spTree>
    <p:extLst>
      <p:ext uri="{BB962C8B-B14F-4D97-AF65-F5344CB8AC3E}">
        <p14:creationId xmlns:p14="http://schemas.microsoft.com/office/powerpoint/2010/main" val="9276392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algn="l"/>
            <a:r>
              <a:rPr lang="en-US" sz="2400" b="1" i="0" dirty="0">
                <a:solidFill>
                  <a:srgbClr val="60C192"/>
                </a:solidFill>
                <a:effectLst/>
                <a:latin typeface="Open Sans" panose="020B0606030504020204" pitchFamily="34" charset="0"/>
              </a:rPr>
              <a:t>What is The Advantage of Green BPM ?</a:t>
            </a:r>
          </a:p>
        </p:txBody>
      </p:sp>
      <p:sp>
        <p:nvSpPr>
          <p:cNvPr id="104" name="Google Shape;104;p18"/>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p>
            <a:pPr marL="76200" indent="0">
              <a:buNone/>
            </a:pPr>
            <a:r>
              <a:rPr lang="en-US" sz="1400" b="0" i="0" dirty="0">
                <a:solidFill>
                  <a:srgbClr val="000000"/>
                </a:solidFill>
                <a:effectLst/>
                <a:latin typeface="Open Sans" panose="020B0606030504020204" pitchFamily="34" charset="0"/>
              </a:rPr>
              <a:t>The most significant benefit is precisely having a company that not only uses nice words to say how concerned it is about the environment, but which, above all, does its part. This can result in more trust among employees, investors, customers, and other interested parties, increased credibility, attraction and retention of employees, increased brand recognition, and so on.</a:t>
            </a:r>
          </a:p>
          <a:p>
            <a:pPr marL="76200" indent="0">
              <a:buNone/>
            </a:pPr>
            <a:endParaRPr lang="en-US" sz="1400" dirty="0">
              <a:solidFill>
                <a:srgbClr val="000000"/>
              </a:solidFill>
              <a:latin typeface="Open Sans" panose="020B0606030504020204" pitchFamily="34" charset="0"/>
            </a:endParaRPr>
          </a:p>
          <a:p>
            <a:pPr marL="76200" indent="0">
              <a:buNone/>
            </a:pPr>
            <a:r>
              <a:rPr lang="en-US" sz="1400" b="0" i="0" dirty="0">
                <a:solidFill>
                  <a:srgbClr val="000000"/>
                </a:solidFill>
                <a:effectLst/>
                <a:latin typeface="Open Sans" panose="020B0606030504020204" pitchFamily="34" charset="0"/>
              </a:rPr>
              <a:t>These would be good reasons to bring this green consciousness into your processes, but we can go further. For example, by focusing on reducing energy and water consumption, reducing waste, the company reduces significant costs.</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4">
                                            <p:txEl>
                                              <p:pRg st="2" end="2"/>
                                            </p:txEl>
                                          </p:spTgt>
                                        </p:tgtEl>
                                        <p:attrNameLst>
                                          <p:attrName>style.visibility</p:attrName>
                                        </p:attrNameLst>
                                      </p:cBhvr>
                                      <p:to>
                                        <p:strVal val="visible"/>
                                      </p:to>
                                    </p:set>
                                    <p:animEffect transition="in" filter="fade">
                                      <p:cBhvr>
                                        <p:cTn id="14" dur="1000"/>
                                        <p:tgtEl>
                                          <p:spTgt spid="104">
                                            <p:txEl>
                                              <p:pRg st="2" end="2"/>
                                            </p:txEl>
                                          </p:spTgt>
                                        </p:tgtEl>
                                      </p:cBhvr>
                                    </p:animEffect>
                                    <p:anim calcmode="lin" valueType="num">
                                      <p:cBhvr>
                                        <p:cTn id="15"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algn="l"/>
            <a:r>
              <a:rPr lang="en-US" sz="2300" b="1" i="0" dirty="0">
                <a:solidFill>
                  <a:srgbClr val="60C192"/>
                </a:solidFill>
                <a:effectLst/>
                <a:latin typeface="Open Sans" panose="020B0606030504020204" pitchFamily="34" charset="0"/>
              </a:rPr>
              <a:t>What is The Disadvantage of Green BPM ?</a:t>
            </a:r>
          </a:p>
        </p:txBody>
      </p:sp>
      <p:sp>
        <p:nvSpPr>
          <p:cNvPr id="104" name="Google Shape;104;p18"/>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p>
            <a:pPr algn="l" fontAlgn="base"/>
            <a:r>
              <a:rPr lang="en-US" sz="1100" b="1" i="0" dirty="0">
                <a:solidFill>
                  <a:srgbClr val="28B4B5"/>
                </a:solidFill>
                <a:effectLst/>
                <a:latin typeface="Amiko"/>
              </a:rPr>
              <a:t>Weak management and loss of funds</a:t>
            </a:r>
            <a:endParaRPr lang="en-US" sz="1100" b="0" i="0" dirty="0">
              <a:solidFill>
                <a:srgbClr val="333333"/>
              </a:solidFill>
              <a:effectLst/>
              <a:latin typeface="Amiko"/>
            </a:endParaRPr>
          </a:p>
          <a:p>
            <a:pPr marL="76200" indent="0" algn="l" fontAlgn="base">
              <a:buNone/>
            </a:pPr>
            <a:r>
              <a:rPr lang="en-US" sz="1100" b="0" i="0" dirty="0">
                <a:solidFill>
                  <a:srgbClr val="666666"/>
                </a:solidFill>
                <a:effectLst/>
                <a:latin typeface="Open Sans" panose="020B0606030504020204" pitchFamily="34" charset="0"/>
              </a:rPr>
              <a:t>The benefits of the BPM framework will be fully realized only if it is implemented correctly. Failure to comply with the methodologies will result in serious loss of funds and other resources, and that is not what you want. While BPM is affordable, it is not cheap.  You still have to spend a lot of money. If done right, you will get that money back in no time or see a surge in your ROI. If not, that will spell big problems for your organization. Poor information distribution can also result in poor analysis.</a:t>
            </a:r>
          </a:p>
          <a:p>
            <a:pPr algn="l" fontAlgn="base"/>
            <a:r>
              <a:rPr lang="en-US" sz="1100" b="1" i="0" dirty="0">
                <a:solidFill>
                  <a:srgbClr val="28B4B5"/>
                </a:solidFill>
                <a:effectLst/>
                <a:latin typeface="Amiko"/>
              </a:rPr>
              <a:t>Limited innovations</a:t>
            </a:r>
            <a:endParaRPr lang="en-US" sz="1100" b="0" i="0" dirty="0">
              <a:solidFill>
                <a:srgbClr val="333333"/>
              </a:solidFill>
              <a:effectLst/>
              <a:latin typeface="Amiko"/>
            </a:endParaRPr>
          </a:p>
          <a:p>
            <a:pPr marL="76200" indent="0" algn="l" fontAlgn="base">
              <a:buNone/>
            </a:pPr>
            <a:r>
              <a:rPr lang="en-US" sz="1100" b="0" i="0" dirty="0">
                <a:solidFill>
                  <a:srgbClr val="666666"/>
                </a:solidFill>
                <a:effectLst/>
                <a:latin typeface="Open Sans" panose="020B0606030504020204" pitchFamily="34" charset="0"/>
              </a:rPr>
              <a:t>As mentioned above, modern technology and the workforce should be utilized to their full extent when it comes to BPM. However, there are </a:t>
            </a:r>
            <a:r>
              <a:rPr lang="en-US" sz="1100" b="0" i="0" u="none" strike="noStrike" dirty="0">
                <a:solidFill>
                  <a:srgbClr val="067689"/>
                </a:solidFill>
                <a:effectLst/>
                <a:latin typeface="Open Sans" panose="020B0606030504020204" pitchFamily="34" charset="0"/>
                <a:hlinkClick r:id="rId3"/>
              </a:rPr>
              <a:t>reports</a:t>
            </a:r>
            <a:r>
              <a:rPr lang="en-US" sz="1100" b="0" i="0" dirty="0">
                <a:solidFill>
                  <a:srgbClr val="666666"/>
                </a:solidFill>
                <a:effectLst/>
                <a:latin typeface="Open Sans" panose="020B0606030504020204" pitchFamily="34" charset="0"/>
              </a:rPr>
              <a:t> that organizations employing BPM are not that adept at adapting to modern technology or new trends. It is suggested that process management itself hinders innovation.</a:t>
            </a:r>
          </a:p>
          <a:p>
            <a:pPr algn="l" fontAlgn="base"/>
            <a:r>
              <a:rPr lang="en-US" sz="1100" b="1" i="0" dirty="0">
                <a:solidFill>
                  <a:srgbClr val="28B4B5"/>
                </a:solidFill>
                <a:effectLst/>
                <a:latin typeface="Amiko"/>
              </a:rPr>
              <a:t>Lack of communication</a:t>
            </a:r>
            <a:endParaRPr lang="en-US" sz="1100" b="0" i="0" dirty="0">
              <a:solidFill>
                <a:srgbClr val="333333"/>
              </a:solidFill>
              <a:effectLst/>
              <a:latin typeface="Amiko"/>
            </a:endParaRPr>
          </a:p>
          <a:p>
            <a:pPr marL="76200" indent="0" algn="l" fontAlgn="base">
              <a:buNone/>
            </a:pPr>
            <a:r>
              <a:rPr lang="en-US" sz="1100" b="0" i="0" dirty="0">
                <a:solidFill>
                  <a:srgbClr val="666666"/>
                </a:solidFill>
                <a:effectLst/>
                <a:latin typeface="Open Sans" panose="020B0606030504020204" pitchFamily="34" charset="0"/>
              </a:rPr>
              <a:t>Communication is key to almost everything. Some organizations are worried that BPM’s method of segregating workflows and processes might result in poor communication among the employees engaged in different fields of work.</a:t>
            </a:r>
          </a:p>
          <a:p>
            <a:pPr marL="76200" indent="0">
              <a:buNone/>
            </a:pPr>
            <a:endParaRPr lang="en-US" sz="1400" b="0" i="0" dirty="0">
              <a:solidFill>
                <a:srgbClr val="000000"/>
              </a:solidFill>
              <a:effectLst/>
              <a:latin typeface="Open Sans" panose="020B0606030504020204" pitchFamily="34" charset="0"/>
            </a:endParaRP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717116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barn(inVertical)">
                                      <p:cBhvr>
                                        <p:cTn id="7" dur="500"/>
                                        <p:tgtEl>
                                          <p:spTgt spid="10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barn(inVertical)">
                                      <p:cBhvr>
                                        <p:cTn id="10" dur="500"/>
                                        <p:tgtEl>
                                          <p:spTgt spid="10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animEffect transition="in" filter="wipe(down)">
                                      <p:cBhvr>
                                        <p:cTn id="15" dur="500"/>
                                        <p:tgtEl>
                                          <p:spTgt spid="10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4">
                                            <p:txEl>
                                              <p:pRg st="3" end="3"/>
                                            </p:txEl>
                                          </p:spTgt>
                                        </p:tgtEl>
                                        <p:attrNameLst>
                                          <p:attrName>style.visibility</p:attrName>
                                        </p:attrNameLst>
                                      </p:cBhvr>
                                      <p:to>
                                        <p:strVal val="visible"/>
                                      </p:to>
                                    </p:set>
                                    <p:animEffect transition="in" filter="wipe(down)">
                                      <p:cBhvr>
                                        <p:cTn id="18" dur="500"/>
                                        <p:tgtEl>
                                          <p:spTgt spid="10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4">
                                            <p:txEl>
                                              <p:pRg st="4" end="4"/>
                                            </p:txEl>
                                          </p:spTgt>
                                        </p:tgtEl>
                                        <p:attrNameLst>
                                          <p:attrName>style.visibility</p:attrName>
                                        </p:attrNameLst>
                                      </p:cBhvr>
                                      <p:to>
                                        <p:strVal val="visible"/>
                                      </p:to>
                                    </p:set>
                                    <p:animEffect transition="in" filter="wipe(down)">
                                      <p:cBhvr>
                                        <p:cTn id="23" dur="500"/>
                                        <p:tgtEl>
                                          <p:spTgt spid="104">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04">
                                            <p:txEl>
                                              <p:pRg st="5" end="5"/>
                                            </p:txEl>
                                          </p:spTgt>
                                        </p:tgtEl>
                                        <p:attrNameLst>
                                          <p:attrName>style.visibility</p:attrName>
                                        </p:attrNameLst>
                                      </p:cBhvr>
                                      <p:to>
                                        <p:strVal val="visible"/>
                                      </p:to>
                                    </p:set>
                                    <p:animEffect transition="in" filter="wipe(down)">
                                      <p:cBhvr>
                                        <p:cTn id="26" dur="500"/>
                                        <p:tgtEl>
                                          <p:spTgt spid="1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algn="l"/>
            <a:r>
              <a:rPr lang="en-US" sz="2300" b="1" i="0" dirty="0">
                <a:solidFill>
                  <a:srgbClr val="60C192"/>
                </a:solidFill>
                <a:effectLst/>
                <a:latin typeface="Open Sans" panose="020B0606030504020204" pitchFamily="34" charset="0"/>
              </a:rPr>
              <a:t>Why Choose Green BPM ?</a:t>
            </a:r>
          </a:p>
        </p:txBody>
      </p:sp>
      <p:sp>
        <p:nvSpPr>
          <p:cNvPr id="104" name="Google Shape;104;p18"/>
          <p:cNvSpPr txBox="1">
            <a:spLocks noGrp="1"/>
          </p:cNvSpPr>
          <p:nvPr>
            <p:ph type="body" idx="1"/>
          </p:nvPr>
        </p:nvSpPr>
        <p:spPr>
          <a:xfrm>
            <a:off x="651600" y="1409700"/>
            <a:ext cx="6130200" cy="3189193"/>
          </a:xfrm>
          <a:prstGeom prst="rect">
            <a:avLst/>
          </a:prstGeom>
        </p:spPr>
        <p:txBody>
          <a:bodyPr spcFirstLastPara="1" wrap="square" lIns="0" tIns="0" rIns="0" bIns="0" anchor="t" anchorCtr="0">
            <a:noAutofit/>
          </a:bodyPr>
          <a:lstStyle/>
          <a:p>
            <a:pPr fontAlgn="base"/>
            <a:r>
              <a:rPr lang="en-US" sz="1400" b="0" i="0" dirty="0">
                <a:solidFill>
                  <a:srgbClr val="3F455B"/>
                </a:solidFill>
                <a:effectLst/>
                <a:latin typeface="Inter"/>
              </a:rPr>
              <a:t>To understand why Business Process Management (BPM) is important to any business, you first have to understand what it is. This is not as easy as one might expect, since BPM means different things to different people. Every participant in a business has a different perspective and definition of BPM that is influenced by his or her role.</a:t>
            </a:r>
          </a:p>
          <a:p>
            <a:pPr fontAlgn="base"/>
            <a:endParaRPr lang="en-US" sz="1400" dirty="0">
              <a:solidFill>
                <a:srgbClr val="3F455B"/>
              </a:solidFill>
              <a:latin typeface="Inter"/>
            </a:endParaRPr>
          </a:p>
          <a:p>
            <a:pPr fontAlgn="base"/>
            <a:r>
              <a:rPr lang="en-US" sz="1400" b="0" i="0" dirty="0">
                <a:solidFill>
                  <a:srgbClr val="3F455B"/>
                </a:solidFill>
                <a:effectLst/>
                <a:latin typeface="Inter"/>
              </a:rPr>
              <a:t>For some, BPM is all about technology. It is an evolution of application development and a means to achieve the automation of processes. For others, BPM is about optimization: a world of methodologies such as Six Sigma, Lean, CI, or TQM. For many, BPM is a way to communicate how they want work to get done as well as a way to facilitate change. And for yet others, BPM is a method to gain visibility to how things are actually working. And the list goes on</a:t>
            </a:r>
            <a:endParaRPr lang="en-US" sz="1800" b="0" i="0" dirty="0">
              <a:solidFill>
                <a:srgbClr val="000000"/>
              </a:solidFill>
              <a:effectLst/>
              <a:latin typeface="Open Sans" panose="020B0606030504020204" pitchFamily="34" charset="0"/>
            </a:endParaRP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44767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barn(inVertical)">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4">
                                            <p:txEl>
                                              <p:pRg st="2" end="2"/>
                                            </p:txEl>
                                          </p:spTgt>
                                        </p:tgtEl>
                                        <p:attrNameLst>
                                          <p:attrName>style.visibility</p:attrName>
                                        </p:attrNameLst>
                                      </p:cBhvr>
                                      <p:to>
                                        <p:strVal val="visible"/>
                                      </p:to>
                                    </p:set>
                                    <p:animEffect transition="in" filter="barn(inVertical)">
                                      <p:cBhvr>
                                        <p:cTn id="12" dur="500"/>
                                        <p:tgtEl>
                                          <p:spTgt spid="1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body" idx="1"/>
          </p:nvPr>
        </p:nvSpPr>
        <p:spPr>
          <a:xfrm>
            <a:off x="1081800" y="1066000"/>
            <a:ext cx="5700000" cy="2984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solidFill>
                  <a:schemeClr val="tx1"/>
                </a:solidFill>
              </a:rPr>
              <a:t>GREEN IS THE PRIME COLOR OF THE  WORLD, AND THAT FROM WHICH IT’S LOVELINESS ARISES</a:t>
            </a:r>
            <a:endParaRPr dirty="0">
              <a:solidFill>
                <a:schemeClr val="tx1"/>
              </a:solidFill>
            </a:endParaRPr>
          </a:p>
        </p:txBody>
      </p:sp>
      <p:sp>
        <p:nvSpPr>
          <p:cNvPr id="98" name="Google Shape;9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2435329" y="180765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THANKYOU</a:t>
            </a:r>
            <a:endParaRPr dirty="0"/>
          </a:p>
        </p:txBody>
      </p:sp>
      <p:sp>
        <p:nvSpPr>
          <p:cNvPr id="2" name="Google Shape;69;p13">
            <a:extLst>
              <a:ext uri="{FF2B5EF4-FFF2-40B4-BE49-F238E27FC236}">
                <a16:creationId xmlns:a16="http://schemas.microsoft.com/office/drawing/2014/main" id="{ADB6E0BC-2B82-77F0-E8AC-786EF38289B9}"/>
              </a:ext>
            </a:extLst>
          </p:cNvPr>
          <p:cNvSpPr txBox="1">
            <a:spLocks/>
          </p:cNvSpPr>
          <p:nvPr/>
        </p:nvSpPr>
        <p:spPr>
          <a:xfrm>
            <a:off x="6520993" y="4851218"/>
            <a:ext cx="2374237" cy="352794"/>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lt1"/>
              </a:buClr>
              <a:buSzPts val="6000"/>
              <a:buFont typeface="Zilla Slab SemiBold"/>
              <a:buNone/>
              <a:defRPr sz="6000" b="0" i="0" u="none" strike="noStrike" cap="none">
                <a:solidFill>
                  <a:schemeClr val="lt1"/>
                </a:solidFill>
                <a:latin typeface="Zilla Slab SemiBold"/>
                <a:ea typeface="Zilla Slab SemiBold"/>
                <a:cs typeface="Zilla Slab SemiBold"/>
                <a:sym typeface="Zilla Slab SemiBold"/>
              </a:defRPr>
            </a:lvl9pPr>
          </a:lstStyle>
          <a:p>
            <a:r>
              <a:rPr lang="en-IN" sz="1000" dirty="0"/>
              <a:t>-- MADE BY NIMIT, OMKAR BHATT AND </a:t>
            </a:r>
          </a:p>
        </p:txBody>
      </p:sp>
    </p:spTree>
    <p:extLst>
      <p:ext uri="{BB962C8B-B14F-4D97-AF65-F5344CB8AC3E}">
        <p14:creationId xmlns:p14="http://schemas.microsoft.com/office/powerpoint/2010/main" val="1916343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812</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Oxygen Light</vt:lpstr>
      <vt:lpstr>Arial</vt:lpstr>
      <vt:lpstr>OpensansRegular</vt:lpstr>
      <vt:lpstr>Oxygen</vt:lpstr>
      <vt:lpstr>Amiko</vt:lpstr>
      <vt:lpstr>Calibri</vt:lpstr>
      <vt:lpstr>Inter</vt:lpstr>
      <vt:lpstr>Open Sans</vt:lpstr>
      <vt:lpstr>Zilla Slab SemiBold</vt:lpstr>
      <vt:lpstr>Whitmore template</vt:lpstr>
      <vt:lpstr>GREEN BPM &amp; STANDARDS</vt:lpstr>
      <vt:lpstr>What Is Green BPM ?</vt:lpstr>
      <vt:lpstr>How To Implement Green BPM ?</vt:lpstr>
      <vt:lpstr>What Is Green BPM Technology ?</vt:lpstr>
      <vt:lpstr>What is The Advantage of Green BPM ?</vt:lpstr>
      <vt:lpstr>What is The Disadvantage of Green BPM ?</vt:lpstr>
      <vt:lpstr>Why Choose Green BPM ?</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BPM &amp; STANDARDS</dc:title>
  <dc:creator>DREAMLAND</dc:creator>
  <cp:lastModifiedBy>NIMIT</cp:lastModifiedBy>
  <cp:revision>1</cp:revision>
  <dcterms:modified xsi:type="dcterms:W3CDTF">2022-08-25T12:04:26Z</dcterms:modified>
</cp:coreProperties>
</file>