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74" r:id="rId2"/>
    <p:sldId id="275" r:id="rId3"/>
    <p:sldId id="276" r:id="rId4"/>
    <p:sldId id="277" r:id="rId5"/>
    <p:sldId id="278" r:id="rId6"/>
    <p:sldId id="279" r:id="rId7"/>
    <p:sldId id="256" r:id="rId8"/>
    <p:sldId id="262" r:id="rId9"/>
    <p:sldId id="263" r:id="rId10"/>
    <p:sldId id="264" r:id="rId11"/>
    <p:sldId id="257" r:id="rId12"/>
    <p:sldId id="259" r:id="rId13"/>
    <p:sldId id="267" r:id="rId14"/>
    <p:sldId id="268" r:id="rId15"/>
    <p:sldId id="273"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0E5C8C-8EEE-4F63-83F4-637FB6932D44}">
          <p14:sldIdLst>
            <p14:sldId id="274"/>
            <p14:sldId id="275"/>
            <p14:sldId id="276"/>
            <p14:sldId id="277"/>
            <p14:sldId id="278"/>
            <p14:sldId id="279"/>
            <p14:sldId id="256"/>
            <p14:sldId id="262"/>
            <p14:sldId id="263"/>
            <p14:sldId id="264"/>
            <p14:sldId id="257"/>
            <p14:sldId id="259"/>
            <p14:sldId id="267"/>
            <p14:sldId id="268"/>
            <p14:sldId id="273"/>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ali2104@outlook.com" userId="bd6a562644c58276" providerId="LiveId" clId="{8BC62C55-CC18-4F72-BB13-1A32DDB3E963}"/>
    <pc:docChg chg="custSel modSld">
      <pc:chgData name="irfanali2104@outlook.com" userId="bd6a562644c58276" providerId="LiveId" clId="{8BC62C55-CC18-4F72-BB13-1A32DDB3E963}" dt="2022-09-26T02:42:58.935" v="56" actId="27636"/>
      <pc:docMkLst>
        <pc:docMk/>
      </pc:docMkLst>
      <pc:sldChg chg="modSp">
        <pc:chgData name="irfanali2104@outlook.com" userId="bd6a562644c58276" providerId="LiveId" clId="{8BC62C55-CC18-4F72-BB13-1A32DDB3E963}" dt="2022-09-26T02:42:58.761" v="46"/>
        <pc:sldMkLst>
          <pc:docMk/>
          <pc:sldMk cId="1461830026" sldId="256"/>
        </pc:sldMkLst>
        <pc:spChg chg="mod">
          <ac:chgData name="irfanali2104@outlook.com" userId="bd6a562644c58276" providerId="LiveId" clId="{8BC62C55-CC18-4F72-BB13-1A32DDB3E963}" dt="2022-09-26T02:42:58.761" v="46"/>
          <ac:spMkLst>
            <pc:docMk/>
            <pc:sldMk cId="1461830026" sldId="256"/>
            <ac:spMk id="2" creationId="{F1AE2E3C-80C4-F515-09D1-26254BEEA274}"/>
          </ac:spMkLst>
        </pc:spChg>
        <pc:spChg chg="mod">
          <ac:chgData name="irfanali2104@outlook.com" userId="bd6a562644c58276" providerId="LiveId" clId="{8BC62C55-CC18-4F72-BB13-1A32DDB3E963}" dt="2022-09-26T02:42:58.761" v="46"/>
          <ac:spMkLst>
            <pc:docMk/>
            <pc:sldMk cId="1461830026" sldId="256"/>
            <ac:spMk id="3" creationId="{451B908B-75FE-6ADB-8CB9-D641E7D03BCD}"/>
          </ac:spMkLst>
        </pc:spChg>
      </pc:sldChg>
      <pc:sldChg chg="modSp mod">
        <pc:chgData name="irfanali2104@outlook.com" userId="bd6a562644c58276" providerId="LiveId" clId="{8BC62C55-CC18-4F72-BB13-1A32DDB3E963}" dt="2022-09-26T02:42:58.905" v="51" actId="27636"/>
        <pc:sldMkLst>
          <pc:docMk/>
          <pc:sldMk cId="3468231193" sldId="257"/>
        </pc:sldMkLst>
        <pc:spChg chg="mod">
          <ac:chgData name="irfanali2104@outlook.com" userId="bd6a562644c58276" providerId="LiveId" clId="{8BC62C55-CC18-4F72-BB13-1A32DDB3E963}" dt="2022-09-26T02:42:58.761" v="46"/>
          <ac:spMkLst>
            <pc:docMk/>
            <pc:sldMk cId="3468231193" sldId="257"/>
            <ac:spMk id="2" creationId="{28DD3643-63ED-579C-60F1-FD440BA5DD11}"/>
          </ac:spMkLst>
        </pc:spChg>
        <pc:spChg chg="mod">
          <ac:chgData name="irfanali2104@outlook.com" userId="bd6a562644c58276" providerId="LiveId" clId="{8BC62C55-CC18-4F72-BB13-1A32DDB3E963}" dt="2022-09-26T02:42:58.905" v="51" actId="27636"/>
          <ac:spMkLst>
            <pc:docMk/>
            <pc:sldMk cId="3468231193" sldId="257"/>
            <ac:spMk id="3" creationId="{D54228A6-9476-576C-FE1E-935F96AE2FFF}"/>
          </ac:spMkLst>
        </pc:spChg>
      </pc:sldChg>
      <pc:sldChg chg="modSp mod modTransition">
        <pc:chgData name="irfanali2104@outlook.com" userId="bd6a562644c58276" providerId="LiveId" clId="{8BC62C55-CC18-4F72-BB13-1A32DDB3E963}" dt="2022-09-26T02:42:58.761" v="46"/>
        <pc:sldMkLst>
          <pc:docMk/>
          <pc:sldMk cId="4009261702" sldId="262"/>
        </pc:sldMkLst>
        <pc:spChg chg="mod">
          <ac:chgData name="irfanali2104@outlook.com" userId="bd6a562644c58276" providerId="LiveId" clId="{8BC62C55-CC18-4F72-BB13-1A32DDB3E963}" dt="2022-09-26T02:42:58.761" v="46"/>
          <ac:spMkLst>
            <pc:docMk/>
            <pc:sldMk cId="4009261702" sldId="262"/>
            <ac:spMk id="4" creationId="{AC3D855F-E299-4793-8BD0-3D50BEE91B7A}"/>
          </ac:spMkLst>
        </pc:spChg>
        <pc:spChg chg="mod">
          <ac:chgData name="irfanali2104@outlook.com" userId="bd6a562644c58276" providerId="LiveId" clId="{8BC62C55-CC18-4F72-BB13-1A32DDB3E963}" dt="2022-09-26T02:36:50.829" v="26" actId="27636"/>
          <ac:spMkLst>
            <pc:docMk/>
            <pc:sldMk cId="4009261702" sldId="262"/>
            <ac:spMk id="5" creationId="{F9AC829D-1F41-31B8-9485-019B153894F8}"/>
          </ac:spMkLst>
        </pc:spChg>
      </pc:sldChg>
      <pc:sldChg chg="modSp mod">
        <pc:chgData name="irfanali2104@outlook.com" userId="bd6a562644c58276" providerId="LiveId" clId="{8BC62C55-CC18-4F72-BB13-1A32DDB3E963}" dt="2022-09-26T02:42:58.898" v="50" actId="27636"/>
        <pc:sldMkLst>
          <pc:docMk/>
          <pc:sldMk cId="2232952294" sldId="263"/>
        </pc:sldMkLst>
        <pc:spChg chg="mod">
          <ac:chgData name="irfanali2104@outlook.com" userId="bd6a562644c58276" providerId="LiveId" clId="{8BC62C55-CC18-4F72-BB13-1A32DDB3E963}" dt="2022-09-26T02:42:58.761" v="46"/>
          <ac:spMkLst>
            <pc:docMk/>
            <pc:sldMk cId="2232952294" sldId="263"/>
            <ac:spMk id="2" creationId="{1DD8BF56-65A7-09D6-2E33-AC3E453476B8}"/>
          </ac:spMkLst>
        </pc:spChg>
        <pc:spChg chg="mod">
          <ac:chgData name="irfanali2104@outlook.com" userId="bd6a562644c58276" providerId="LiveId" clId="{8BC62C55-CC18-4F72-BB13-1A32DDB3E963}" dt="2022-09-26T02:42:58.898" v="50" actId="27636"/>
          <ac:spMkLst>
            <pc:docMk/>
            <pc:sldMk cId="2232952294" sldId="263"/>
            <ac:spMk id="3" creationId="{BF7769B4-898C-63FB-FBB8-C9577EA15C61}"/>
          </ac:spMkLst>
        </pc:spChg>
      </pc:sldChg>
      <pc:sldChg chg="modSp mod">
        <pc:chgData name="irfanali2104@outlook.com" userId="bd6a562644c58276" providerId="LiveId" clId="{8BC62C55-CC18-4F72-BB13-1A32DDB3E963}" dt="2022-09-26T02:36:50.922" v="28" actId="27636"/>
        <pc:sldMkLst>
          <pc:docMk/>
          <pc:sldMk cId="337560348" sldId="264"/>
        </pc:sldMkLst>
        <pc:spChg chg="mod">
          <ac:chgData name="irfanali2104@outlook.com" userId="bd6a562644c58276" providerId="LiveId" clId="{8BC62C55-CC18-4F72-BB13-1A32DDB3E963}" dt="2022-09-26T02:36:50.922" v="28" actId="27636"/>
          <ac:spMkLst>
            <pc:docMk/>
            <pc:sldMk cId="337560348" sldId="264"/>
            <ac:spMk id="2" creationId="{75C8DD12-72E3-DB98-0E2B-8BF790DB2F75}"/>
          </ac:spMkLst>
        </pc:spChg>
      </pc:sldChg>
      <pc:sldChg chg="modSp">
        <pc:chgData name="irfanali2104@outlook.com" userId="bd6a562644c58276" providerId="LiveId" clId="{8BC62C55-CC18-4F72-BB13-1A32DDB3E963}" dt="2022-09-26T02:42:58.761" v="46"/>
        <pc:sldMkLst>
          <pc:docMk/>
          <pc:sldMk cId="1130977559" sldId="267"/>
        </pc:sldMkLst>
        <pc:spChg chg="mod">
          <ac:chgData name="irfanali2104@outlook.com" userId="bd6a562644c58276" providerId="LiveId" clId="{8BC62C55-CC18-4F72-BB13-1A32DDB3E963}" dt="2022-09-26T02:42:58.761" v="46"/>
          <ac:spMkLst>
            <pc:docMk/>
            <pc:sldMk cId="1130977559" sldId="267"/>
            <ac:spMk id="4" creationId="{15455397-7793-49AD-447C-A1D738FF2984}"/>
          </ac:spMkLst>
        </pc:spChg>
        <pc:spChg chg="mod">
          <ac:chgData name="irfanali2104@outlook.com" userId="bd6a562644c58276" providerId="LiveId" clId="{8BC62C55-CC18-4F72-BB13-1A32DDB3E963}" dt="2022-09-26T02:42:58.761" v="46"/>
          <ac:spMkLst>
            <pc:docMk/>
            <pc:sldMk cId="1130977559" sldId="267"/>
            <ac:spMk id="6" creationId="{2A76FB90-534D-B112-094D-2039BA7AF005}"/>
          </ac:spMkLst>
        </pc:spChg>
        <pc:picChg chg="mod">
          <ac:chgData name="irfanali2104@outlook.com" userId="bd6a562644c58276" providerId="LiveId" clId="{8BC62C55-CC18-4F72-BB13-1A32DDB3E963}" dt="2022-09-26T02:42:58.761" v="46"/>
          <ac:picMkLst>
            <pc:docMk/>
            <pc:sldMk cId="1130977559" sldId="267"/>
            <ac:picMk id="8" creationId="{969E041A-F0BD-8DE9-C524-8B2CA87AE101}"/>
          </ac:picMkLst>
        </pc:picChg>
      </pc:sldChg>
      <pc:sldChg chg="modSp">
        <pc:chgData name="irfanali2104@outlook.com" userId="bd6a562644c58276" providerId="LiveId" clId="{8BC62C55-CC18-4F72-BB13-1A32DDB3E963}" dt="2022-09-26T02:42:58.761" v="46"/>
        <pc:sldMkLst>
          <pc:docMk/>
          <pc:sldMk cId="2428133936" sldId="268"/>
        </pc:sldMkLst>
        <pc:spChg chg="mod">
          <ac:chgData name="irfanali2104@outlook.com" userId="bd6a562644c58276" providerId="LiveId" clId="{8BC62C55-CC18-4F72-BB13-1A32DDB3E963}" dt="2022-09-26T02:42:58.761" v="46"/>
          <ac:spMkLst>
            <pc:docMk/>
            <pc:sldMk cId="2428133936" sldId="268"/>
            <ac:spMk id="2" creationId="{F6BA2B83-E8BB-A50C-6AAC-171E7BD11161}"/>
          </ac:spMkLst>
        </pc:spChg>
        <pc:spChg chg="mod">
          <ac:chgData name="irfanali2104@outlook.com" userId="bd6a562644c58276" providerId="LiveId" clId="{8BC62C55-CC18-4F72-BB13-1A32DDB3E963}" dt="2022-09-26T02:42:58.761" v="46"/>
          <ac:spMkLst>
            <pc:docMk/>
            <pc:sldMk cId="2428133936" sldId="268"/>
            <ac:spMk id="4" creationId="{18554132-ADA1-AB0B-72A4-35FB5C3778CD}"/>
          </ac:spMkLst>
        </pc:spChg>
        <pc:picChg chg="mod">
          <ac:chgData name="irfanali2104@outlook.com" userId="bd6a562644c58276" providerId="LiveId" clId="{8BC62C55-CC18-4F72-BB13-1A32DDB3E963}" dt="2022-09-26T02:42:58.761" v="46"/>
          <ac:picMkLst>
            <pc:docMk/>
            <pc:sldMk cId="2428133936" sldId="268"/>
            <ac:picMk id="6" creationId="{82380BD5-B6C4-2F51-30B8-3C18C7427492}"/>
          </ac:picMkLst>
        </pc:picChg>
      </pc:sldChg>
      <pc:sldChg chg="modSp mod">
        <pc:chgData name="irfanali2104@outlook.com" userId="bd6a562644c58276" providerId="LiveId" clId="{8BC62C55-CC18-4F72-BB13-1A32DDB3E963}" dt="2022-09-26T02:42:58.921" v="54" actId="27636"/>
        <pc:sldMkLst>
          <pc:docMk/>
          <pc:sldMk cId="189597886" sldId="269"/>
        </pc:sldMkLst>
        <pc:spChg chg="mod">
          <ac:chgData name="irfanali2104@outlook.com" userId="bd6a562644c58276" providerId="LiveId" clId="{8BC62C55-CC18-4F72-BB13-1A32DDB3E963}" dt="2022-09-26T02:42:58.761" v="46"/>
          <ac:spMkLst>
            <pc:docMk/>
            <pc:sldMk cId="189597886" sldId="269"/>
            <ac:spMk id="5" creationId="{E6599B5A-7C8B-83CD-3F20-5C9E80315BAB}"/>
          </ac:spMkLst>
        </pc:spChg>
        <pc:spChg chg="mod">
          <ac:chgData name="irfanali2104@outlook.com" userId="bd6a562644c58276" providerId="LiveId" clId="{8BC62C55-CC18-4F72-BB13-1A32DDB3E963}" dt="2022-09-26T02:42:58.921" v="54" actId="27636"/>
          <ac:spMkLst>
            <pc:docMk/>
            <pc:sldMk cId="189597886" sldId="269"/>
            <ac:spMk id="6" creationId="{DEE6E1A2-FED6-45CC-361C-6EDE0FF6E687}"/>
          </ac:spMkLst>
        </pc:spChg>
      </pc:sldChg>
      <pc:sldChg chg="modSp mod">
        <pc:chgData name="irfanali2104@outlook.com" userId="bd6a562644c58276" providerId="LiveId" clId="{8BC62C55-CC18-4F72-BB13-1A32DDB3E963}" dt="2022-09-26T02:42:58.935" v="56" actId="27636"/>
        <pc:sldMkLst>
          <pc:docMk/>
          <pc:sldMk cId="3149650321" sldId="270"/>
        </pc:sldMkLst>
        <pc:spChg chg="mod">
          <ac:chgData name="irfanali2104@outlook.com" userId="bd6a562644c58276" providerId="LiveId" clId="{8BC62C55-CC18-4F72-BB13-1A32DDB3E963}" dt="2022-09-26T02:42:58.931" v="55" actId="27636"/>
          <ac:spMkLst>
            <pc:docMk/>
            <pc:sldMk cId="3149650321" sldId="270"/>
            <ac:spMk id="2" creationId="{6F02EEFF-6940-E4D7-E23A-3CE8DB7AA731}"/>
          </ac:spMkLst>
        </pc:spChg>
        <pc:spChg chg="mod">
          <ac:chgData name="irfanali2104@outlook.com" userId="bd6a562644c58276" providerId="LiveId" clId="{8BC62C55-CC18-4F72-BB13-1A32DDB3E963}" dt="2022-09-26T02:42:58.935" v="56" actId="27636"/>
          <ac:spMkLst>
            <pc:docMk/>
            <pc:sldMk cId="3149650321" sldId="270"/>
            <ac:spMk id="3" creationId="{B1DAD05A-D9BF-D221-0A95-93A5E6FFB5EF}"/>
          </ac:spMkLst>
        </pc:spChg>
      </pc:sldChg>
      <pc:sldChg chg="modSp">
        <pc:chgData name="irfanali2104@outlook.com" userId="bd6a562644c58276" providerId="LiveId" clId="{8BC62C55-CC18-4F72-BB13-1A32DDB3E963}" dt="2022-09-26T02:42:58.761" v="46"/>
        <pc:sldMkLst>
          <pc:docMk/>
          <pc:sldMk cId="1031680993" sldId="271"/>
        </pc:sldMkLst>
        <pc:spChg chg="mod">
          <ac:chgData name="irfanali2104@outlook.com" userId="bd6a562644c58276" providerId="LiveId" clId="{8BC62C55-CC18-4F72-BB13-1A32DDB3E963}" dt="2022-09-26T02:42:58.761" v="46"/>
          <ac:spMkLst>
            <pc:docMk/>
            <pc:sldMk cId="1031680993" sldId="271"/>
            <ac:spMk id="2" creationId="{69C7D9EC-1D5D-1ABB-1DF0-7525C063DE7E}"/>
          </ac:spMkLst>
        </pc:spChg>
        <pc:spChg chg="mod">
          <ac:chgData name="irfanali2104@outlook.com" userId="bd6a562644c58276" providerId="LiveId" clId="{8BC62C55-CC18-4F72-BB13-1A32DDB3E963}" dt="2022-09-26T02:42:58.761" v="46"/>
          <ac:spMkLst>
            <pc:docMk/>
            <pc:sldMk cId="1031680993" sldId="271"/>
            <ac:spMk id="3" creationId="{2BE88C60-E4F9-0770-5C46-2F8FD18729AB}"/>
          </ac:spMkLst>
        </pc:spChg>
      </pc:sldChg>
      <pc:sldChg chg="modSp mod">
        <pc:chgData name="irfanali2104@outlook.com" userId="bd6a562644c58276" providerId="LiveId" clId="{8BC62C55-CC18-4F72-BB13-1A32DDB3E963}" dt="2022-09-26T02:42:58.916" v="53" actId="27636"/>
        <pc:sldMkLst>
          <pc:docMk/>
          <pc:sldMk cId="4195789375" sldId="273"/>
        </pc:sldMkLst>
        <pc:spChg chg="mod">
          <ac:chgData name="irfanali2104@outlook.com" userId="bd6a562644c58276" providerId="LiveId" clId="{8BC62C55-CC18-4F72-BB13-1A32DDB3E963}" dt="2022-09-26T02:42:58.916" v="52" actId="27636"/>
          <ac:spMkLst>
            <pc:docMk/>
            <pc:sldMk cId="4195789375" sldId="273"/>
            <ac:spMk id="2" creationId="{2168BD4C-47E4-1CA7-EA21-B1A5E8587BE9}"/>
          </ac:spMkLst>
        </pc:spChg>
        <pc:spChg chg="mod">
          <ac:chgData name="irfanali2104@outlook.com" userId="bd6a562644c58276" providerId="LiveId" clId="{8BC62C55-CC18-4F72-BB13-1A32DDB3E963}" dt="2022-09-26T02:42:58.916" v="53" actId="27636"/>
          <ac:spMkLst>
            <pc:docMk/>
            <pc:sldMk cId="4195789375" sldId="273"/>
            <ac:spMk id="3" creationId="{03F1DE9E-E931-0A74-37A2-D3324FB0B496}"/>
          </ac:spMkLst>
        </pc:spChg>
      </pc:sldChg>
      <pc:sldChg chg="modSp mod">
        <pc:chgData name="irfanali2104@outlook.com" userId="bd6a562644c58276" providerId="LiveId" clId="{8BC62C55-CC18-4F72-BB13-1A32DDB3E963}" dt="2022-09-26T02:42:58.842" v="47" actId="27636"/>
        <pc:sldMkLst>
          <pc:docMk/>
          <pc:sldMk cId="1001225990" sldId="274"/>
        </pc:sldMkLst>
        <pc:spChg chg="mod">
          <ac:chgData name="irfanali2104@outlook.com" userId="bd6a562644c58276" providerId="LiveId" clId="{8BC62C55-CC18-4F72-BB13-1A32DDB3E963}" dt="2022-09-26T02:42:58.842" v="47" actId="27636"/>
          <ac:spMkLst>
            <pc:docMk/>
            <pc:sldMk cId="1001225990" sldId="274"/>
            <ac:spMk id="2" creationId="{BF5F236B-2EEC-45C6-64AE-3B9C44CD6B26}"/>
          </ac:spMkLst>
        </pc:spChg>
        <pc:spChg chg="mod">
          <ac:chgData name="irfanali2104@outlook.com" userId="bd6a562644c58276" providerId="LiveId" clId="{8BC62C55-CC18-4F72-BB13-1A32DDB3E963}" dt="2022-09-26T02:42:58.761" v="46"/>
          <ac:spMkLst>
            <pc:docMk/>
            <pc:sldMk cId="1001225990" sldId="274"/>
            <ac:spMk id="3" creationId="{54F42484-6D67-224A-8196-F54EB4F68898}"/>
          </ac:spMkLst>
        </pc:spChg>
      </pc:sldChg>
      <pc:sldChg chg="modSp mod modClrScheme chgLayout">
        <pc:chgData name="irfanali2104@outlook.com" userId="bd6a562644c58276" providerId="LiveId" clId="{8BC62C55-CC18-4F72-BB13-1A32DDB3E963}" dt="2022-09-26T02:42:58.872" v="48" actId="27636"/>
        <pc:sldMkLst>
          <pc:docMk/>
          <pc:sldMk cId="369715401" sldId="275"/>
        </pc:sldMkLst>
        <pc:spChg chg="mod ord">
          <ac:chgData name="irfanali2104@outlook.com" userId="bd6a562644c58276" providerId="LiveId" clId="{8BC62C55-CC18-4F72-BB13-1A32DDB3E963}" dt="2022-09-26T02:38:50.208" v="44" actId="700"/>
          <ac:spMkLst>
            <pc:docMk/>
            <pc:sldMk cId="369715401" sldId="275"/>
            <ac:spMk id="2" creationId="{4BF92A77-8364-B5E8-7282-428FC1B6EA34}"/>
          </ac:spMkLst>
        </pc:spChg>
        <pc:spChg chg="mod ord">
          <ac:chgData name="irfanali2104@outlook.com" userId="bd6a562644c58276" providerId="LiveId" clId="{8BC62C55-CC18-4F72-BB13-1A32DDB3E963}" dt="2022-09-26T02:42:58.872" v="48" actId="27636"/>
          <ac:spMkLst>
            <pc:docMk/>
            <pc:sldMk cId="369715401" sldId="275"/>
            <ac:spMk id="3" creationId="{B343C888-9A89-F2E8-2B8E-BCA74E729851}"/>
          </ac:spMkLst>
        </pc:spChg>
      </pc:sldChg>
      <pc:sldChg chg="modSp mod modClrScheme chgLayout">
        <pc:chgData name="irfanali2104@outlook.com" userId="bd6a562644c58276" providerId="LiveId" clId="{8BC62C55-CC18-4F72-BB13-1A32DDB3E963}" dt="2022-09-26T02:38:38.833" v="43" actId="27636"/>
        <pc:sldMkLst>
          <pc:docMk/>
          <pc:sldMk cId="4133438302" sldId="276"/>
        </pc:sldMkLst>
        <pc:spChg chg="mod ord">
          <ac:chgData name="irfanali2104@outlook.com" userId="bd6a562644c58276" providerId="LiveId" clId="{8BC62C55-CC18-4F72-BB13-1A32DDB3E963}" dt="2022-09-26T02:38:38.795" v="42" actId="700"/>
          <ac:spMkLst>
            <pc:docMk/>
            <pc:sldMk cId="4133438302" sldId="276"/>
            <ac:spMk id="2" creationId="{77DCE5C5-FFE8-914D-4116-0AC9B3B69C74}"/>
          </ac:spMkLst>
        </pc:spChg>
        <pc:spChg chg="mod ord">
          <ac:chgData name="irfanali2104@outlook.com" userId="bd6a562644c58276" providerId="LiveId" clId="{8BC62C55-CC18-4F72-BB13-1A32DDB3E963}" dt="2022-09-26T02:38:38.833" v="43" actId="27636"/>
          <ac:spMkLst>
            <pc:docMk/>
            <pc:sldMk cId="4133438302" sldId="276"/>
            <ac:spMk id="3" creationId="{5F2ECF5C-52FA-C95F-B046-AACED142461B}"/>
          </ac:spMkLst>
        </pc:spChg>
      </pc:sldChg>
      <pc:sldChg chg="modSp mod modClrScheme chgLayout">
        <pc:chgData name="irfanali2104@outlook.com" userId="bd6a562644c58276" providerId="LiveId" clId="{8BC62C55-CC18-4F72-BB13-1A32DDB3E963}" dt="2022-09-26T02:38:28.600" v="41" actId="700"/>
        <pc:sldMkLst>
          <pc:docMk/>
          <pc:sldMk cId="2193072424" sldId="277"/>
        </pc:sldMkLst>
        <pc:spChg chg="mod ord">
          <ac:chgData name="irfanali2104@outlook.com" userId="bd6a562644c58276" providerId="LiveId" clId="{8BC62C55-CC18-4F72-BB13-1A32DDB3E963}" dt="2022-09-26T02:38:28.600" v="41" actId="700"/>
          <ac:spMkLst>
            <pc:docMk/>
            <pc:sldMk cId="2193072424" sldId="277"/>
            <ac:spMk id="2" creationId="{83C2CB61-901D-28BA-0A9D-991E043D3E8A}"/>
          </ac:spMkLst>
        </pc:spChg>
        <pc:spChg chg="mod ord">
          <ac:chgData name="irfanali2104@outlook.com" userId="bd6a562644c58276" providerId="LiveId" clId="{8BC62C55-CC18-4F72-BB13-1A32DDB3E963}" dt="2022-09-26T02:38:28.600" v="41" actId="700"/>
          <ac:spMkLst>
            <pc:docMk/>
            <pc:sldMk cId="2193072424" sldId="277"/>
            <ac:spMk id="3" creationId="{1FFC379B-03D2-A430-2B73-F345B9F5FB56}"/>
          </ac:spMkLst>
        </pc:spChg>
      </pc:sldChg>
      <pc:sldChg chg="modSp mod modClrScheme chgLayout">
        <pc:chgData name="irfanali2104@outlook.com" userId="bd6a562644c58276" providerId="LiveId" clId="{8BC62C55-CC18-4F72-BB13-1A32DDB3E963}" dt="2022-09-26T02:42:58.887" v="49" actId="27636"/>
        <pc:sldMkLst>
          <pc:docMk/>
          <pc:sldMk cId="3104949939" sldId="278"/>
        </pc:sldMkLst>
        <pc:spChg chg="mod ord">
          <ac:chgData name="irfanali2104@outlook.com" userId="bd6a562644c58276" providerId="LiveId" clId="{8BC62C55-CC18-4F72-BB13-1A32DDB3E963}" dt="2022-09-26T02:38:17.526" v="39" actId="700"/>
          <ac:spMkLst>
            <pc:docMk/>
            <pc:sldMk cId="3104949939" sldId="278"/>
            <ac:spMk id="2" creationId="{48500DE4-C3AF-485B-DF19-992C7F6B68B1}"/>
          </ac:spMkLst>
        </pc:spChg>
        <pc:spChg chg="mod ord">
          <ac:chgData name="irfanali2104@outlook.com" userId="bd6a562644c58276" providerId="LiveId" clId="{8BC62C55-CC18-4F72-BB13-1A32DDB3E963}" dt="2022-09-26T02:42:58.887" v="49" actId="27636"/>
          <ac:spMkLst>
            <pc:docMk/>
            <pc:sldMk cId="3104949939" sldId="278"/>
            <ac:spMk id="3" creationId="{02CCDA21-6318-AD02-8513-9C62AD9242A0}"/>
          </ac:spMkLst>
        </pc:spChg>
      </pc:sldChg>
      <pc:sldChg chg="modSp mod modClrScheme chgLayout">
        <pc:chgData name="irfanali2104@outlook.com" userId="bd6a562644c58276" providerId="LiveId" clId="{8BC62C55-CC18-4F72-BB13-1A32DDB3E963}" dt="2022-09-26T02:38:05.107" v="38" actId="27636"/>
        <pc:sldMkLst>
          <pc:docMk/>
          <pc:sldMk cId="2833166635" sldId="279"/>
        </pc:sldMkLst>
        <pc:spChg chg="mod ord">
          <ac:chgData name="irfanali2104@outlook.com" userId="bd6a562644c58276" providerId="LiveId" clId="{8BC62C55-CC18-4F72-BB13-1A32DDB3E963}" dt="2022-09-26T02:38:05.061" v="37" actId="700"/>
          <ac:spMkLst>
            <pc:docMk/>
            <pc:sldMk cId="2833166635" sldId="279"/>
            <ac:spMk id="2" creationId="{AC166696-BC82-4338-36D0-75CF0B5777CA}"/>
          </ac:spMkLst>
        </pc:spChg>
        <pc:spChg chg="mod ord">
          <ac:chgData name="irfanali2104@outlook.com" userId="bd6a562644c58276" providerId="LiveId" clId="{8BC62C55-CC18-4F72-BB13-1A32DDB3E963}" dt="2022-09-26T02:38:05.107" v="38" actId="27636"/>
          <ac:spMkLst>
            <pc:docMk/>
            <pc:sldMk cId="2833166635" sldId="279"/>
            <ac:spMk id="3" creationId="{5746B894-25E7-3FBC-B94B-1973C161A77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smtClean="0"/>
              <a:t>9/26/2022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82217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784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46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628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smtClean="0"/>
              <a:t>9/26/2022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950778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622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451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66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67974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9/26/2022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70693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9/26/2022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669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9/26/2022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993606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236B-2EEC-45C6-64AE-3B9C44CD6B26}"/>
              </a:ext>
            </a:extLst>
          </p:cNvPr>
          <p:cNvSpPr>
            <a:spLocks noGrp="1"/>
          </p:cNvSpPr>
          <p:nvPr>
            <p:ph type="ctrTitle"/>
          </p:nvPr>
        </p:nvSpPr>
        <p:spPr/>
        <p:txBody>
          <a:bodyPr>
            <a:normAutofit/>
          </a:bodyPr>
          <a:lstStyle/>
          <a:p>
            <a:r>
              <a:rPr lang="en-US" sz="7200" b="1" i="0" u="sng" dirty="0">
                <a:effectLst>
                  <a:outerShdw blurRad="38100" dist="38100" dir="2700000" algn="br" rotWithShape="0">
                    <a:srgbClr val="000000"/>
                  </a:outerShdw>
                </a:effectLst>
                <a:latin typeface="Bebas"/>
                <a:ea typeface="9.1 launcher Bold final 2"/>
              </a:rPr>
              <a:t>Green Business Management</a:t>
            </a:r>
            <a:endParaRPr lang="en-IN" dirty="0"/>
          </a:p>
        </p:txBody>
      </p:sp>
      <p:sp>
        <p:nvSpPr>
          <p:cNvPr id="3" name="Subtitle 2">
            <a:extLst>
              <a:ext uri="{FF2B5EF4-FFF2-40B4-BE49-F238E27FC236}">
                <a16:creationId xmlns:a16="http://schemas.microsoft.com/office/drawing/2014/main" id="{54F42484-6D67-224A-8196-F54EB4F68898}"/>
              </a:ext>
            </a:extLst>
          </p:cNvPr>
          <p:cNvSpPr>
            <a:spLocks noGrp="1"/>
          </p:cNvSpPr>
          <p:nvPr>
            <p:ph type="subTitle" idx="1"/>
          </p:nvPr>
        </p:nvSpPr>
        <p:spPr/>
        <p:txBody>
          <a:bodyPr>
            <a:normAutofit/>
          </a:bodyPr>
          <a:lstStyle/>
          <a:p>
            <a:pPr algn="r"/>
            <a:r>
              <a:rPr lang="en-IN" sz="2400" b="1" dirty="0"/>
              <a:t>BY –PURVA B. SAKPAL</a:t>
            </a:r>
          </a:p>
        </p:txBody>
      </p:sp>
    </p:spTree>
    <p:extLst>
      <p:ext uri="{BB962C8B-B14F-4D97-AF65-F5344CB8AC3E}">
        <p14:creationId xmlns:p14="http://schemas.microsoft.com/office/powerpoint/2010/main" val="100122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DD12-72E3-DB98-0E2B-8BF790DB2F75}"/>
              </a:ext>
            </a:extLst>
          </p:cNvPr>
          <p:cNvSpPr>
            <a:spLocks noGrp="1"/>
          </p:cNvSpPr>
          <p:nvPr>
            <p:ph type="title"/>
          </p:nvPr>
        </p:nvSpPr>
        <p:spPr>
          <a:xfrm>
            <a:off x="1066800" y="642594"/>
            <a:ext cx="10190480" cy="1371600"/>
          </a:xfrm>
        </p:spPr>
        <p:txBody>
          <a:bodyPr>
            <a:normAutofit fontScale="90000"/>
          </a:bodyPr>
          <a:lstStyle/>
          <a:p>
            <a:r>
              <a:rPr lang="en-US" dirty="0"/>
              <a:t> </a:t>
            </a:r>
            <a:r>
              <a:rPr lang="en-US" dirty="0">
                <a:solidFill>
                  <a:srgbClr val="FF0000"/>
                </a:solidFill>
              </a:rPr>
              <a:t>Business Process Re-engineering(BPR)</a:t>
            </a:r>
            <a:endParaRPr lang="en-IN" dirty="0">
              <a:solidFill>
                <a:srgbClr val="FF0000"/>
              </a:solidFill>
            </a:endParaRPr>
          </a:p>
        </p:txBody>
      </p:sp>
      <p:sp>
        <p:nvSpPr>
          <p:cNvPr id="3" name="Content Placeholder 2">
            <a:extLst>
              <a:ext uri="{FF2B5EF4-FFF2-40B4-BE49-F238E27FC236}">
                <a16:creationId xmlns:a16="http://schemas.microsoft.com/office/drawing/2014/main" id="{B091D587-9467-189A-A0D1-6D4ECB0BEBA0}"/>
              </a:ext>
            </a:extLst>
          </p:cNvPr>
          <p:cNvSpPr>
            <a:spLocks noGrp="1"/>
          </p:cNvSpPr>
          <p:nvPr>
            <p:ph idx="1"/>
          </p:nvPr>
        </p:nvSpPr>
        <p:spPr>
          <a:xfrm>
            <a:off x="1066800" y="2103120"/>
            <a:ext cx="9845040" cy="3931920"/>
          </a:xfrm>
        </p:spPr>
        <p:txBody>
          <a:bodyPr>
            <a:normAutofit/>
          </a:bodyPr>
          <a:lstStyle/>
          <a:p>
            <a:r>
              <a:rPr lang="en-US" sz="2800" dirty="0"/>
              <a:t>Business Process: “A business process is a collection of activities which together produces some value to the customer “</a:t>
            </a:r>
          </a:p>
          <a:p>
            <a:endParaRPr lang="en-US" sz="2800" dirty="0"/>
          </a:p>
          <a:p>
            <a:r>
              <a:rPr lang="en-US" sz="2800" dirty="0"/>
              <a:t>Re-engineering: Re-Engineering is fundamental rethinking and radical </a:t>
            </a:r>
            <a:r>
              <a:rPr lang="en-US" sz="2800" dirty="0" err="1"/>
              <a:t>redesing</a:t>
            </a:r>
            <a:r>
              <a:rPr lang="en-US" sz="2800" dirty="0"/>
              <a:t>. </a:t>
            </a:r>
            <a:endParaRPr lang="en-IN" sz="2800" dirty="0"/>
          </a:p>
        </p:txBody>
      </p:sp>
    </p:spTree>
    <p:extLst>
      <p:ext uri="{BB962C8B-B14F-4D97-AF65-F5344CB8AC3E}">
        <p14:creationId xmlns:p14="http://schemas.microsoft.com/office/powerpoint/2010/main" val="33756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3643-63ED-579C-60F1-FD440BA5DD11}"/>
              </a:ext>
            </a:extLst>
          </p:cNvPr>
          <p:cNvSpPr>
            <a:spLocks noGrp="1"/>
          </p:cNvSpPr>
          <p:nvPr>
            <p:ph type="title"/>
          </p:nvPr>
        </p:nvSpPr>
        <p:spPr/>
        <p:txBody>
          <a:bodyPr/>
          <a:lstStyle/>
          <a:p>
            <a:r>
              <a:rPr lang="en-US" dirty="0">
                <a:solidFill>
                  <a:srgbClr val="FF0000"/>
                </a:solidFill>
              </a:rPr>
              <a:t>INTRODUCTION</a:t>
            </a:r>
            <a:r>
              <a:rPr lang="en-US" dirty="0"/>
              <a:t> </a:t>
            </a:r>
            <a:endParaRPr lang="en-IN" dirty="0"/>
          </a:p>
        </p:txBody>
      </p:sp>
      <p:sp>
        <p:nvSpPr>
          <p:cNvPr id="3" name="Content Placeholder 2">
            <a:extLst>
              <a:ext uri="{FF2B5EF4-FFF2-40B4-BE49-F238E27FC236}">
                <a16:creationId xmlns:a16="http://schemas.microsoft.com/office/drawing/2014/main" id="{D54228A6-9476-576C-FE1E-935F96AE2FFF}"/>
              </a:ext>
            </a:extLst>
          </p:cNvPr>
          <p:cNvSpPr>
            <a:spLocks noGrp="1"/>
          </p:cNvSpPr>
          <p:nvPr>
            <p:ph idx="1"/>
          </p:nvPr>
        </p:nvSpPr>
        <p:spPr>
          <a:xfrm>
            <a:off x="1066800" y="2103120"/>
            <a:ext cx="10058400" cy="4483418"/>
          </a:xfrm>
        </p:spPr>
        <p:txBody>
          <a:bodyPr>
            <a:normAutofit fontScale="92500" lnSpcReduction="20000"/>
          </a:bodyPr>
          <a:lstStyle/>
          <a:p>
            <a:r>
              <a:rPr lang="en-US" dirty="0"/>
              <a:t>Business processes, representing the way in which business operate, play a significant role in contribution towards the carbon footprint of an organization. Repetitive erroneous processes not only make for an inefficient business but also result in high carbon generation. The “Carbon footprint” of an organization represents the CO2 from emissions throughout the life cycle of a product, service or activity and contributes to increased atmospheric carbon levels .One approach for businesses to maintain sustainable operations whilst addressing its carbon footprint would be to identify the extent of carbon emissions resulting from their business processes. This has to be followed by a framework within which green  business process operates that is based on Business Process Reengineering (BPR) to minimize carbon emissions. This position paper presents a framework for “Green Business Process Reengineering Life Cycle” with a specific focus on CO2 emitting business processes. This paper further proposes a carbon reporting mechanism as part of the business reports, identifying and evaluating alternate processes, and moving towards measuring and justifying their changes. Starting with a literature review in identifying carbon emitting business processes and characteristics in transforming them to green processes, a discussion is developed on challenges in implementing green processes. From this discussion, a green reengineering framework is proposed that establishes a research agenda in the Green Business domain from the information systems management perspective. The paper concludes with delineating concepts of validating the proposed framework and future research directions.</a:t>
            </a:r>
            <a:endParaRPr lang="en-IN" dirty="0"/>
          </a:p>
        </p:txBody>
      </p:sp>
    </p:spTree>
    <p:extLst>
      <p:ext uri="{BB962C8B-B14F-4D97-AF65-F5344CB8AC3E}">
        <p14:creationId xmlns:p14="http://schemas.microsoft.com/office/powerpoint/2010/main" val="346823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128F6D-2A25-AF95-4917-49B8E80045CD}"/>
              </a:ext>
            </a:extLst>
          </p:cNvPr>
          <p:cNvPicPr>
            <a:picLocks noChangeAspect="1"/>
          </p:cNvPicPr>
          <p:nvPr/>
        </p:nvPicPr>
        <p:blipFill>
          <a:blip r:embed="rId2"/>
          <a:stretch>
            <a:fillRect/>
          </a:stretch>
        </p:blipFill>
        <p:spPr>
          <a:xfrm>
            <a:off x="2507876" y="1328394"/>
            <a:ext cx="6772275" cy="5214937"/>
          </a:xfrm>
          <a:prstGeom prst="rect">
            <a:avLst/>
          </a:prstGeom>
        </p:spPr>
      </p:pic>
      <p:sp>
        <p:nvSpPr>
          <p:cNvPr id="8" name="Title 7">
            <a:extLst>
              <a:ext uri="{FF2B5EF4-FFF2-40B4-BE49-F238E27FC236}">
                <a16:creationId xmlns:a16="http://schemas.microsoft.com/office/drawing/2014/main" id="{EA27EEA7-51A7-0C1A-33E5-65B34620184A}"/>
              </a:ext>
            </a:extLst>
          </p:cNvPr>
          <p:cNvSpPr>
            <a:spLocks noGrp="1"/>
          </p:cNvSpPr>
          <p:nvPr>
            <p:ph type="title" idx="4294967295"/>
          </p:nvPr>
        </p:nvSpPr>
        <p:spPr>
          <a:xfrm>
            <a:off x="0" y="642938"/>
            <a:ext cx="10058400" cy="1371600"/>
          </a:xfrm>
        </p:spPr>
        <p:txBody>
          <a:bodyPr/>
          <a:lstStyle/>
          <a:p>
            <a:r>
              <a:rPr lang="en-IN" sz="1800" dirty="0">
                <a:effectLst/>
                <a:latin typeface="Calibri" panose="020F0502020204030204" pitchFamily="34" charset="0"/>
                <a:ea typeface="Times New Roman" panose="02020603050405020304" pitchFamily="18" charset="0"/>
                <a:cs typeface="Calibri" panose="020F0502020204030204" pitchFamily="34" charset="0"/>
              </a:rPr>
              <a:t>Figure  illustrates the concept of process reengineering in a simple way from a green perspective. Ā  simple distribution process on the left in Figure  shows a manual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distribu</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21890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455397-7793-49AD-447C-A1D738FF2984}"/>
              </a:ext>
            </a:extLst>
          </p:cNvPr>
          <p:cNvSpPr>
            <a:spLocks noGrp="1"/>
          </p:cNvSpPr>
          <p:nvPr>
            <p:ph type="title"/>
          </p:nvPr>
        </p:nvSpPr>
        <p:spPr/>
        <p:txBody>
          <a:bodyPr/>
          <a:lstStyle/>
          <a:p>
            <a:r>
              <a:rPr lang="en-US" dirty="0"/>
              <a:t>Case Study</a:t>
            </a:r>
            <a:endParaRPr lang="en-IN" dirty="0"/>
          </a:p>
        </p:txBody>
      </p:sp>
      <p:pic>
        <p:nvPicPr>
          <p:cNvPr id="8" name="Picture Placeholder 7">
            <a:extLst>
              <a:ext uri="{FF2B5EF4-FFF2-40B4-BE49-F238E27FC236}">
                <a16:creationId xmlns:a16="http://schemas.microsoft.com/office/drawing/2014/main" id="{969E041A-F0BD-8DE9-C524-8B2CA87AE101}"/>
              </a:ext>
            </a:extLst>
          </p:cNvPr>
          <p:cNvPicPr>
            <a:picLocks noGrp="1" noChangeAspect="1"/>
          </p:cNvPicPr>
          <p:nvPr>
            <p:ph type="pic" idx="1"/>
          </p:nvPr>
        </p:nvPicPr>
        <p:blipFill>
          <a:blip r:embed="rId2"/>
          <a:srcRect l="6322" r="6322"/>
          <a:stretch>
            <a:fillRect/>
          </a:stretch>
        </p:blipFill>
        <p:spPr/>
      </p:pic>
      <p:sp>
        <p:nvSpPr>
          <p:cNvPr id="6" name="Text Placeholder 5">
            <a:extLst>
              <a:ext uri="{FF2B5EF4-FFF2-40B4-BE49-F238E27FC236}">
                <a16:creationId xmlns:a16="http://schemas.microsoft.com/office/drawing/2014/main" id="{2A76FB90-534D-B112-094D-2039BA7AF005}"/>
              </a:ext>
            </a:extLst>
          </p:cNvPr>
          <p:cNvSpPr>
            <a:spLocks noGrp="1"/>
          </p:cNvSpPr>
          <p:nvPr>
            <p:ph type="body" sz="half" idx="2"/>
          </p:nvPr>
        </p:nvSpPr>
        <p:spPr/>
        <p:txBody>
          <a:bodyPr>
            <a:normAutofit/>
          </a:bodyPr>
          <a:lstStyle/>
          <a:p>
            <a:r>
              <a:rPr lang="en-US" sz="2400" dirty="0"/>
              <a:t>Of Ford Accounts Payable Process</a:t>
            </a:r>
            <a:endParaRPr lang="en-IN" sz="2400" dirty="0"/>
          </a:p>
        </p:txBody>
      </p:sp>
    </p:spTree>
    <p:extLst>
      <p:ext uri="{BB962C8B-B14F-4D97-AF65-F5344CB8AC3E}">
        <p14:creationId xmlns:p14="http://schemas.microsoft.com/office/powerpoint/2010/main" val="113097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2B83-E8BB-A50C-6AAC-171E7BD11161}"/>
              </a:ext>
            </a:extLst>
          </p:cNvPr>
          <p:cNvSpPr>
            <a:spLocks noGrp="1"/>
          </p:cNvSpPr>
          <p:nvPr>
            <p:ph type="title"/>
          </p:nvPr>
        </p:nvSpPr>
        <p:spPr/>
        <p:txBody>
          <a:bodyPr/>
          <a:lstStyle/>
          <a:p>
            <a:endParaRPr lang="en-IN"/>
          </a:p>
        </p:txBody>
      </p:sp>
      <p:pic>
        <p:nvPicPr>
          <p:cNvPr id="6" name="Picture Placeholder 5">
            <a:extLst>
              <a:ext uri="{FF2B5EF4-FFF2-40B4-BE49-F238E27FC236}">
                <a16:creationId xmlns:a16="http://schemas.microsoft.com/office/drawing/2014/main" id="{82380BD5-B6C4-2F51-30B8-3C18C7427492}"/>
              </a:ext>
            </a:extLst>
          </p:cNvPr>
          <p:cNvPicPr>
            <a:picLocks noGrp="1" noChangeAspect="1"/>
          </p:cNvPicPr>
          <p:nvPr>
            <p:ph type="pic" idx="1"/>
          </p:nvPr>
        </p:nvPicPr>
        <p:blipFill>
          <a:blip r:embed="rId2"/>
          <a:srcRect l="6739" r="6739"/>
          <a:stretch>
            <a:fillRect/>
          </a:stretch>
        </p:blipFill>
        <p:spPr/>
      </p:pic>
      <p:sp>
        <p:nvSpPr>
          <p:cNvPr id="4" name="Text Placeholder 3">
            <a:extLst>
              <a:ext uri="{FF2B5EF4-FFF2-40B4-BE49-F238E27FC236}">
                <a16:creationId xmlns:a16="http://schemas.microsoft.com/office/drawing/2014/main" id="{18554132-ADA1-AB0B-72A4-35FB5C3778CD}"/>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42813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BD4C-47E4-1CA7-EA21-B1A5E8587BE9}"/>
              </a:ext>
            </a:extLst>
          </p:cNvPr>
          <p:cNvSpPr>
            <a:spLocks noGrp="1"/>
          </p:cNvSpPr>
          <p:nvPr>
            <p:ph type="title"/>
          </p:nvPr>
        </p:nvSpPr>
        <p:spPr/>
        <p:txBody>
          <a:bodyPr>
            <a:normAutofit fontScale="90000"/>
          </a:bodyPr>
          <a:lstStyle/>
          <a:p>
            <a:r>
              <a:rPr lang="en-US" dirty="0">
                <a:solidFill>
                  <a:srgbClr val="FF0000"/>
                </a:solidFill>
              </a:rPr>
              <a:t>Trigger For </a:t>
            </a:r>
            <a:r>
              <a:rPr lang="en-US" dirty="0" err="1">
                <a:solidFill>
                  <a:srgbClr val="FF0000"/>
                </a:solidFill>
              </a:rPr>
              <a:t>Fords’s</a:t>
            </a:r>
            <a:r>
              <a:rPr lang="en-US" dirty="0">
                <a:solidFill>
                  <a:srgbClr val="FF0000"/>
                </a:solidFill>
              </a:rPr>
              <a:t> AP Re-</a:t>
            </a:r>
            <a:r>
              <a:rPr lang="en-US" dirty="0" err="1">
                <a:solidFill>
                  <a:srgbClr val="FF0000"/>
                </a:solidFill>
              </a:rPr>
              <a:t>Engeeniring</a:t>
            </a:r>
            <a:endParaRPr lang="en-IN" dirty="0">
              <a:solidFill>
                <a:srgbClr val="FF0000"/>
              </a:solidFill>
            </a:endParaRPr>
          </a:p>
        </p:txBody>
      </p:sp>
      <p:sp>
        <p:nvSpPr>
          <p:cNvPr id="3" name="Content Placeholder 2">
            <a:extLst>
              <a:ext uri="{FF2B5EF4-FFF2-40B4-BE49-F238E27FC236}">
                <a16:creationId xmlns:a16="http://schemas.microsoft.com/office/drawing/2014/main" id="{03F1DE9E-E931-0A74-37A2-D3324FB0B496}"/>
              </a:ext>
            </a:extLst>
          </p:cNvPr>
          <p:cNvSpPr>
            <a:spLocks noGrp="1"/>
          </p:cNvSpPr>
          <p:nvPr>
            <p:ph idx="1"/>
          </p:nvPr>
        </p:nvSpPr>
        <p:spPr>
          <a:xfrm>
            <a:off x="1066800" y="2103120"/>
            <a:ext cx="10058400" cy="4361848"/>
          </a:xfrm>
        </p:spPr>
        <p:txBody>
          <a:bodyPr>
            <a:normAutofit lnSpcReduction="10000"/>
          </a:bodyPr>
          <a:lstStyle/>
          <a:p>
            <a:r>
              <a:rPr lang="en-US" sz="3200" dirty="0"/>
              <a:t>Mazda only uses 1/5 personnel to do the same Accounts payable.(ford:500;Mazda:5)</a:t>
            </a:r>
          </a:p>
          <a:p>
            <a:r>
              <a:rPr lang="en-US" sz="3200" dirty="0"/>
              <a:t>When goods arrive at the loading dock at Mazda:</a:t>
            </a:r>
          </a:p>
          <a:p>
            <a:pPr marL="0" indent="0">
              <a:buNone/>
            </a:pPr>
            <a:r>
              <a:rPr lang="en-US" sz="3200" dirty="0"/>
              <a:t>	-Use Bar-code reader is used the loading  	dock at </a:t>
            </a:r>
            <a:r>
              <a:rPr lang="en-US" sz="3200" dirty="0" err="1"/>
              <a:t>mazda</a:t>
            </a:r>
            <a:endParaRPr lang="en-US" sz="3200" dirty="0"/>
          </a:p>
          <a:p>
            <a:pPr marL="0" indent="0">
              <a:buNone/>
            </a:pPr>
            <a:r>
              <a:rPr lang="en-US" sz="3200" dirty="0"/>
              <a:t>	-Inventory data are updated.</a:t>
            </a:r>
          </a:p>
          <a:p>
            <a:pPr marL="0" indent="0">
              <a:buNone/>
            </a:pPr>
            <a:r>
              <a:rPr lang="en-US" sz="3200" dirty="0"/>
              <a:t>	-Send electronic payment to the supplier</a:t>
            </a:r>
            <a:r>
              <a:rPr lang="en-US" dirty="0"/>
              <a:t>.</a:t>
            </a:r>
            <a:endParaRPr lang="en-IN" dirty="0"/>
          </a:p>
        </p:txBody>
      </p:sp>
    </p:spTree>
    <p:extLst>
      <p:ext uri="{BB962C8B-B14F-4D97-AF65-F5344CB8AC3E}">
        <p14:creationId xmlns:p14="http://schemas.microsoft.com/office/powerpoint/2010/main" val="419578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599B5A-7C8B-83CD-3F20-5C9E80315BAB}"/>
              </a:ext>
            </a:extLst>
          </p:cNvPr>
          <p:cNvSpPr>
            <a:spLocks noGrp="1"/>
          </p:cNvSpPr>
          <p:nvPr>
            <p:ph type="title"/>
          </p:nvPr>
        </p:nvSpPr>
        <p:spPr/>
        <p:txBody>
          <a:bodyPr/>
          <a:lstStyle/>
          <a:p>
            <a:r>
              <a:rPr lang="en-US" dirty="0"/>
              <a:t>	</a:t>
            </a:r>
            <a:r>
              <a:rPr lang="en-US" dirty="0">
                <a:solidFill>
                  <a:srgbClr val="FF0000"/>
                </a:solidFill>
              </a:rPr>
              <a:t>Ford Accounts Payable</a:t>
            </a:r>
            <a:endParaRPr lang="en-IN" dirty="0">
              <a:solidFill>
                <a:srgbClr val="FF0000"/>
              </a:solidFill>
            </a:endParaRPr>
          </a:p>
        </p:txBody>
      </p:sp>
      <p:sp>
        <p:nvSpPr>
          <p:cNvPr id="6" name="Content Placeholder 5">
            <a:extLst>
              <a:ext uri="{FF2B5EF4-FFF2-40B4-BE49-F238E27FC236}">
                <a16:creationId xmlns:a16="http://schemas.microsoft.com/office/drawing/2014/main" id="{DEE6E1A2-FED6-45CC-361C-6EDE0FF6E687}"/>
              </a:ext>
            </a:extLst>
          </p:cNvPr>
          <p:cNvSpPr>
            <a:spLocks noGrp="1"/>
          </p:cNvSpPr>
          <p:nvPr>
            <p:ph idx="1"/>
          </p:nvPr>
        </p:nvSpPr>
        <p:spPr/>
        <p:txBody>
          <a:bodyPr>
            <a:normAutofit/>
          </a:bodyPr>
          <a:lstStyle/>
          <a:p>
            <a:pPr marL="0" indent="0">
              <a:buNone/>
            </a:pPr>
            <a:r>
              <a:rPr lang="en-US" dirty="0"/>
              <a:t> Before</a:t>
            </a:r>
          </a:p>
          <a:p>
            <a:r>
              <a:rPr lang="en-US" dirty="0"/>
              <a:t>  More than 500 accounts payable clerks matched purchase </a:t>
            </a:r>
            <a:r>
              <a:rPr lang="en-US" dirty="0" err="1"/>
              <a:t>orde,receiving</a:t>
            </a:r>
            <a:r>
              <a:rPr lang="en-US" dirty="0"/>
              <a:t> documents and invoices and then issued payment.</a:t>
            </a:r>
          </a:p>
          <a:p>
            <a:r>
              <a:rPr lang="en-US" dirty="0"/>
              <a:t>It was Slow and burdensome</a:t>
            </a:r>
          </a:p>
          <a:p>
            <a:r>
              <a:rPr lang="en-US" dirty="0"/>
              <a:t>Mismatches were common.</a:t>
            </a:r>
          </a:p>
          <a:p>
            <a:pPr marL="0" indent="0">
              <a:buNone/>
            </a:pPr>
            <a:r>
              <a:rPr lang="en-US" dirty="0"/>
              <a:t>After</a:t>
            </a:r>
          </a:p>
          <a:p>
            <a:r>
              <a:rPr lang="en-US" dirty="0"/>
              <a:t>The new process cuts head count in AP by 75%</a:t>
            </a:r>
          </a:p>
          <a:p>
            <a:r>
              <a:rPr lang="en-US" dirty="0"/>
              <a:t>Invoices are eliminated.</a:t>
            </a:r>
          </a:p>
          <a:p>
            <a:r>
              <a:rPr lang="en-US" dirty="0"/>
              <a:t>Matching is computerized.</a:t>
            </a:r>
          </a:p>
          <a:p>
            <a:r>
              <a:rPr lang="en-US" dirty="0"/>
              <a:t>Accuracy is improved.</a:t>
            </a:r>
            <a:endParaRPr lang="en-IN" dirty="0"/>
          </a:p>
        </p:txBody>
      </p:sp>
    </p:spTree>
    <p:extLst>
      <p:ext uri="{BB962C8B-B14F-4D97-AF65-F5344CB8AC3E}">
        <p14:creationId xmlns:p14="http://schemas.microsoft.com/office/powerpoint/2010/main" val="18959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EEFF-6940-E4D7-E23A-3CE8DB7AA731}"/>
              </a:ext>
            </a:extLst>
          </p:cNvPr>
          <p:cNvSpPr>
            <a:spLocks noGrp="1"/>
          </p:cNvSpPr>
          <p:nvPr>
            <p:ph type="title"/>
          </p:nvPr>
        </p:nvSpPr>
        <p:spPr>
          <a:xfrm>
            <a:off x="1066800" y="642594"/>
            <a:ext cx="10454640" cy="1371600"/>
          </a:xfrm>
        </p:spPr>
        <p:txBody>
          <a:bodyPr>
            <a:normAutofit fontScale="90000"/>
          </a:bodyPr>
          <a:lstStyle/>
          <a:p>
            <a:r>
              <a:rPr lang="en-US" dirty="0">
                <a:solidFill>
                  <a:srgbClr val="FF0000"/>
                </a:solidFill>
              </a:rPr>
              <a:t>BPR Management Technique Focused</a:t>
            </a:r>
            <a:endParaRPr lang="en-IN" dirty="0">
              <a:solidFill>
                <a:srgbClr val="FF0000"/>
              </a:solidFill>
            </a:endParaRPr>
          </a:p>
        </p:txBody>
      </p:sp>
      <p:sp>
        <p:nvSpPr>
          <p:cNvPr id="3" name="Content Placeholder 2">
            <a:extLst>
              <a:ext uri="{FF2B5EF4-FFF2-40B4-BE49-F238E27FC236}">
                <a16:creationId xmlns:a16="http://schemas.microsoft.com/office/drawing/2014/main" id="{B1DAD05A-D9BF-D221-0A95-93A5E6FFB5EF}"/>
              </a:ext>
            </a:extLst>
          </p:cNvPr>
          <p:cNvSpPr>
            <a:spLocks noGrp="1"/>
          </p:cNvSpPr>
          <p:nvPr>
            <p:ph idx="1"/>
          </p:nvPr>
        </p:nvSpPr>
        <p:spPr/>
        <p:txBody>
          <a:bodyPr>
            <a:normAutofit/>
          </a:bodyPr>
          <a:lstStyle/>
          <a:p>
            <a:r>
              <a:rPr lang="en-US" sz="2000" dirty="0"/>
              <a:t>Customer focus-Customer service oriented processes aiming to eliminate customer complaints . </a:t>
            </a:r>
          </a:p>
          <a:p>
            <a:r>
              <a:rPr lang="en-US" sz="2000" dirty="0"/>
              <a:t>Speed-Dramatic compression of the time it takes to complete a task for key business processes.</a:t>
            </a:r>
          </a:p>
          <a:p>
            <a:r>
              <a:rPr lang="en-US" sz="2000" dirty="0"/>
              <a:t>Flexibility-Adaptive processes and structures to changing conditions and competition.</a:t>
            </a:r>
          </a:p>
          <a:p>
            <a:r>
              <a:rPr lang="en-US" sz="2000" dirty="0"/>
              <a:t>Quality-obsession with the superior service and value to the customers.</a:t>
            </a:r>
          </a:p>
          <a:p>
            <a:r>
              <a:rPr lang="en-US" sz="2000" dirty="0"/>
              <a:t>Innovation-Leadership through imaginative change providing to organization competitive advantage .</a:t>
            </a:r>
          </a:p>
          <a:p>
            <a:r>
              <a:rPr lang="en-US" sz="2000" dirty="0"/>
              <a:t>Productivity-improve drastically effectiveness and efficiency</a:t>
            </a:r>
            <a:endParaRPr lang="en-IN" sz="2000" dirty="0"/>
          </a:p>
        </p:txBody>
      </p:sp>
    </p:spTree>
    <p:extLst>
      <p:ext uri="{BB962C8B-B14F-4D97-AF65-F5344CB8AC3E}">
        <p14:creationId xmlns:p14="http://schemas.microsoft.com/office/powerpoint/2010/main" val="3149650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D9EC-1D5D-1ABB-1DF0-7525C063DE7E}"/>
              </a:ext>
            </a:extLst>
          </p:cNvPr>
          <p:cNvSpPr>
            <a:spLocks noGrp="1"/>
          </p:cNvSpPr>
          <p:nvPr>
            <p:ph type="title"/>
          </p:nvPr>
        </p:nvSpPr>
        <p:spPr/>
        <p:txBody>
          <a:bodyPr/>
          <a:lstStyle/>
          <a:p>
            <a:r>
              <a:rPr lang="en-US" dirty="0">
                <a:solidFill>
                  <a:srgbClr val="FF0000"/>
                </a:solidFill>
              </a:rPr>
              <a:t>Benefits of Re-Engineering</a:t>
            </a:r>
            <a:endParaRPr lang="en-IN" dirty="0">
              <a:solidFill>
                <a:srgbClr val="FF0000"/>
              </a:solidFill>
            </a:endParaRPr>
          </a:p>
        </p:txBody>
      </p:sp>
      <p:sp>
        <p:nvSpPr>
          <p:cNvPr id="3" name="Content Placeholder 2">
            <a:extLst>
              <a:ext uri="{FF2B5EF4-FFF2-40B4-BE49-F238E27FC236}">
                <a16:creationId xmlns:a16="http://schemas.microsoft.com/office/drawing/2014/main" id="{2BE88C60-E4F9-0770-5C46-2F8FD18729AB}"/>
              </a:ext>
            </a:extLst>
          </p:cNvPr>
          <p:cNvSpPr>
            <a:spLocks noGrp="1"/>
          </p:cNvSpPr>
          <p:nvPr>
            <p:ph idx="1"/>
          </p:nvPr>
        </p:nvSpPr>
        <p:spPr/>
        <p:txBody>
          <a:bodyPr>
            <a:noAutofit/>
          </a:bodyPr>
          <a:lstStyle/>
          <a:p>
            <a:r>
              <a:rPr lang="en-US" sz="2400" dirty="0"/>
              <a:t>Eliminates waste, and obsolete or inefficient process</a:t>
            </a:r>
          </a:p>
          <a:p>
            <a:endParaRPr lang="en-US" sz="2400" dirty="0"/>
          </a:p>
          <a:p>
            <a:r>
              <a:rPr lang="en-US" sz="2400" dirty="0"/>
              <a:t>Significant reduction in cost and time.</a:t>
            </a:r>
          </a:p>
          <a:p>
            <a:endParaRPr lang="en-US" sz="2400" dirty="0"/>
          </a:p>
          <a:p>
            <a:r>
              <a:rPr lang="en-US" sz="2400" dirty="0"/>
              <a:t>Revolutionary improvements in many business processes as measured by quality and customer service</a:t>
            </a:r>
          </a:p>
          <a:p>
            <a:endParaRPr lang="en-IN" sz="2400" dirty="0"/>
          </a:p>
          <a:p>
            <a:r>
              <a:rPr lang="en-IN" sz="2400" dirty="0"/>
              <a:t>Increasing the Competency of both top and low level companies</a:t>
            </a:r>
          </a:p>
        </p:txBody>
      </p:sp>
    </p:spTree>
    <p:extLst>
      <p:ext uri="{BB962C8B-B14F-4D97-AF65-F5344CB8AC3E}">
        <p14:creationId xmlns:p14="http://schemas.microsoft.com/office/powerpoint/2010/main" val="1031680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8DBD7-F45B-49E7-4268-AB13226AC09E}"/>
              </a:ext>
            </a:extLst>
          </p:cNvPr>
          <p:cNvSpPr>
            <a:spLocks noGrp="1"/>
          </p:cNvSpPr>
          <p:nvPr>
            <p:ph type="title"/>
          </p:nvPr>
        </p:nvSpPr>
        <p:spPr>
          <a:xfrm>
            <a:off x="1066800" y="1381760"/>
            <a:ext cx="10058400" cy="2367280"/>
          </a:xfrm>
        </p:spPr>
        <p:txBody>
          <a:bodyPr>
            <a:normAutofit/>
          </a:bodyPr>
          <a:lstStyle/>
          <a:p>
            <a:r>
              <a:rPr lang="en-US" sz="6000" dirty="0"/>
              <a:t>		</a:t>
            </a:r>
            <a:r>
              <a:rPr lang="en-US" sz="6000" dirty="0">
                <a:solidFill>
                  <a:srgbClr val="FF0000"/>
                </a:solidFill>
              </a:rPr>
              <a:t>THANK YOU</a:t>
            </a:r>
            <a:endParaRPr lang="en-IN" sz="6000" dirty="0">
              <a:solidFill>
                <a:srgbClr val="FF0000"/>
              </a:solidFill>
            </a:endParaRPr>
          </a:p>
        </p:txBody>
      </p:sp>
    </p:spTree>
    <p:extLst>
      <p:ext uri="{BB962C8B-B14F-4D97-AF65-F5344CB8AC3E}">
        <p14:creationId xmlns:p14="http://schemas.microsoft.com/office/powerpoint/2010/main" val="159122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2A77-8364-B5E8-7282-428FC1B6EA34}"/>
              </a:ext>
            </a:extLst>
          </p:cNvPr>
          <p:cNvSpPr>
            <a:spLocks noGrp="1"/>
          </p:cNvSpPr>
          <p:nvPr>
            <p:ph type="title" idx="4294967295"/>
          </p:nvPr>
        </p:nvSpPr>
        <p:spPr>
          <a:xfrm>
            <a:off x="3121025" y="1524000"/>
            <a:ext cx="9070975" cy="1524000"/>
          </a:xfrm>
        </p:spPr>
        <p:txBody>
          <a:bodyPr/>
          <a:lstStyle/>
          <a:p>
            <a:r>
              <a:rPr lang="en-US" sz="4000" b="1" u="sng" dirty="0">
                <a:solidFill>
                  <a:schemeClr val="tx1"/>
                </a:solidFill>
                <a:effectLst>
                  <a:outerShdw blurRad="38100" dist="38100" dir="2700000" algn="br" rotWithShape="0">
                    <a:srgbClr val="000000"/>
                  </a:outerShdw>
                </a:effectLst>
                <a:latin typeface="Arial Narrow" panose="020B0606020202030204" pitchFamily="34" charset="0"/>
              </a:rPr>
              <a:t>Concept of green management</a:t>
            </a:r>
            <a:endParaRPr lang="en-IN" sz="4000" dirty="0">
              <a:solidFill>
                <a:schemeClr val="tx1"/>
              </a:solidFill>
              <a:latin typeface="Arial Narrow" panose="020B0606020202030204" pitchFamily="34" charset="0"/>
            </a:endParaRPr>
          </a:p>
        </p:txBody>
      </p:sp>
      <p:sp>
        <p:nvSpPr>
          <p:cNvPr id="3" name="Text Placeholder 2">
            <a:extLst>
              <a:ext uri="{FF2B5EF4-FFF2-40B4-BE49-F238E27FC236}">
                <a16:creationId xmlns:a16="http://schemas.microsoft.com/office/drawing/2014/main" id="{B343C888-9A89-F2E8-2B8E-BCA74E729851}"/>
              </a:ext>
            </a:extLst>
          </p:cNvPr>
          <p:cNvSpPr>
            <a:spLocks noGrp="1"/>
          </p:cNvSpPr>
          <p:nvPr>
            <p:ph type="body" idx="4294967295"/>
          </p:nvPr>
        </p:nvSpPr>
        <p:spPr>
          <a:xfrm>
            <a:off x="3121025" y="2857500"/>
            <a:ext cx="9070975" cy="2562225"/>
          </a:xfrm>
        </p:spPr>
        <p:txBody>
          <a:bodyPr>
            <a:normAutofit lnSpcReduction="10000"/>
          </a:bodyPr>
          <a:lstStyle/>
          <a:p>
            <a:pPr algn="l"/>
            <a:r>
              <a:rPr lang="en-US" sz="2800" dirty="0"/>
              <a:t>Green management is a paradigm that includes improving environmental awareness, using energy resources and eco-friendly technologies, reuse of wastes, and recycling activities starting from production activities of businesses to packaging and delivering to consumers.</a:t>
            </a:r>
          </a:p>
          <a:p>
            <a:endParaRPr lang="en-IN" dirty="0"/>
          </a:p>
        </p:txBody>
      </p:sp>
    </p:spTree>
    <p:extLst>
      <p:ext uri="{BB962C8B-B14F-4D97-AF65-F5344CB8AC3E}">
        <p14:creationId xmlns:p14="http://schemas.microsoft.com/office/powerpoint/2010/main" val="36971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E5C5-FFE8-914D-4116-0AC9B3B69C74}"/>
              </a:ext>
            </a:extLst>
          </p:cNvPr>
          <p:cNvSpPr>
            <a:spLocks noGrp="1"/>
          </p:cNvSpPr>
          <p:nvPr>
            <p:ph type="title" idx="4294967295"/>
          </p:nvPr>
        </p:nvSpPr>
        <p:spPr>
          <a:xfrm>
            <a:off x="0" y="1903413"/>
            <a:ext cx="9070975" cy="658812"/>
          </a:xfrm>
        </p:spPr>
        <p:txBody>
          <a:bodyPr>
            <a:normAutofit fontScale="90000"/>
          </a:bodyPr>
          <a:lstStyle/>
          <a:p>
            <a:r>
              <a:rPr lang="en-US" sz="4800" b="1" u="sng" dirty="0">
                <a:solidFill>
                  <a:schemeClr val="tx1"/>
                </a:solidFill>
                <a:effectLst>
                  <a:outerShdw blurRad="38100" dist="38100" dir="2700000" algn="br" rotWithShape="0">
                    <a:srgbClr val="000000"/>
                  </a:outerShdw>
                </a:effectLst>
                <a:latin typeface="Arial Narrow" panose="020B0606020202030204" pitchFamily="34" charset="0"/>
              </a:rPr>
              <a:t>Green Business</a:t>
            </a:r>
            <a:endParaRPr lang="en-IN" sz="4800" dirty="0">
              <a:solidFill>
                <a:schemeClr val="tx1"/>
              </a:solidFill>
              <a:latin typeface="Arial Narrow" panose="020B0606020202030204" pitchFamily="34" charset="0"/>
            </a:endParaRPr>
          </a:p>
        </p:txBody>
      </p:sp>
      <p:sp>
        <p:nvSpPr>
          <p:cNvPr id="3" name="Text Placeholder 2">
            <a:extLst>
              <a:ext uri="{FF2B5EF4-FFF2-40B4-BE49-F238E27FC236}">
                <a16:creationId xmlns:a16="http://schemas.microsoft.com/office/drawing/2014/main" id="{5F2ECF5C-52FA-C95F-B046-AACED142461B}"/>
              </a:ext>
            </a:extLst>
          </p:cNvPr>
          <p:cNvSpPr>
            <a:spLocks noGrp="1"/>
          </p:cNvSpPr>
          <p:nvPr>
            <p:ph type="body" idx="4294967295"/>
          </p:nvPr>
        </p:nvSpPr>
        <p:spPr>
          <a:xfrm>
            <a:off x="3121025" y="2714625"/>
            <a:ext cx="9070975" cy="2781300"/>
          </a:xfrm>
        </p:spPr>
        <p:txBody>
          <a:bodyPr>
            <a:normAutofit/>
          </a:bodyPr>
          <a:lstStyle/>
          <a:p>
            <a:pPr marL="342900" indent="-342900" algn="l">
              <a:buFont typeface="Arial"/>
              <a:buChar char="•"/>
            </a:pPr>
            <a:r>
              <a:rPr lang="en-US" sz="2000" dirty="0">
                <a:solidFill>
                  <a:srgbClr val="36363D"/>
                </a:solidFill>
              </a:rPr>
              <a:t>An enterprise that has minimal negative impact or potentially a positive effect on the global or local environment, community, society, or economy—a business that strives to meet the triple bottom line.</a:t>
            </a:r>
          </a:p>
          <a:p>
            <a:pPr marL="342900" indent="-342900" algn="l">
              <a:buFont typeface="Arial"/>
              <a:buChar char="•"/>
            </a:pPr>
            <a:r>
              <a:rPr lang="en-US" sz="2000" dirty="0">
                <a:solidFill>
                  <a:srgbClr val="36363D"/>
                </a:solidFill>
              </a:rPr>
              <a:t>They cluster under different groupings and the whole is sometimes referred to as "green capitalism.</a:t>
            </a:r>
          </a:p>
          <a:p>
            <a:pPr marL="342900" indent="-342900" algn="l">
              <a:buFont typeface="Arial"/>
              <a:buChar char="•"/>
            </a:pPr>
            <a:r>
              <a:rPr lang="en-US" sz="2000" dirty="0">
                <a:solidFill>
                  <a:srgbClr val="36363D"/>
                </a:solidFill>
              </a:rPr>
              <a:t>Often, sustainable businesses have progressive environmental and human rights policies. </a:t>
            </a:r>
          </a:p>
          <a:p>
            <a:endParaRPr lang="en-IN" dirty="0"/>
          </a:p>
        </p:txBody>
      </p:sp>
    </p:spTree>
    <p:extLst>
      <p:ext uri="{BB962C8B-B14F-4D97-AF65-F5344CB8AC3E}">
        <p14:creationId xmlns:p14="http://schemas.microsoft.com/office/powerpoint/2010/main" val="413343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CB61-901D-28BA-0A9D-991E043D3E8A}"/>
              </a:ext>
            </a:extLst>
          </p:cNvPr>
          <p:cNvSpPr>
            <a:spLocks noGrp="1"/>
          </p:cNvSpPr>
          <p:nvPr>
            <p:ph type="ctrTitle" idx="4294967295"/>
          </p:nvPr>
        </p:nvSpPr>
        <p:spPr>
          <a:xfrm>
            <a:off x="0" y="1662113"/>
            <a:ext cx="9067800" cy="595312"/>
          </a:xfrm>
        </p:spPr>
        <p:txBody>
          <a:bodyPr>
            <a:normAutofit fontScale="90000"/>
          </a:bodyPr>
          <a:lstStyle/>
          <a:p>
            <a:r>
              <a:rPr lang="en-US" sz="5400" b="1" i="0" u="sng" dirty="0">
                <a:solidFill>
                  <a:schemeClr val="tx1"/>
                </a:solidFill>
                <a:effectLst>
                  <a:outerShdw blurRad="38100" dist="38100" dir="2700000" algn="br" rotWithShape="0">
                    <a:srgbClr val="000000"/>
                  </a:outerShdw>
                </a:effectLst>
                <a:latin typeface="Arial Narrow" panose="020B0606020202030204" pitchFamily="34" charset="0"/>
              </a:rPr>
              <a:t>Sustainable businesses</a:t>
            </a:r>
            <a:endParaRPr lang="en-IN" sz="5400" dirty="0">
              <a:solidFill>
                <a:schemeClr val="tx1"/>
              </a:solidFill>
              <a:latin typeface="Arial Narrow" panose="020B0606020202030204" pitchFamily="34" charset="0"/>
            </a:endParaRPr>
          </a:p>
        </p:txBody>
      </p:sp>
      <p:sp>
        <p:nvSpPr>
          <p:cNvPr id="3" name="Subtitle 2">
            <a:extLst>
              <a:ext uri="{FF2B5EF4-FFF2-40B4-BE49-F238E27FC236}">
                <a16:creationId xmlns:a16="http://schemas.microsoft.com/office/drawing/2014/main" id="{1FFC379B-03D2-A430-2B73-F345B9F5FB56}"/>
              </a:ext>
            </a:extLst>
          </p:cNvPr>
          <p:cNvSpPr>
            <a:spLocks noGrp="1"/>
          </p:cNvSpPr>
          <p:nvPr>
            <p:ph type="subTitle" idx="4294967295"/>
          </p:nvPr>
        </p:nvSpPr>
        <p:spPr>
          <a:xfrm>
            <a:off x="0" y="2466975"/>
            <a:ext cx="4410075" cy="2828925"/>
          </a:xfrm>
        </p:spPr>
        <p:txBody>
          <a:bodyPr>
            <a:normAutofit lnSpcReduction="10000"/>
          </a:bodyPr>
          <a:lstStyle/>
          <a:p>
            <a:pPr algn="l"/>
            <a:r>
              <a:rPr lang="en-US" sz="1800" dirty="0"/>
              <a:t>Sustainability consists of fulfilling the needs of current generations without compromising the needs of future generations, while ensuring a balance between economic growth, environmental care and social well-being. Sustainability is made up of three pillars: the economy, society and the environment.</a:t>
            </a:r>
          </a:p>
          <a:p>
            <a:endParaRPr lang="en-IN" dirty="0"/>
          </a:p>
        </p:txBody>
      </p:sp>
      <p:pic>
        <p:nvPicPr>
          <p:cNvPr id="4" name="Picture Placeholder 2097151">
            <a:extLst>
              <a:ext uri="{FF2B5EF4-FFF2-40B4-BE49-F238E27FC236}">
                <a16:creationId xmlns:a16="http://schemas.microsoft.com/office/drawing/2014/main" id="{9B503E47-E70F-868C-207E-268DA254A3CF}"/>
              </a:ext>
            </a:extLst>
          </p:cNvPr>
          <p:cNvPicPr>
            <a:picLocks/>
          </p:cNvPicPr>
          <p:nvPr/>
        </p:nvPicPr>
        <p:blipFill>
          <a:blip r:embed="rId2"/>
          <a:srcRect l="375" r="375"/>
          <a:stretch>
            <a:fillRect/>
          </a:stretch>
        </p:blipFill>
        <p:spPr>
          <a:xfrm>
            <a:off x="6838950" y="2133600"/>
            <a:ext cx="2752724" cy="2933700"/>
          </a:xfrm>
          <a:prstGeom prst="rect">
            <a:avLst/>
          </a:prstGeom>
        </p:spPr>
      </p:pic>
    </p:spTree>
    <p:extLst>
      <p:ext uri="{BB962C8B-B14F-4D97-AF65-F5344CB8AC3E}">
        <p14:creationId xmlns:p14="http://schemas.microsoft.com/office/powerpoint/2010/main" val="219307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0DE4-C3AF-485B-DF19-992C7F6B68B1}"/>
              </a:ext>
            </a:extLst>
          </p:cNvPr>
          <p:cNvSpPr>
            <a:spLocks noGrp="1"/>
          </p:cNvSpPr>
          <p:nvPr>
            <p:ph type="ctrTitle" idx="4294967295"/>
          </p:nvPr>
        </p:nvSpPr>
        <p:spPr>
          <a:xfrm>
            <a:off x="3122613" y="1414463"/>
            <a:ext cx="9069387" cy="852487"/>
          </a:xfrm>
        </p:spPr>
        <p:txBody>
          <a:bodyPr>
            <a:normAutofit fontScale="90000"/>
          </a:bodyPr>
          <a:lstStyle/>
          <a:p>
            <a:r>
              <a:rPr lang="en-US" sz="4000" b="1" u="sng" dirty="0">
                <a:solidFill>
                  <a:srgbClr val="000000"/>
                </a:solidFill>
                <a:effectLst>
                  <a:outerShdw blurRad="38100" dist="38100" dir="2700000" algn="br" rotWithShape="0">
                    <a:srgbClr val="000000"/>
                  </a:outerShdw>
                </a:effectLst>
                <a:latin typeface="Arial Narrow" panose="020B0606020202030204" pitchFamily="34" charset="0"/>
              </a:rPr>
              <a:t>Common Characteristics of Green companies</a:t>
            </a:r>
            <a:r>
              <a:rPr lang="en-US" sz="4400" b="1" u="sng" dirty="0">
                <a:solidFill>
                  <a:srgbClr val="000000"/>
                </a:solidFill>
                <a:effectLst>
                  <a:outerShdw blurRad="38100" dist="38100" dir="2700000" algn="br" rotWithShape="0">
                    <a:srgbClr val="000000"/>
                  </a:outerShdw>
                </a:effectLst>
                <a:latin typeface="Arial Narrow" panose="020B0606020202030204" pitchFamily="34" charset="0"/>
              </a:rPr>
              <a:t>:- </a:t>
            </a:r>
            <a:endParaRPr lang="en-IN" sz="8000" dirty="0">
              <a:latin typeface="Arial Narrow" panose="020B0606020202030204" pitchFamily="34" charset="0"/>
            </a:endParaRPr>
          </a:p>
        </p:txBody>
      </p:sp>
      <p:sp>
        <p:nvSpPr>
          <p:cNvPr id="3" name="Subtitle 2">
            <a:extLst>
              <a:ext uri="{FF2B5EF4-FFF2-40B4-BE49-F238E27FC236}">
                <a16:creationId xmlns:a16="http://schemas.microsoft.com/office/drawing/2014/main" id="{02CCDA21-6318-AD02-8513-9C62AD9242A0}"/>
              </a:ext>
            </a:extLst>
          </p:cNvPr>
          <p:cNvSpPr>
            <a:spLocks noGrp="1"/>
          </p:cNvSpPr>
          <p:nvPr>
            <p:ph type="subTitle" idx="4294967295"/>
          </p:nvPr>
        </p:nvSpPr>
        <p:spPr>
          <a:xfrm>
            <a:off x="3121025" y="2571750"/>
            <a:ext cx="9070975" cy="2871788"/>
          </a:xfrm>
        </p:spPr>
        <p:txBody>
          <a:bodyPr>
            <a:normAutofit/>
          </a:bodyPr>
          <a:lstStyle/>
          <a:p>
            <a:pPr marL="285750" indent="-285750" algn="l">
              <a:buFont typeface="Arial" panose="020B0604020202020204" pitchFamily="34" charset="0"/>
              <a:buChar char="•"/>
            </a:pPr>
            <a:r>
              <a:rPr lang="en-US" sz="2400" dirty="0"/>
              <a:t>Minimum use of plastic material</a:t>
            </a:r>
          </a:p>
          <a:p>
            <a:pPr marL="285750" indent="-285750" algn="l">
              <a:buFont typeface="Arial" panose="020B0604020202020204" pitchFamily="34" charset="0"/>
              <a:buChar char="•"/>
            </a:pPr>
            <a:r>
              <a:rPr lang="en-US" sz="2400" dirty="0"/>
              <a:t>Use recyclable packaging material.</a:t>
            </a:r>
          </a:p>
          <a:p>
            <a:pPr marL="285750" indent="-285750" algn="l">
              <a:buFont typeface="Arial" panose="020B0604020202020204" pitchFamily="34" charset="0"/>
              <a:buChar char="•"/>
            </a:pPr>
            <a:r>
              <a:rPr lang="en-US" sz="2400" dirty="0"/>
              <a:t>Recyclable papers.</a:t>
            </a:r>
          </a:p>
          <a:p>
            <a:pPr marL="285750" indent="-285750" algn="l">
              <a:buFont typeface="Arial" panose="020B0604020202020204" pitchFamily="34" charset="0"/>
              <a:buChar char="•"/>
            </a:pPr>
            <a:r>
              <a:rPr lang="en-US" sz="2400" dirty="0"/>
              <a:t>To reduce wastage of Resources</a:t>
            </a:r>
          </a:p>
          <a:p>
            <a:pPr marL="285750" indent="-285750" algn="l">
              <a:buFont typeface="Arial" panose="020B0604020202020204" pitchFamily="34" charset="0"/>
              <a:buChar char="•"/>
            </a:pPr>
            <a:r>
              <a:rPr lang="en-US" sz="2400" dirty="0"/>
              <a:t>To reduce degradation of environment</a:t>
            </a:r>
          </a:p>
          <a:p>
            <a:pPr marL="285750" indent="-285750" algn="l">
              <a:buFont typeface="Arial" panose="020B0604020202020204" pitchFamily="34" charset="0"/>
              <a:buChar char="•"/>
            </a:pPr>
            <a:r>
              <a:rPr lang="en-US" sz="2400" dirty="0"/>
              <a:t>To save the </a:t>
            </a:r>
            <a:r>
              <a:rPr lang="en-US" sz="2400" dirty="0" err="1"/>
              <a:t>scacre</a:t>
            </a:r>
            <a:r>
              <a:rPr lang="en-US" sz="2400" dirty="0"/>
              <a:t> resources for the future generations.    </a:t>
            </a:r>
          </a:p>
          <a:p>
            <a:endParaRPr lang="en-IN" dirty="0"/>
          </a:p>
        </p:txBody>
      </p:sp>
    </p:spTree>
    <p:extLst>
      <p:ext uri="{BB962C8B-B14F-4D97-AF65-F5344CB8AC3E}">
        <p14:creationId xmlns:p14="http://schemas.microsoft.com/office/powerpoint/2010/main" val="310494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66696-BC82-4338-36D0-75CF0B5777CA}"/>
              </a:ext>
            </a:extLst>
          </p:cNvPr>
          <p:cNvSpPr>
            <a:spLocks noGrp="1"/>
          </p:cNvSpPr>
          <p:nvPr>
            <p:ph type="ctrTitle" idx="4294967295"/>
          </p:nvPr>
        </p:nvSpPr>
        <p:spPr>
          <a:xfrm>
            <a:off x="0" y="1671638"/>
            <a:ext cx="9069388" cy="690562"/>
          </a:xfrm>
        </p:spPr>
        <p:txBody>
          <a:bodyPr>
            <a:normAutofit fontScale="90000"/>
          </a:bodyPr>
          <a:lstStyle/>
          <a:p>
            <a:r>
              <a:rPr lang="en-US" sz="4400" b="1" u="sng" dirty="0">
                <a:solidFill>
                  <a:schemeClr val="tx1"/>
                </a:solidFill>
                <a:effectLst>
                  <a:outerShdw blurRad="38100" dist="38100" dir="2700000" algn="br" rotWithShape="0">
                    <a:srgbClr val="000000"/>
                  </a:outerShdw>
                </a:effectLst>
                <a:latin typeface="Arial Narrow" panose="020B0606020202030204" pitchFamily="34" charset="0"/>
              </a:rPr>
              <a:t>Scope of Green  business Management</a:t>
            </a:r>
            <a:endParaRPr lang="en-IN" sz="4400" dirty="0">
              <a:solidFill>
                <a:schemeClr val="tx1"/>
              </a:solidFill>
              <a:latin typeface="Arial Narrow" panose="020B0606020202030204" pitchFamily="34" charset="0"/>
            </a:endParaRPr>
          </a:p>
        </p:txBody>
      </p:sp>
      <p:sp>
        <p:nvSpPr>
          <p:cNvPr id="3" name="Subtitle 2">
            <a:extLst>
              <a:ext uri="{FF2B5EF4-FFF2-40B4-BE49-F238E27FC236}">
                <a16:creationId xmlns:a16="http://schemas.microsoft.com/office/drawing/2014/main" id="{5746B894-25E7-3FBC-B94B-1973C161A77B}"/>
              </a:ext>
            </a:extLst>
          </p:cNvPr>
          <p:cNvSpPr>
            <a:spLocks noGrp="1"/>
          </p:cNvSpPr>
          <p:nvPr>
            <p:ph type="subTitle" idx="4294967295"/>
          </p:nvPr>
        </p:nvSpPr>
        <p:spPr>
          <a:xfrm>
            <a:off x="3121025" y="2600325"/>
            <a:ext cx="9070975" cy="3141663"/>
          </a:xfrm>
        </p:spPr>
        <p:txBody>
          <a:bodyPr>
            <a:normAutofit/>
          </a:bodyPr>
          <a:lstStyle/>
          <a:p>
            <a:pPr marL="342900" indent="-342900" algn="l">
              <a:buFont typeface="Arial"/>
              <a:buChar char="•"/>
            </a:pPr>
            <a:r>
              <a:rPr lang="en-US" sz="1800" dirty="0"/>
              <a:t>Green Foods: Green business ideas allows people too grow “garden parks” or small seeded trays that can be placed anywhere at your surroundings.</a:t>
            </a:r>
          </a:p>
          <a:p>
            <a:pPr marL="342900" indent="-342900" algn="l">
              <a:buFont typeface="Arial"/>
              <a:buChar char="•"/>
            </a:pPr>
            <a:r>
              <a:rPr lang="en-US" sz="1800" dirty="0"/>
              <a:t>Green Consulting: Green consulting is the one of the best low budget businesses. All you need is to know best advertising methods for business and need a mobile or email id, so that people can contact.</a:t>
            </a:r>
          </a:p>
          <a:p>
            <a:pPr marL="342900" indent="-342900" algn="l">
              <a:buFont typeface="Arial"/>
              <a:buChar char="•"/>
            </a:pPr>
            <a:r>
              <a:rPr lang="en-US" sz="1800" dirty="0"/>
              <a:t>Green vehicles: Using of electric scooters an small electric cars. The cope is endless – once you start thinking about your environment for the pollution free and fuel saving market. </a:t>
            </a:r>
          </a:p>
          <a:p>
            <a:pPr marL="342900" indent="-342900" algn="l">
              <a:buFont typeface="Arial"/>
              <a:buChar char="•"/>
            </a:pPr>
            <a:r>
              <a:rPr lang="en-US" sz="1800" dirty="0"/>
              <a:t>Green Appliances (energy star logo)</a:t>
            </a:r>
            <a:endParaRPr lang="en-IN" sz="1800" dirty="0"/>
          </a:p>
        </p:txBody>
      </p:sp>
    </p:spTree>
    <p:extLst>
      <p:ext uri="{BB962C8B-B14F-4D97-AF65-F5344CB8AC3E}">
        <p14:creationId xmlns:p14="http://schemas.microsoft.com/office/powerpoint/2010/main" val="283316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2E3C-80C4-F515-09D1-26254BEEA274}"/>
              </a:ext>
            </a:extLst>
          </p:cNvPr>
          <p:cNvSpPr>
            <a:spLocks noGrp="1"/>
          </p:cNvSpPr>
          <p:nvPr>
            <p:ph type="ctrTitle"/>
          </p:nvPr>
        </p:nvSpPr>
        <p:spPr/>
        <p:txBody>
          <a:bodyPr/>
          <a:lstStyle/>
          <a:p>
            <a:r>
              <a:rPr lang="en-US" dirty="0"/>
              <a:t>GREEN RE-ENGINEERING</a:t>
            </a:r>
            <a:endParaRPr lang="en-IN" dirty="0"/>
          </a:p>
        </p:txBody>
      </p:sp>
      <p:sp>
        <p:nvSpPr>
          <p:cNvPr id="3" name="Subtitle 2">
            <a:extLst>
              <a:ext uri="{FF2B5EF4-FFF2-40B4-BE49-F238E27FC236}">
                <a16:creationId xmlns:a16="http://schemas.microsoft.com/office/drawing/2014/main" id="{451B908B-75FE-6ADB-8CB9-D641E7D03BCD}"/>
              </a:ext>
            </a:extLst>
          </p:cNvPr>
          <p:cNvSpPr>
            <a:spLocks noGrp="1"/>
          </p:cNvSpPr>
          <p:nvPr>
            <p:ph type="subTitle" idx="1"/>
          </p:nvPr>
        </p:nvSpPr>
        <p:spPr/>
        <p:txBody>
          <a:bodyPr/>
          <a:lstStyle/>
          <a:p>
            <a:pPr algn="r"/>
            <a:r>
              <a:rPr lang="en-US" sz="2000" b="1" dirty="0"/>
              <a:t>BY-IRFAN KHAN</a:t>
            </a:r>
          </a:p>
          <a:p>
            <a:endParaRPr lang="en-US" dirty="0"/>
          </a:p>
          <a:p>
            <a:endParaRPr lang="en-US" dirty="0"/>
          </a:p>
        </p:txBody>
      </p:sp>
    </p:spTree>
    <p:extLst>
      <p:ext uri="{BB962C8B-B14F-4D97-AF65-F5344CB8AC3E}">
        <p14:creationId xmlns:p14="http://schemas.microsoft.com/office/powerpoint/2010/main" val="146183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D855F-E299-4793-8BD0-3D50BEE91B7A}"/>
              </a:ext>
            </a:extLst>
          </p:cNvPr>
          <p:cNvSpPr>
            <a:spLocks noGrp="1"/>
          </p:cNvSpPr>
          <p:nvPr>
            <p:ph type="title"/>
          </p:nvPr>
        </p:nvSpPr>
        <p:spPr/>
        <p:txBody>
          <a:bodyPr/>
          <a:lstStyle/>
          <a:p>
            <a:r>
              <a:rPr lang="en-US" dirty="0">
                <a:solidFill>
                  <a:srgbClr val="FF0000"/>
                </a:solidFill>
              </a:rPr>
              <a:t>What is Re-Engineering</a:t>
            </a:r>
            <a:endParaRPr lang="en-IN" dirty="0">
              <a:solidFill>
                <a:srgbClr val="FF0000"/>
              </a:solidFill>
            </a:endParaRPr>
          </a:p>
        </p:txBody>
      </p:sp>
      <p:sp>
        <p:nvSpPr>
          <p:cNvPr id="5" name="Content Placeholder 4">
            <a:extLst>
              <a:ext uri="{FF2B5EF4-FFF2-40B4-BE49-F238E27FC236}">
                <a16:creationId xmlns:a16="http://schemas.microsoft.com/office/drawing/2014/main" id="{F9AC829D-1F41-31B8-9485-019B153894F8}"/>
              </a:ext>
            </a:extLst>
          </p:cNvPr>
          <p:cNvSpPr>
            <a:spLocks noGrp="1"/>
          </p:cNvSpPr>
          <p:nvPr>
            <p:ph idx="1"/>
          </p:nvPr>
        </p:nvSpPr>
        <p:spPr>
          <a:xfrm>
            <a:off x="1066800" y="2103120"/>
            <a:ext cx="9428480" cy="3931920"/>
          </a:xfrm>
        </p:spPr>
        <p:txBody>
          <a:bodyPr>
            <a:normAutofit lnSpcReduction="10000"/>
          </a:bodyPr>
          <a:lstStyle/>
          <a:p>
            <a:r>
              <a:rPr lang="en-US" sz="2000" dirty="0"/>
              <a:t>Business Process Re-engineering(BPR) is a</a:t>
            </a:r>
          </a:p>
          <a:p>
            <a:pPr marL="0" indent="0">
              <a:buNone/>
            </a:pPr>
            <a:r>
              <a:rPr lang="en-US" sz="2000" dirty="0"/>
              <a:t>   management approach aiming at improvements by means of elevating </a:t>
            </a:r>
          </a:p>
          <a:p>
            <a:pPr marL="0" indent="0">
              <a:buNone/>
            </a:pPr>
            <a:r>
              <a:rPr lang="en-US" sz="2000" dirty="0"/>
              <a:t>   efficiency and effectiveness of the processes that exist within and across </a:t>
            </a:r>
          </a:p>
          <a:p>
            <a:pPr marL="0" indent="0">
              <a:buNone/>
            </a:pPr>
            <a:r>
              <a:rPr lang="en-US" sz="2000" dirty="0"/>
              <a:t>    organizations.</a:t>
            </a:r>
          </a:p>
          <a:p>
            <a:pPr marL="0" indent="0">
              <a:buNone/>
            </a:pPr>
            <a:endParaRPr lang="en-US" sz="2000" dirty="0"/>
          </a:p>
          <a:p>
            <a:r>
              <a:rPr lang="en-US" sz="2000" dirty="0"/>
              <a:t>It  is a fundamental and radical approach by either </a:t>
            </a:r>
            <a:r>
              <a:rPr lang="en-US" sz="2000" dirty="0" err="1"/>
              <a:t>modifiying</a:t>
            </a:r>
            <a:r>
              <a:rPr lang="en-US" sz="2000" dirty="0"/>
              <a:t> or eliminating non-value adding activities.</a:t>
            </a:r>
          </a:p>
          <a:p>
            <a:endParaRPr lang="en-US" sz="2000" dirty="0"/>
          </a:p>
          <a:p>
            <a:r>
              <a:rPr lang="en-US" sz="2000" dirty="0"/>
              <a:t>Re-Engineering can be accomplished through the implementation of ERP systems </a:t>
            </a:r>
          </a:p>
          <a:p>
            <a:endParaRPr lang="en-US" sz="2000" dirty="0"/>
          </a:p>
          <a:p>
            <a:endParaRPr lang="en-IN" sz="2000" dirty="0"/>
          </a:p>
        </p:txBody>
      </p:sp>
    </p:spTree>
    <p:extLst>
      <p:ext uri="{BB962C8B-B14F-4D97-AF65-F5344CB8AC3E}">
        <p14:creationId xmlns:p14="http://schemas.microsoft.com/office/powerpoint/2010/main" val="40092617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BF56-65A7-09D6-2E33-AC3E453476B8}"/>
              </a:ext>
            </a:extLst>
          </p:cNvPr>
          <p:cNvSpPr>
            <a:spLocks noGrp="1"/>
          </p:cNvSpPr>
          <p:nvPr>
            <p:ph type="title"/>
          </p:nvPr>
        </p:nvSpPr>
        <p:spPr/>
        <p:txBody>
          <a:bodyPr/>
          <a:lstStyle/>
          <a:p>
            <a:r>
              <a:rPr lang="en-US" dirty="0"/>
              <a:t>			</a:t>
            </a:r>
            <a:r>
              <a:rPr lang="en-US" dirty="0">
                <a:solidFill>
                  <a:srgbClr val="FF0000"/>
                </a:solidFill>
              </a:rPr>
              <a:t>WHY Re-Engineering</a:t>
            </a:r>
            <a:endParaRPr lang="en-IN" dirty="0">
              <a:solidFill>
                <a:srgbClr val="FF0000"/>
              </a:solidFill>
            </a:endParaRPr>
          </a:p>
        </p:txBody>
      </p:sp>
      <p:sp>
        <p:nvSpPr>
          <p:cNvPr id="3" name="Content Placeholder 2">
            <a:extLst>
              <a:ext uri="{FF2B5EF4-FFF2-40B4-BE49-F238E27FC236}">
                <a16:creationId xmlns:a16="http://schemas.microsoft.com/office/drawing/2014/main" id="{BF7769B4-898C-63FB-FBB8-C9577EA15C61}"/>
              </a:ext>
            </a:extLst>
          </p:cNvPr>
          <p:cNvSpPr>
            <a:spLocks noGrp="1"/>
          </p:cNvSpPr>
          <p:nvPr>
            <p:ph idx="1"/>
          </p:nvPr>
        </p:nvSpPr>
        <p:spPr>
          <a:xfrm>
            <a:off x="1656080" y="2103120"/>
            <a:ext cx="8890000" cy="4358640"/>
          </a:xfrm>
        </p:spPr>
        <p:txBody>
          <a:bodyPr>
            <a:normAutofit lnSpcReduction="10000"/>
          </a:bodyPr>
          <a:lstStyle/>
          <a:p>
            <a:r>
              <a:rPr lang="en-US" sz="2400" dirty="0"/>
              <a:t>Historical ‘reality’ for organization:</a:t>
            </a:r>
          </a:p>
          <a:p>
            <a:pPr marL="0" indent="0">
              <a:buNone/>
            </a:pPr>
            <a:r>
              <a:rPr lang="en-US" sz="2400" dirty="0"/>
              <a:t> 	-High level of demand:</a:t>
            </a:r>
          </a:p>
          <a:p>
            <a:pPr marL="0" indent="0">
              <a:buNone/>
            </a:pPr>
            <a:r>
              <a:rPr lang="en-US" sz="2400" dirty="0"/>
              <a:t>	-Management(and IT)focus- efficiency and control 	of operations.</a:t>
            </a:r>
          </a:p>
          <a:p>
            <a:r>
              <a:rPr lang="en-US" sz="2400" dirty="0"/>
              <a:t>Modern ‘reality’ since 1990s:</a:t>
            </a:r>
          </a:p>
          <a:p>
            <a:pPr marL="0" indent="0">
              <a:buNone/>
            </a:pPr>
            <a:r>
              <a:rPr lang="en-US" sz="2400" dirty="0"/>
              <a:t>	-Hyper-</a:t>
            </a:r>
            <a:r>
              <a:rPr lang="en-US" sz="2400" dirty="0" err="1"/>
              <a:t>competiveness</a:t>
            </a:r>
            <a:endParaRPr lang="en-US" sz="2400" dirty="0"/>
          </a:p>
          <a:p>
            <a:pPr marL="0" indent="0">
              <a:buNone/>
            </a:pPr>
            <a:r>
              <a:rPr lang="en-US" sz="2400" dirty="0"/>
              <a:t>	-Globalization</a:t>
            </a:r>
          </a:p>
          <a:p>
            <a:pPr marL="0" indent="0">
              <a:buNone/>
            </a:pPr>
            <a:r>
              <a:rPr lang="en-US" sz="2400" dirty="0"/>
              <a:t>	-Very demanding customers</a:t>
            </a:r>
          </a:p>
          <a:p>
            <a:pPr marL="0" indent="0">
              <a:buNone/>
            </a:pPr>
            <a:r>
              <a:rPr lang="en-US" sz="2400" dirty="0"/>
              <a:t>	-Management and It focus: Innovation, 	responsiveness/speed, quality and service</a:t>
            </a:r>
            <a:endParaRPr lang="en-IN" sz="2400" dirty="0"/>
          </a:p>
        </p:txBody>
      </p:sp>
    </p:spTree>
    <p:extLst>
      <p:ext uri="{BB962C8B-B14F-4D97-AF65-F5344CB8AC3E}">
        <p14:creationId xmlns:p14="http://schemas.microsoft.com/office/powerpoint/2010/main" val="2232952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317</TotalTime>
  <Words>1028</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Bebas</vt:lpstr>
      <vt:lpstr>Calibri</vt:lpstr>
      <vt:lpstr>Century Gothic</vt:lpstr>
      <vt:lpstr>Garamond</vt:lpstr>
      <vt:lpstr>Savon</vt:lpstr>
      <vt:lpstr>Green Business Management</vt:lpstr>
      <vt:lpstr>Concept of green management</vt:lpstr>
      <vt:lpstr>Green Business</vt:lpstr>
      <vt:lpstr>Sustainable businesses</vt:lpstr>
      <vt:lpstr>Common Characteristics of Green companies:- </vt:lpstr>
      <vt:lpstr>Scope of Green  business Management</vt:lpstr>
      <vt:lpstr>GREEN RE-ENGINEERING</vt:lpstr>
      <vt:lpstr>What is Re-Engineering</vt:lpstr>
      <vt:lpstr>   WHY Re-Engineering</vt:lpstr>
      <vt:lpstr> Business Process Re-engineering(BPR)</vt:lpstr>
      <vt:lpstr>INTRODUCTION </vt:lpstr>
      <vt:lpstr>Figure  illustrates the concept of process reengineering in a simple way from a green perspective. Ā  simple distribution process on the left in Figure  shows a manual distribution </vt:lpstr>
      <vt:lpstr>Case Study</vt:lpstr>
      <vt:lpstr>PowerPoint Presentation</vt:lpstr>
      <vt:lpstr>Trigger For Fords’s AP Re-Engeeniring</vt:lpstr>
      <vt:lpstr> Ford Accounts Payable</vt:lpstr>
      <vt:lpstr>BPR Management Technique Focused</vt:lpstr>
      <vt:lpstr>Benefits of Re-Engineering</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RE-ENGINEERING</dc:title>
  <dc:creator>irfanali2104@outlook.com</dc:creator>
  <cp:lastModifiedBy>irfanali2104@outlook.com</cp:lastModifiedBy>
  <cp:revision>2</cp:revision>
  <dcterms:created xsi:type="dcterms:W3CDTF">2022-08-28T05:01:17Z</dcterms:created>
  <dcterms:modified xsi:type="dcterms:W3CDTF">2022-09-26T02:44:11Z</dcterms:modified>
</cp:coreProperties>
</file>