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77" r:id="rId5"/>
    <p:sldId id="262" r:id="rId6"/>
    <p:sldId id="295" r:id="rId7"/>
    <p:sldId id="296" r:id="rId8"/>
    <p:sldId id="297" r:id="rId9"/>
    <p:sldId id="298" r:id="rId10"/>
    <p:sldId id="266" r:id="rId11"/>
    <p:sldId id="268" r:id="rId12"/>
    <p:sldId id="299" r:id="rId13"/>
    <p:sldId id="27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Oswald" panose="00000500000000000000" pitchFamily="2" charset="0"/>
      <p:regular r:id="rId20"/>
      <p:bold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42" autoAdjust="0"/>
  </p:normalViewPr>
  <p:slideViewPr>
    <p:cSldViewPr snapToGrid="0">
      <p:cViewPr varScale="1">
        <p:scale>
          <a:sx n="89" d="100"/>
          <a:sy n="89" d="100"/>
        </p:scale>
        <p:origin x="6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shpendra Singh" userId="049c8584a8257308" providerId="LiveId" clId="{85B6B80C-16CD-457C-94F1-6095AE72F6B3}"/>
    <pc:docChg chg="custSel modSld sldOrd">
      <pc:chgData name="Pushpendra Singh" userId="049c8584a8257308" providerId="LiveId" clId="{85B6B80C-16CD-457C-94F1-6095AE72F6B3}" dt="2022-08-28T08:42:40.572" v="30"/>
      <pc:docMkLst>
        <pc:docMk/>
      </pc:docMkLst>
      <pc:sldChg chg="addSp delSp modSp mod">
        <pc:chgData name="Pushpendra Singh" userId="049c8584a8257308" providerId="LiveId" clId="{85B6B80C-16CD-457C-94F1-6095AE72F6B3}" dt="2022-08-28T08:40:17.225" v="15" actId="14100"/>
        <pc:sldMkLst>
          <pc:docMk/>
          <pc:sldMk cId="0" sldId="266"/>
        </pc:sldMkLst>
        <pc:picChg chg="add del mod">
          <ac:chgData name="Pushpendra Singh" userId="049c8584a8257308" providerId="LiveId" clId="{85B6B80C-16CD-457C-94F1-6095AE72F6B3}" dt="2022-08-28T08:38:58.440" v="3" actId="478"/>
          <ac:picMkLst>
            <pc:docMk/>
            <pc:sldMk cId="0" sldId="266"/>
            <ac:picMk id="3" creationId="{62B8FCDA-7007-762A-0C78-BBF803E380E3}"/>
          </ac:picMkLst>
        </pc:picChg>
        <pc:picChg chg="del">
          <ac:chgData name="Pushpendra Singh" userId="049c8584a8257308" providerId="LiveId" clId="{85B6B80C-16CD-457C-94F1-6095AE72F6B3}" dt="2022-08-28T08:37:14.495" v="1" actId="478"/>
          <ac:picMkLst>
            <pc:docMk/>
            <pc:sldMk cId="0" sldId="266"/>
            <ac:picMk id="4" creationId="{8E5E2516-29F2-5D15-C4FB-A03448998CDB}"/>
          </ac:picMkLst>
        </pc:picChg>
        <pc:picChg chg="add mod modCrop">
          <ac:chgData name="Pushpendra Singh" userId="049c8584a8257308" providerId="LiveId" clId="{85B6B80C-16CD-457C-94F1-6095AE72F6B3}" dt="2022-08-28T08:40:17.225" v="15" actId="14100"/>
          <ac:picMkLst>
            <pc:docMk/>
            <pc:sldMk cId="0" sldId="266"/>
            <ac:picMk id="6" creationId="{10AF07CA-7A9B-2516-53E6-185CCCAA271B}"/>
          </ac:picMkLst>
        </pc:picChg>
      </pc:sldChg>
      <pc:sldChg chg="ord">
        <pc:chgData name="Pushpendra Singh" userId="049c8584a8257308" providerId="LiveId" clId="{85B6B80C-16CD-457C-94F1-6095AE72F6B3}" dt="2022-08-28T08:42:40.572" v="30"/>
        <pc:sldMkLst>
          <pc:docMk/>
          <pc:sldMk cId="0" sldId="268"/>
        </pc:sldMkLst>
      </pc:sldChg>
      <pc:sldChg chg="delSp mod">
        <pc:chgData name="Pushpendra Singh" userId="049c8584a8257308" providerId="LiveId" clId="{85B6B80C-16CD-457C-94F1-6095AE72F6B3}" dt="2022-08-28T08:37:06.687" v="0" actId="478"/>
        <pc:sldMkLst>
          <pc:docMk/>
          <pc:sldMk cId="0" sldId="278"/>
        </pc:sldMkLst>
        <pc:spChg chg="del">
          <ac:chgData name="Pushpendra Singh" userId="049c8584a8257308" providerId="LiveId" clId="{85B6B80C-16CD-457C-94F1-6095AE72F6B3}" dt="2022-08-28T08:37:06.687" v="0" actId="478"/>
          <ac:spMkLst>
            <pc:docMk/>
            <pc:sldMk cId="0" sldId="278"/>
            <ac:spMk id="720" creationId="{00000000-0000-0000-0000-000000000000}"/>
          </ac:spMkLst>
        </pc:spChg>
      </pc:sldChg>
      <pc:sldChg chg="addSp delSp modSp mod">
        <pc:chgData name="Pushpendra Singh" userId="049c8584a8257308" providerId="LiveId" clId="{85B6B80C-16CD-457C-94F1-6095AE72F6B3}" dt="2022-08-28T08:41:28.176" v="28" actId="14100"/>
        <pc:sldMkLst>
          <pc:docMk/>
          <pc:sldMk cId="2316079221" sldId="299"/>
        </pc:sldMkLst>
        <pc:picChg chg="add mod modCrop">
          <ac:chgData name="Pushpendra Singh" userId="049c8584a8257308" providerId="LiveId" clId="{85B6B80C-16CD-457C-94F1-6095AE72F6B3}" dt="2022-08-28T08:41:28.176" v="28" actId="14100"/>
          <ac:picMkLst>
            <pc:docMk/>
            <pc:sldMk cId="2316079221" sldId="299"/>
            <ac:picMk id="3" creationId="{CB147D43-2401-FFD9-D3ED-A3397F620CE6}"/>
          </ac:picMkLst>
        </pc:picChg>
        <pc:picChg chg="del">
          <ac:chgData name="Pushpendra Singh" userId="049c8584a8257308" providerId="LiveId" clId="{85B6B80C-16CD-457C-94F1-6095AE72F6B3}" dt="2022-08-28T08:40:23.475" v="16" actId="478"/>
          <ac:picMkLst>
            <pc:docMk/>
            <pc:sldMk cId="2316079221" sldId="299"/>
            <ac:picMk id="5" creationId="{541CB18C-E216-8C8D-899A-DE6AA9E4372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111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3897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171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018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931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6"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Green IT Governance</a:t>
            </a:r>
            <a:br>
              <a:rPr lang="en" dirty="0"/>
            </a:br>
            <a:endParaRPr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8"/>
        <p:cNvGrpSpPr/>
        <p:nvPr/>
      </p:nvGrpSpPr>
      <p:grpSpPr>
        <a:xfrm>
          <a:off x="0" y="0"/>
          <a:ext cx="0" cy="0"/>
          <a:chOff x="0" y="0"/>
          <a:chExt cx="0" cy="0"/>
        </a:xfrm>
      </p:grpSpPr>
      <p:sp>
        <p:nvSpPr>
          <p:cNvPr id="549" name="Google Shape;549;p23"/>
          <p:cNvSpPr txBox="1">
            <a:spLocks noGrp="1"/>
          </p:cNvSpPr>
          <p:nvPr>
            <p:ph type="title" idx="4294967295"/>
          </p:nvPr>
        </p:nvSpPr>
        <p:spPr>
          <a:xfrm>
            <a:off x="0" y="1881750"/>
            <a:ext cx="9144000" cy="138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solidFill>
                  <a:srgbClr val="28324A"/>
                </a:solidFill>
              </a:rPr>
              <a:t>WANT BIG IMPACT?</a:t>
            </a:r>
            <a:endParaRPr sz="3600" dirty="0">
              <a:solidFill>
                <a:srgbClr val="28324A"/>
              </a:solidFill>
            </a:endParaRPr>
          </a:p>
          <a:p>
            <a:pPr marL="0" lvl="0" indent="0" algn="ctr" rtl="0">
              <a:spcBef>
                <a:spcPts val="0"/>
              </a:spcBef>
              <a:spcAft>
                <a:spcPts val="0"/>
              </a:spcAft>
              <a:buNone/>
            </a:pPr>
            <a:r>
              <a:rPr lang="en" sz="3600" b="0" dirty="0">
                <a:solidFill>
                  <a:srgbClr val="28324A"/>
                </a:solidFill>
              </a:rPr>
              <a:t>USE BIG IMAGE.</a:t>
            </a:r>
            <a:endParaRPr sz="3600" dirty="0">
              <a:solidFill>
                <a:srgbClr val="28324A"/>
              </a:solidFill>
            </a:endParaRPr>
          </a:p>
        </p:txBody>
      </p:sp>
      <p:sp>
        <p:nvSpPr>
          <p:cNvPr id="550" name="Google Shape;550;p2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6" name="Picture 5">
            <a:extLst>
              <a:ext uri="{FF2B5EF4-FFF2-40B4-BE49-F238E27FC236}">
                <a16:creationId xmlns:a16="http://schemas.microsoft.com/office/drawing/2014/main" id="{10AF07CA-7A9B-2516-53E6-185CCCAA271B}"/>
              </a:ext>
            </a:extLst>
          </p:cNvPr>
          <p:cNvPicPr>
            <a:picLocks noChangeAspect="1"/>
          </p:cNvPicPr>
          <p:nvPr/>
        </p:nvPicPr>
        <p:blipFill rotWithShape="1">
          <a:blip r:embed="rId4"/>
          <a:srcRect l="4699" t="9722" r="7800" b="8611"/>
          <a:stretch/>
        </p:blipFill>
        <p:spPr>
          <a:xfrm>
            <a:off x="764381" y="50006"/>
            <a:ext cx="7629525" cy="50220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80" name="Google Shape;580;p2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578" name="Google Shape;578;p25"/>
          <p:cNvSpPr txBox="1">
            <a:spLocks noGrp="1"/>
          </p:cNvSpPr>
          <p:nvPr>
            <p:ph type="title" idx="4294967295"/>
          </p:nvPr>
        </p:nvSpPr>
        <p:spPr>
          <a:xfrm>
            <a:off x="0" y="0"/>
            <a:ext cx="6996113" cy="8064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Business Policies , Rules , and Process Requirements</a:t>
            </a:r>
            <a:endParaRPr dirty="0"/>
          </a:p>
        </p:txBody>
      </p:sp>
      <p:graphicFrame>
        <p:nvGraphicFramePr>
          <p:cNvPr id="579" name="Google Shape;579;p25"/>
          <p:cNvGraphicFramePr/>
          <p:nvPr>
            <p:extLst>
              <p:ext uri="{D42A27DB-BD31-4B8C-83A1-F6EECF244321}">
                <p14:modId xmlns:p14="http://schemas.microsoft.com/office/powerpoint/2010/main" val="1249913266"/>
              </p:ext>
            </p:extLst>
          </p:nvPr>
        </p:nvGraphicFramePr>
        <p:xfrm>
          <a:off x="448733" y="806450"/>
          <a:ext cx="7988034" cy="4251513"/>
        </p:xfrm>
        <a:graphic>
          <a:graphicData uri="http://schemas.openxmlformats.org/drawingml/2006/table">
            <a:tbl>
              <a:tblPr>
                <a:noFill/>
                <a:tableStyleId>{891A1956-3D7E-41C0-9DF7-105A978C6925}</a:tableStyleId>
              </a:tblPr>
              <a:tblGrid>
                <a:gridCol w="2662678">
                  <a:extLst>
                    <a:ext uri="{9D8B030D-6E8A-4147-A177-3AD203B41FA5}">
                      <a16:colId xmlns:a16="http://schemas.microsoft.com/office/drawing/2014/main" val="20000"/>
                    </a:ext>
                  </a:extLst>
                </a:gridCol>
                <a:gridCol w="2662678">
                  <a:extLst>
                    <a:ext uri="{9D8B030D-6E8A-4147-A177-3AD203B41FA5}">
                      <a16:colId xmlns:a16="http://schemas.microsoft.com/office/drawing/2014/main" val="20001"/>
                    </a:ext>
                  </a:extLst>
                </a:gridCol>
                <a:gridCol w="2662678">
                  <a:extLst>
                    <a:ext uri="{9D8B030D-6E8A-4147-A177-3AD203B41FA5}">
                      <a16:colId xmlns:a16="http://schemas.microsoft.com/office/drawing/2014/main" val="20002"/>
                    </a:ext>
                  </a:extLst>
                </a:gridCol>
              </a:tblGrid>
              <a:tr h="974237">
                <a:tc>
                  <a:txBody>
                    <a:bodyPr/>
                    <a:lstStyle/>
                    <a:p>
                      <a:pPr marL="0" lvl="0" indent="0" algn="l" rtl="0">
                        <a:spcBef>
                          <a:spcPts val="0"/>
                        </a:spcBef>
                        <a:spcAft>
                          <a:spcPts val="0"/>
                        </a:spcAft>
                        <a:buNone/>
                      </a:pPr>
                      <a:r>
                        <a:rPr lang="en-IN" b="1" dirty="0">
                          <a:solidFill>
                            <a:srgbClr val="FFFFFF"/>
                          </a:solidFill>
                          <a:latin typeface="Source Sans Pro"/>
                          <a:ea typeface="Source Sans Pro"/>
                          <a:cs typeface="Source Sans Pro"/>
                          <a:sym typeface="Source Sans Pro"/>
                        </a:rPr>
                        <a:t>Green Business Policy</a:t>
                      </a:r>
                      <a:endParaRPr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IN" sz="1400" b="1" dirty="0">
                          <a:solidFill>
                            <a:srgbClr val="FFFFFF"/>
                          </a:solidFill>
                          <a:latin typeface="Source Sans Pro"/>
                          <a:ea typeface="Source Sans Pro"/>
                          <a:cs typeface="Source Sans Pro"/>
                          <a:sym typeface="Source Sans Pro"/>
                        </a:rPr>
                        <a:t>Corresponding Business Rule Description</a:t>
                      </a:r>
                      <a:endParaRPr sz="14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400" b="1" dirty="0">
                          <a:solidFill>
                            <a:srgbClr val="FFFFFF"/>
                          </a:solidFill>
                          <a:latin typeface="Source Sans Pro"/>
                          <a:ea typeface="Source Sans Pro"/>
                          <a:cs typeface="Source Sans Pro"/>
                          <a:sym typeface="Source Sans Pro"/>
                        </a:rPr>
                        <a:t>Green Business Purpose</a:t>
                      </a:r>
                      <a:endParaRPr sz="14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1047738">
                <a:tc>
                  <a:txBody>
                    <a:bodyPr/>
                    <a:lstStyle/>
                    <a:p>
                      <a:pPr marL="0" lvl="0" indent="0" algn="r" rtl="0">
                        <a:spcBef>
                          <a:spcPts val="0"/>
                        </a:spcBef>
                        <a:spcAft>
                          <a:spcPts val="0"/>
                        </a:spcAft>
                        <a:buNone/>
                      </a:pPr>
                      <a:r>
                        <a:rPr lang="en-IN" sz="1600" dirty="0">
                          <a:solidFill>
                            <a:srgbClr val="3C78D8"/>
                          </a:solidFill>
                          <a:latin typeface="Source Sans Pro"/>
                          <a:ea typeface="Source Sans Pro"/>
                          <a:cs typeface="Source Sans Pro"/>
                          <a:sym typeface="Source Sans Pro"/>
                        </a:rPr>
                        <a:t>Reduce Data </a:t>
                      </a:r>
                      <a:r>
                        <a:rPr lang="en-IN" sz="1600" dirty="0" err="1">
                          <a:solidFill>
                            <a:srgbClr val="3C78D8"/>
                          </a:solidFill>
                          <a:latin typeface="Source Sans Pro"/>
                          <a:ea typeface="Source Sans Pro"/>
                          <a:cs typeface="Source Sans Pro"/>
                          <a:sym typeface="Source Sans Pro"/>
                        </a:rPr>
                        <a:t>Center</a:t>
                      </a:r>
                      <a:endParaRPr sz="1600" dirty="0">
                        <a:solidFill>
                          <a:srgbClr val="3C78D8"/>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Make extensive use of Cloud computing to shift the data center activities and resources.</a:t>
                      </a:r>
                      <a:endParaRPr lang="en-IN" dirty="0"/>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lvl="0" indent="0" algn="ctr" rtl="0">
                        <a:spcBef>
                          <a:spcPts val="0"/>
                        </a:spcBef>
                        <a:spcAft>
                          <a:spcPts val="0"/>
                        </a:spcAft>
                        <a:buNone/>
                      </a:pPr>
                      <a:r>
                        <a:rPr lang="en-US" dirty="0"/>
                        <a:t>Effective reduction in emissions due to consolidation of data center resources on the Cloud</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0001"/>
                  </a:ext>
                </a:extLst>
              </a:tr>
              <a:tr h="1499076">
                <a:tc>
                  <a:txBody>
                    <a:bodyPr/>
                    <a:lstStyle/>
                    <a:p>
                      <a:pPr marL="0" lvl="0" indent="0" algn="r" rtl="0">
                        <a:spcBef>
                          <a:spcPts val="0"/>
                        </a:spcBef>
                        <a:spcAft>
                          <a:spcPts val="0"/>
                        </a:spcAft>
                        <a:buNone/>
                      </a:pPr>
                      <a:r>
                        <a:rPr lang="en" sz="1600" dirty="0">
                          <a:solidFill>
                            <a:srgbClr val="3C78D8"/>
                          </a:solidFill>
                          <a:latin typeface="Source Sans Pro"/>
                          <a:ea typeface="Source Sans Pro"/>
                          <a:cs typeface="Source Sans Pro"/>
                          <a:sym typeface="Source Sans Pro"/>
                        </a:rPr>
                        <a:t>Increase Carbon awareness in products and services</a:t>
                      </a:r>
                      <a:endParaRPr sz="1600" dirty="0">
                        <a:solidFill>
                          <a:srgbClr val="3C78D8"/>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EPEAT style labeling of products and services resulting from the organization</a:t>
                      </a:r>
                      <a:endParaRPr lang="en-IN" dirty="0"/>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Carbon value calculations appearing on products and services can assist the customers in choosing products that are low in carbon.</a:t>
                      </a:r>
                      <a:endParaRPr lang="en-IN" dirty="0"/>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extLst>
                  <a:ext uri="{0D108BD9-81ED-4DB2-BD59-A6C34878D82A}">
                    <a16:rowId xmlns:a16="http://schemas.microsoft.com/office/drawing/2014/main" val="10002"/>
                  </a:ext>
                </a:extLst>
              </a:tr>
              <a:tr h="730462">
                <a:tc>
                  <a:txBody>
                    <a:bodyPr/>
                    <a:lstStyle/>
                    <a:p>
                      <a:pPr marL="0" lvl="0" indent="0" algn="r" rtl="0">
                        <a:spcBef>
                          <a:spcPts val="0"/>
                        </a:spcBef>
                        <a:spcAft>
                          <a:spcPts val="0"/>
                        </a:spcAft>
                        <a:buNone/>
                      </a:pPr>
                      <a:r>
                        <a:rPr lang="en" sz="1600" dirty="0">
                          <a:solidFill>
                            <a:srgbClr val="3C78D8"/>
                          </a:solidFill>
                          <a:latin typeface="Source Sans Pro"/>
                          <a:ea typeface="Source Sans Pro"/>
                          <a:cs typeface="Source Sans Pro"/>
                          <a:sym typeface="Source Sans Pro"/>
                        </a:rPr>
                        <a:t>Reuse and recycle</a:t>
                      </a:r>
                      <a:endParaRPr sz="1600" dirty="0">
                        <a:solidFill>
                          <a:srgbClr val="3C78D8"/>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IN" dirty="0">
                          <a:solidFill>
                            <a:srgbClr val="28324A"/>
                          </a:solidFill>
                          <a:latin typeface="Source Sans Pro"/>
                          <a:ea typeface="Source Sans Pro"/>
                          <a:cs typeface="Source Sans Pro"/>
                          <a:sym typeface="Source Sans Pro"/>
                        </a:rPr>
                        <a:t>Reuse </a:t>
                      </a:r>
                      <a:r>
                        <a:rPr lang="en-IN" dirty="0" err="1">
                          <a:solidFill>
                            <a:srgbClr val="28324A"/>
                          </a:solidFill>
                          <a:latin typeface="Source Sans Pro"/>
                          <a:ea typeface="Source Sans Pro"/>
                          <a:cs typeface="Source Sans Pro"/>
                          <a:sym typeface="Source Sans Pro"/>
                        </a:rPr>
                        <a:t>equipments</a:t>
                      </a:r>
                      <a:r>
                        <a:rPr lang="en-IN" dirty="0">
                          <a:solidFill>
                            <a:srgbClr val="28324A"/>
                          </a:solidFill>
                          <a:latin typeface="Source Sans Pro"/>
                          <a:ea typeface="Source Sans Pro"/>
                          <a:cs typeface="Source Sans Pro"/>
                          <a:sym typeface="Source Sans Pro"/>
                        </a:rPr>
                        <a:t> through their entire lifecycle</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Reduces emissions and electronic wastage</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8"/>
        <p:cNvGrpSpPr/>
        <p:nvPr/>
      </p:nvGrpSpPr>
      <p:grpSpPr>
        <a:xfrm>
          <a:off x="0" y="0"/>
          <a:ext cx="0" cy="0"/>
          <a:chOff x="0" y="0"/>
          <a:chExt cx="0" cy="0"/>
        </a:xfrm>
      </p:grpSpPr>
      <p:sp>
        <p:nvSpPr>
          <p:cNvPr id="549" name="Google Shape;549;p23"/>
          <p:cNvSpPr txBox="1">
            <a:spLocks noGrp="1"/>
          </p:cNvSpPr>
          <p:nvPr>
            <p:ph type="title" idx="4294967295"/>
          </p:nvPr>
        </p:nvSpPr>
        <p:spPr>
          <a:xfrm>
            <a:off x="0" y="1881750"/>
            <a:ext cx="9144000" cy="138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solidFill>
                  <a:srgbClr val="28324A"/>
                </a:solidFill>
              </a:rPr>
              <a:t>WANT BIG IMPACT?</a:t>
            </a:r>
            <a:endParaRPr sz="3600" dirty="0">
              <a:solidFill>
                <a:srgbClr val="28324A"/>
              </a:solidFill>
            </a:endParaRPr>
          </a:p>
          <a:p>
            <a:pPr marL="0" lvl="0" indent="0" algn="ctr" rtl="0">
              <a:spcBef>
                <a:spcPts val="0"/>
              </a:spcBef>
              <a:spcAft>
                <a:spcPts val="0"/>
              </a:spcAft>
              <a:buNone/>
            </a:pPr>
            <a:r>
              <a:rPr lang="en" sz="3600" b="0" dirty="0">
                <a:solidFill>
                  <a:srgbClr val="28324A"/>
                </a:solidFill>
              </a:rPr>
              <a:t>USE BIG IMAGE.</a:t>
            </a:r>
            <a:endParaRPr sz="3600" dirty="0">
              <a:solidFill>
                <a:srgbClr val="28324A"/>
              </a:solidFill>
            </a:endParaRPr>
          </a:p>
        </p:txBody>
      </p:sp>
      <p:sp>
        <p:nvSpPr>
          <p:cNvPr id="550" name="Google Shape;550;p2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Picture 2">
            <a:extLst>
              <a:ext uri="{FF2B5EF4-FFF2-40B4-BE49-F238E27FC236}">
                <a16:creationId xmlns:a16="http://schemas.microsoft.com/office/drawing/2014/main" id="{CB147D43-2401-FFD9-D3ED-A3397F620CE6}"/>
              </a:ext>
            </a:extLst>
          </p:cNvPr>
          <p:cNvPicPr>
            <a:picLocks noChangeAspect="1"/>
          </p:cNvPicPr>
          <p:nvPr/>
        </p:nvPicPr>
        <p:blipFill rotWithShape="1">
          <a:blip r:embed="rId4"/>
          <a:srcRect l="8341" t="6389" r="8904" b="6169"/>
          <a:stretch/>
        </p:blipFill>
        <p:spPr>
          <a:xfrm>
            <a:off x="771525" y="0"/>
            <a:ext cx="7615238" cy="5086350"/>
          </a:xfrm>
          <a:prstGeom prst="rect">
            <a:avLst/>
          </a:prstGeom>
        </p:spPr>
      </p:pic>
    </p:spTree>
    <p:extLst>
      <p:ext uri="{BB962C8B-B14F-4D97-AF65-F5344CB8AC3E}">
        <p14:creationId xmlns:p14="http://schemas.microsoft.com/office/powerpoint/2010/main" val="2316079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THANK YOU</a:t>
            </a:r>
            <a:endParaRPr sz="10000"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4936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470" name="Google Shape;470;p14"/>
          <p:cNvSpPr txBox="1"/>
          <p:nvPr/>
        </p:nvSpPr>
        <p:spPr>
          <a:xfrm>
            <a:off x="820386" y="879040"/>
            <a:ext cx="7223964" cy="4264460"/>
          </a:xfrm>
          <a:prstGeom prst="rect">
            <a:avLst/>
          </a:prstGeom>
          <a:noFill/>
          <a:ln>
            <a:noFill/>
          </a:ln>
        </p:spPr>
        <p:txBody>
          <a:bodyPr spcFirstLastPara="1" wrap="square" lIns="91425" tIns="91425" rIns="91425" bIns="91425" anchor="t" anchorCtr="0">
            <a:noAutofit/>
          </a:bodyPr>
          <a:lstStyle/>
          <a:p>
            <a:pPr marL="342900" indent="-342900">
              <a:buFont typeface="Wingdings" panose="05000000000000000000" pitchFamily="2" charset="2"/>
              <a:buChar char="Ø"/>
            </a:pPr>
            <a:r>
              <a:rPr lang="en-IN" sz="1600" dirty="0"/>
              <a:t>Green process management matures as proper business governance which align with performance governance, project governance, change governance, and IT governance and control is applied to it. </a:t>
            </a:r>
          </a:p>
          <a:p>
            <a:pPr marL="342900" indent="-342900">
              <a:spcBef>
                <a:spcPts val="600"/>
              </a:spcBef>
              <a:buClr>
                <a:schemeClr val="dk1"/>
              </a:buClr>
              <a:buSzPts val="1100"/>
              <a:buFont typeface="Wingdings" panose="05000000000000000000" pitchFamily="2" charset="2"/>
              <a:buChar char="Ø"/>
            </a:pPr>
            <a:r>
              <a:rPr lang="en-IN" sz="1800" dirty="0"/>
              <a:t>An idea way to do this is to incorporate green aspects within the existing governance structure within the organization.</a:t>
            </a:r>
          </a:p>
          <a:p>
            <a:pPr marL="342900" indent="-342900">
              <a:spcBef>
                <a:spcPts val="600"/>
              </a:spcBef>
              <a:buClr>
                <a:schemeClr val="dk1"/>
              </a:buClr>
              <a:buSzPts val="1100"/>
              <a:buFont typeface="Wingdings" panose="05000000000000000000" pitchFamily="2" charset="2"/>
              <a:buChar char="Ø"/>
            </a:pPr>
            <a:r>
              <a:rPr lang="en-IN" sz="1800" dirty="0"/>
              <a:t>Governance standards bring together legislation, regulation, industry standards, contract agreements, and internal together in a synergy. A standards influence in both the manual processes used by individual within the organization, and the software system and application with business embedded business rules.</a:t>
            </a:r>
          </a:p>
          <a:p>
            <a:pPr marL="0" lvl="0" indent="0" algn="l" rtl="0">
              <a:spcBef>
                <a:spcPts val="600"/>
              </a:spcBef>
              <a:spcAft>
                <a:spcPts val="0"/>
              </a:spcAft>
              <a:buClr>
                <a:schemeClr val="dk1"/>
              </a:buClr>
              <a:buSzPts val="1100"/>
              <a:buFont typeface="Arial"/>
              <a:buNone/>
            </a:pPr>
            <a:endParaRPr sz="1100" dirty="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9" name="Google Shape;479;p15"/>
          <p:cNvSpPr txBox="1">
            <a:spLocks noGrp="1"/>
          </p:cNvSpPr>
          <p:nvPr>
            <p:ph type="subTitle" idx="4294967295"/>
          </p:nvPr>
        </p:nvSpPr>
        <p:spPr>
          <a:xfrm>
            <a:off x="220980" y="106681"/>
            <a:ext cx="8656320" cy="4582052"/>
          </a:xfrm>
          <a:prstGeom prst="rect">
            <a:avLst/>
          </a:prstGeom>
        </p:spPr>
        <p:txBody>
          <a:bodyPr spcFirstLastPara="1" wrap="square" lIns="91425" tIns="91425" rIns="91425" bIns="91425" anchor="t" anchorCtr="0">
            <a:normAutofit fontScale="92500" lnSpcReduction="10000"/>
          </a:bodyPr>
          <a:lstStyle/>
          <a:p>
            <a:pPr>
              <a:buFont typeface="Wingdings" panose="05000000000000000000" pitchFamily="2" charset="2"/>
              <a:buChar char="Ø"/>
            </a:pPr>
            <a:r>
              <a:rPr lang="en-IN" dirty="0"/>
              <a:t>IT governance indicates how governance standard is translated into policies and practices through business rules. A business rules also apply to external and, particularly,  collaborative business processes are also carbon compliant.</a:t>
            </a:r>
          </a:p>
          <a:p>
            <a:pPr>
              <a:buFont typeface="Wingdings" panose="05000000000000000000" pitchFamily="2" charset="2"/>
              <a:buChar char="Ø"/>
            </a:pPr>
            <a:r>
              <a:rPr lang="en-US" dirty="0"/>
              <a:t>Green organizational policies require business rules. A business rules are either embedded electronically or followed manually. These business rules have a wide-ranging influence on both the manual processes used by individuals within the organization, and the software systems and applications with business embedded business rules.</a:t>
            </a:r>
          </a:p>
          <a:p>
            <a:pPr>
              <a:buFont typeface="Wingdings" panose="05000000000000000000" pitchFamily="2" charset="2"/>
              <a:buChar char="Ø"/>
            </a:pPr>
            <a:r>
              <a:rPr lang="en-US" dirty="0"/>
              <a:t>Whether business rules are embedded within the application software or not, such business rules still have a bearing on the requirements. Therefore, there is a need to correlate policies to rules to requirement.</a:t>
            </a:r>
            <a:endParaRPr lang="en-IN" dirty="0"/>
          </a:p>
          <a:p>
            <a:pPr>
              <a:buFont typeface="Wingdings" panose="05000000000000000000" pitchFamily="2" charset="2"/>
              <a:buChar char="Ø"/>
            </a:pPr>
            <a:r>
              <a:rPr lang="en-IN" dirty="0"/>
              <a:t>When it comes to building, data </a:t>
            </a:r>
            <a:r>
              <a:rPr lang="en-IN" dirty="0" err="1"/>
              <a:t>centers</a:t>
            </a:r>
            <a:r>
              <a:rPr lang="en-IN" dirty="0"/>
              <a:t> , communications, and networks infrastructure ,the most commonly used governance standard is the Information Technology Infrastructure Library(ITIL) also known as Infrastructure Management Service (IMS). </a:t>
            </a:r>
          </a:p>
          <a:p>
            <a:pPr marL="0" lvl="0" indent="0" rtl="0">
              <a:spcBef>
                <a:spcPts val="600"/>
              </a:spcBef>
              <a:spcAft>
                <a:spcPts val="0"/>
              </a:spcAft>
              <a:buNone/>
            </a:pPr>
            <a:endParaRPr b="1" dirty="0"/>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34"/>
          <p:cNvSpPr txBox="1">
            <a:spLocks noGrp="1"/>
          </p:cNvSpPr>
          <p:nvPr>
            <p:ph type="body" idx="4294967295"/>
          </p:nvPr>
        </p:nvSpPr>
        <p:spPr>
          <a:xfrm>
            <a:off x="182880" y="155834"/>
            <a:ext cx="3575400" cy="2587365"/>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IN" sz="2400" b="1" dirty="0"/>
              <a:t>INFORMATION TECHNOLOGY INFRASTRUCTURE LIBRARY (ITIL)</a:t>
            </a:r>
            <a:endParaRPr sz="2400" b="1" dirty="0"/>
          </a:p>
        </p:txBody>
      </p:sp>
      <p:sp>
        <p:nvSpPr>
          <p:cNvPr id="708" name="Google Shape;708;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709" name="Google Shape;709;p34"/>
          <p:cNvGrpSpPr/>
          <p:nvPr/>
        </p:nvGrpSpPr>
        <p:grpSpPr>
          <a:xfrm>
            <a:off x="3464720" y="1371600"/>
            <a:ext cx="5496400" cy="3454600"/>
            <a:chOff x="1177450" y="241631"/>
            <a:chExt cx="6173152" cy="3616776"/>
          </a:xfrm>
        </p:grpSpPr>
        <p:sp>
          <p:nvSpPr>
            <p:cNvPr id="710" name="Google Shape;71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B0C506B6-DE94-DD28-BC29-AFB476E2F014}"/>
              </a:ext>
            </a:extLst>
          </p:cNvPr>
          <p:cNvPicPr>
            <a:picLocks noChangeAspect="1"/>
          </p:cNvPicPr>
          <p:nvPr/>
        </p:nvPicPr>
        <p:blipFill rotWithShape="1">
          <a:blip r:embed="rId3"/>
          <a:srcRect l="17844" t="2764" r="17378" b="6626"/>
          <a:stretch/>
        </p:blipFill>
        <p:spPr>
          <a:xfrm>
            <a:off x="4043363" y="1464469"/>
            <a:ext cx="4383563" cy="30146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784375" y="15950"/>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SERVICE STRATEGY</a:t>
            </a:r>
            <a:endParaRPr sz="4000" dirty="0"/>
          </a:p>
        </p:txBody>
      </p:sp>
      <p:sp>
        <p:nvSpPr>
          <p:cNvPr id="507" name="Google Shape;507;p19"/>
          <p:cNvSpPr txBox="1">
            <a:spLocks noGrp="1"/>
          </p:cNvSpPr>
          <p:nvPr>
            <p:ph type="subTitle" idx="4294967295"/>
          </p:nvPr>
        </p:nvSpPr>
        <p:spPr>
          <a:xfrm>
            <a:off x="556260" y="1805940"/>
            <a:ext cx="7840980" cy="2161810"/>
          </a:xfrm>
          <a:prstGeom prst="rect">
            <a:avLst/>
          </a:prstGeom>
        </p:spPr>
        <p:txBody>
          <a:bodyPr spcFirstLastPara="1" wrap="square" lIns="91425" tIns="91425" rIns="91425" bIns="91425" anchor="t" anchorCtr="0">
            <a:noAutofit/>
          </a:bodyPr>
          <a:lstStyle/>
          <a:p>
            <a:pPr marL="101600" indent="0">
              <a:buNone/>
            </a:pPr>
            <a:r>
              <a:rPr lang="en-US" sz="2000" dirty="0"/>
              <a:t>Service Strategy provides guidance on explanation and prioritization of service provider and their customers' investments in services . A  service strategy should have so me "Green" factor embedded into them and this can influence the way in which an organizations IT services are provided, with green factor introduced, this is even more influential. It is service strategy influences the service providers as well as service consumer.</a:t>
            </a:r>
            <a:endParaRPr lang="en-IN" sz="2000" dirty="0"/>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784375" y="15950"/>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SERVICE DESIGN</a:t>
            </a:r>
            <a:endParaRPr sz="4000" dirty="0"/>
          </a:p>
        </p:txBody>
      </p:sp>
      <p:sp>
        <p:nvSpPr>
          <p:cNvPr id="507" name="Google Shape;507;p19"/>
          <p:cNvSpPr txBox="1">
            <a:spLocks noGrp="1"/>
          </p:cNvSpPr>
          <p:nvPr>
            <p:ph type="subTitle" idx="4294967295"/>
          </p:nvPr>
        </p:nvSpPr>
        <p:spPr>
          <a:xfrm>
            <a:off x="556260" y="1805940"/>
            <a:ext cx="7840980" cy="2161810"/>
          </a:xfrm>
          <a:prstGeom prst="rect">
            <a:avLst/>
          </a:prstGeom>
        </p:spPr>
        <p:txBody>
          <a:bodyPr spcFirstLastPara="1" wrap="square" lIns="91425" tIns="91425" rIns="91425" bIns="91425" anchor="t" anchorCtr="0">
            <a:noAutofit/>
          </a:bodyPr>
          <a:lstStyle/>
          <a:p>
            <a:pPr marL="101600" indent="0">
              <a:buNone/>
            </a:pPr>
            <a:r>
              <a:rPr lang="en-US" dirty="0"/>
              <a:t>Service Design-provides guidance on design of new or modified IT services through a catalogue. A design of each service can be based on the Green IT policies and practices, thereby ensuring that the systems and applications consuming these services have an implicit green angle to them. Customer input can be used in these service designs to ensure that they cater for the ever increasing demands of the customer for green service.</a:t>
            </a:r>
            <a:endParaRPr lang="en-IN" dirty="0"/>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206950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784375" y="15950"/>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SERVICE TRANSITION</a:t>
            </a:r>
            <a:endParaRPr sz="4000" dirty="0"/>
          </a:p>
        </p:txBody>
      </p:sp>
      <p:sp>
        <p:nvSpPr>
          <p:cNvPr id="507" name="Google Shape;507;p19"/>
          <p:cNvSpPr txBox="1">
            <a:spLocks noGrp="1"/>
          </p:cNvSpPr>
          <p:nvPr>
            <p:ph type="subTitle" idx="4294967295"/>
          </p:nvPr>
        </p:nvSpPr>
        <p:spPr>
          <a:xfrm>
            <a:off x="556260" y="1805940"/>
            <a:ext cx="7840980" cy="2161810"/>
          </a:xfrm>
          <a:prstGeom prst="rect">
            <a:avLst/>
          </a:prstGeom>
        </p:spPr>
        <p:txBody>
          <a:bodyPr spcFirstLastPara="1" wrap="square" lIns="91425" tIns="91425" rIns="91425" bIns="91425" anchor="t" anchorCtr="0">
            <a:noAutofit/>
          </a:bodyPr>
          <a:lstStyle/>
          <a:p>
            <a:pPr marL="101600" indent="0">
              <a:buNone/>
            </a:pPr>
            <a:r>
              <a:rPr lang="en-US" dirty="0"/>
              <a:t>Service Transition-facilitates transition of a service to the operational area of the business with environmental considerations inbuilt into them . It is requires proper planning and controlled changes to the services. It is a unit-level change to the overall changes in business processes of the organization with a delta change toward "Green”.</a:t>
            </a:r>
            <a:endParaRPr lang="en-IN" dirty="0"/>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82790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784375" y="15950"/>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SERVICE OPERATION</a:t>
            </a:r>
            <a:endParaRPr sz="4000" dirty="0"/>
          </a:p>
        </p:txBody>
      </p:sp>
      <p:sp>
        <p:nvSpPr>
          <p:cNvPr id="507" name="Google Shape;507;p19"/>
          <p:cNvSpPr txBox="1">
            <a:spLocks noGrp="1"/>
          </p:cNvSpPr>
          <p:nvPr>
            <p:ph type="subTitle" idx="4294967295"/>
          </p:nvPr>
        </p:nvSpPr>
        <p:spPr>
          <a:xfrm>
            <a:off x="556260" y="1805940"/>
            <a:ext cx="7840980" cy="2161810"/>
          </a:xfrm>
          <a:prstGeom prst="rect">
            <a:avLst/>
          </a:prstGeom>
        </p:spPr>
        <p:txBody>
          <a:bodyPr spcFirstLastPara="1" wrap="square" lIns="91425" tIns="91425" rIns="91425" bIns="91425" anchor="t" anchorCtr="0">
            <a:noAutofit/>
          </a:bodyPr>
          <a:lstStyle/>
          <a:p>
            <a:pPr marL="101600" indent="0">
              <a:buNone/>
            </a:pPr>
            <a:r>
              <a:rPr lang="en-US" dirty="0"/>
              <a:t>Service Operation-is when the service has become operational and can be called "Green Service" when the environmental considerations are taken into effect. These are typically the web services based activities of a business process and, therefore, have to be measured for their carbon impact during operation. An  ITIL guidance in monitoring the service during operation including recording faults during operation can be extended to calculate its carbon impact.</a:t>
            </a:r>
            <a:endParaRPr lang="en-IN" dirty="0"/>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1982103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784375" y="15950"/>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CONTINUAL SERVICE OPERATION</a:t>
            </a:r>
            <a:endParaRPr sz="4000" dirty="0"/>
          </a:p>
        </p:txBody>
      </p:sp>
      <p:sp>
        <p:nvSpPr>
          <p:cNvPr id="507" name="Google Shape;507;p19"/>
          <p:cNvSpPr txBox="1">
            <a:spLocks noGrp="1"/>
          </p:cNvSpPr>
          <p:nvPr>
            <p:ph type="subTitle" idx="4294967295"/>
          </p:nvPr>
        </p:nvSpPr>
        <p:spPr>
          <a:xfrm>
            <a:off x="556260" y="1805940"/>
            <a:ext cx="7840980" cy="2161810"/>
          </a:xfrm>
          <a:prstGeom prst="rect">
            <a:avLst/>
          </a:prstGeom>
        </p:spPr>
        <p:txBody>
          <a:bodyPr spcFirstLastPara="1" wrap="square" lIns="91425" tIns="91425" rIns="91425" bIns="91425" anchor="t" anchorCtr="0">
            <a:noAutofit/>
          </a:bodyPr>
          <a:lstStyle/>
          <a:p>
            <a:pPr marL="101600" indent="0">
              <a:buNone/>
            </a:pPr>
            <a:r>
              <a:rPr lang="en-US" dirty="0"/>
              <a:t>Continual Service Improvement-provides guidance on the things that need to be controlled and measured for improving service quality, particularly from a green business perspective. Continual Service Improvement in ITIL deals with engaging IT and business management in an ongoing dialog. Such dialog would also provide measurements for service availability,   reliability, and performance and reporting.</a:t>
            </a:r>
            <a:endParaRPr lang="en-IN" dirty="0"/>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23481220"/>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752</Words>
  <Application>Microsoft Office PowerPoint</Application>
  <PresentationFormat>On-screen Show (16:9)</PresentationFormat>
  <Paragraphs>50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Wingdings</vt:lpstr>
      <vt:lpstr>Source Sans Pro</vt:lpstr>
      <vt:lpstr>Calibri</vt:lpstr>
      <vt:lpstr>Oswald</vt:lpstr>
      <vt:lpstr>Quince template</vt:lpstr>
      <vt:lpstr>Green IT Governance </vt:lpstr>
      <vt:lpstr>INTRODUCTION</vt:lpstr>
      <vt:lpstr>PowerPoint Presentation</vt:lpstr>
      <vt:lpstr>PowerPoint Presentation</vt:lpstr>
      <vt:lpstr>SERVICE STRATEGY</vt:lpstr>
      <vt:lpstr>SERVICE DESIGN</vt:lpstr>
      <vt:lpstr>SERVICE TRANSITION</vt:lpstr>
      <vt:lpstr>SERVICE OPERATION</vt:lpstr>
      <vt:lpstr>CONTINUAL SERVICE OPERATION</vt:lpstr>
      <vt:lpstr>WANT BIG IMPACT? USE BIG IMAGE.</vt:lpstr>
      <vt:lpstr>Business Policies , Rules , and Process Requirements</vt:lpstr>
      <vt:lpstr>WANT BIG IMPACT? USE BIG IMAGE.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IT Governance</dc:title>
  <dc:creator>Pushpendra Singh</dc:creator>
  <cp:lastModifiedBy>Pushpendra Singh</cp:lastModifiedBy>
  <cp:revision>7</cp:revision>
  <dcterms:modified xsi:type="dcterms:W3CDTF">2022-08-28T13:36:02Z</dcterms:modified>
</cp:coreProperties>
</file>