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60" r:id="rId8"/>
    <p:sldId id="259"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varma" initials="Rv" lastIdx="1" clrIdx="0">
    <p:extLst>
      <p:ext uri="{19B8F6BF-5375-455C-9EA6-DF929625EA0E}">
        <p15:presenceInfo xmlns:p15="http://schemas.microsoft.com/office/powerpoint/2012/main" userId="25d5e8ba78396e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4611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39521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85075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21346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65119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55884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214888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140855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59254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auto"/>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01216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9737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29172-4BF7-429F-BA25-7E9D1A4215EE}"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13894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26755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1213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24086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24520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05532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929172-4BF7-429F-BA25-7E9D1A4215EE}" type="datetimeFigureOut">
              <a:rPr lang="en-US" smtClean="0"/>
              <a:t>10/20/2022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66EA62-41C5-4F9A-A915-5B0BC739C923}" type="slidenum">
              <a:rPr lang="en-US" smtClean="0"/>
              <a:t>‹#›</a:t>
            </a:fld>
            <a:endParaRPr lang="en-US"/>
          </a:p>
        </p:txBody>
      </p:sp>
    </p:spTree>
    <p:extLst>
      <p:ext uri="{BB962C8B-B14F-4D97-AF65-F5344CB8AC3E}">
        <p14:creationId xmlns:p14="http://schemas.microsoft.com/office/powerpoint/2010/main" val="1065987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6961" y="955040"/>
            <a:ext cx="8574622" cy="2330027"/>
          </a:xfrm>
        </p:spPr>
        <p:txBody>
          <a:bodyPr>
            <a:normAutofit/>
          </a:bodyPr>
          <a:lstStyle/>
          <a:p>
            <a:pPr algn="ctr"/>
            <a:r>
              <a:rPr lang="en-US" sz="4000" b="1" dirty="0">
                <a:solidFill>
                  <a:srgbClr val="92D050"/>
                </a:solidFill>
                <a:latin typeface="Times New Roman" panose="02020603050405020304" pitchFamily="18" charset="0"/>
                <a:ea typeface="Verdana" panose="020B0604030504040204" pitchFamily="34" charset="0"/>
                <a:cs typeface="Times New Roman" panose="02020603050405020304" pitchFamily="18" charset="0"/>
              </a:rPr>
              <a:t>Green IT Metrics And</a:t>
            </a:r>
            <a:br>
              <a:rPr lang="en-US" sz="4000" b="1" dirty="0">
                <a:solidFill>
                  <a:srgbClr val="92D050"/>
                </a:solidFill>
                <a:latin typeface="Times New Roman" panose="02020603050405020304" pitchFamily="18" charset="0"/>
                <a:ea typeface="Verdana" panose="020B0604030504040204" pitchFamily="34" charset="0"/>
                <a:cs typeface="Times New Roman" panose="02020603050405020304" pitchFamily="18" charset="0"/>
              </a:rPr>
            </a:br>
            <a:r>
              <a:rPr lang="en-US" sz="4000" b="1" dirty="0">
                <a:solidFill>
                  <a:srgbClr val="92D050"/>
                </a:solidFill>
                <a:latin typeface="Times New Roman" panose="02020603050405020304" pitchFamily="18" charset="0"/>
                <a:ea typeface="Verdana" panose="020B0604030504040204" pitchFamily="34" charset="0"/>
                <a:cs typeface="Times New Roman" panose="02020603050405020304" pitchFamily="18" charset="0"/>
              </a:rPr>
              <a:t>Measurements     </a:t>
            </a:r>
            <a:r>
              <a:rPr lang="en-US" sz="4000" b="1" dirty="0">
                <a:solidFill>
                  <a:srgbClr val="92D050"/>
                </a:solidFill>
                <a:latin typeface="Verdana" panose="020B0604030504040204" pitchFamily="34" charset="0"/>
                <a:ea typeface="Verdana" panose="020B0604030504040204" pitchFamily="34" charset="0"/>
              </a:rPr>
              <a:t>            </a:t>
            </a:r>
          </a:p>
        </p:txBody>
      </p:sp>
      <p:sp>
        <p:nvSpPr>
          <p:cNvPr id="2" name="Subtitle 1">
            <a:extLst>
              <a:ext uri="{FF2B5EF4-FFF2-40B4-BE49-F238E27FC236}">
                <a16:creationId xmlns:a16="http://schemas.microsoft.com/office/drawing/2014/main" id="{12F04F6E-A3AB-4C88-A3E6-E16A50FBFE47}"/>
              </a:ext>
            </a:extLst>
          </p:cNvPr>
          <p:cNvSpPr>
            <a:spLocks noGrp="1"/>
          </p:cNvSpPr>
          <p:nvPr>
            <p:ph type="subTitle" idx="1"/>
          </p:nvPr>
        </p:nvSpPr>
        <p:spPr/>
        <p:txBody>
          <a:bodyPr>
            <a:normAutofit/>
          </a:bodyPr>
          <a:lstStyle/>
          <a:p>
            <a:r>
              <a:rPr lang="en-US" sz="1800" b="1" dirty="0">
                <a:latin typeface="Times New Roman" panose="02020603050405020304" pitchFamily="18" charset="0"/>
                <a:cs typeface="Times New Roman" panose="02020603050405020304" pitchFamily="18" charset="0"/>
              </a:rPr>
              <a:t>Presented By:</a:t>
            </a:r>
          </a:p>
          <a:p>
            <a:r>
              <a:rPr lang="en-US" sz="1800" b="1" dirty="0">
                <a:latin typeface="Times New Roman" panose="02020603050405020304" pitchFamily="18" charset="0"/>
                <a:cs typeface="Times New Roman" panose="02020603050405020304" pitchFamily="18" charset="0"/>
              </a:rPr>
              <a:t>Shubham, Rahul &amp; Atharva</a:t>
            </a:r>
          </a:p>
        </p:txBody>
      </p:sp>
    </p:spTree>
    <p:extLst>
      <p:ext uri="{BB962C8B-B14F-4D97-AF65-F5344CB8AC3E}">
        <p14:creationId xmlns:p14="http://schemas.microsoft.com/office/powerpoint/2010/main" val="144519261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7230-4A14-B021-3CAE-D5BB2D73BA94}"/>
              </a:ext>
            </a:extLst>
          </p:cNvPr>
          <p:cNvSpPr>
            <a:spLocks noGrp="1"/>
          </p:cNvSpPr>
          <p:nvPr>
            <p:ph type="title"/>
          </p:nvPr>
        </p:nvSpPr>
        <p:spPr>
          <a:xfrm>
            <a:off x="1579561" y="713740"/>
            <a:ext cx="10018713" cy="706120"/>
          </a:xfrm>
        </p:spPr>
        <p:txBody>
          <a:bodyPr>
            <a:normAutofit/>
          </a:bodyPr>
          <a:lstStyle/>
          <a:p>
            <a:pPr marL="457200" indent="-457200" algn="l">
              <a:buFont typeface="Wingdings" panose="05000000000000000000" pitchFamily="2" charset="2"/>
              <a:buChar char="v"/>
            </a:pPr>
            <a:r>
              <a:rPr lang="en-US" sz="2800" b="1" dirty="0">
                <a:latin typeface="Times New Roman" panose="02020603050405020304" pitchFamily="18" charset="0"/>
                <a:ea typeface="Verdana" panose="020B0604030504040204" pitchFamily="34" charset="0"/>
                <a:cs typeface="Times New Roman" panose="02020603050405020304" pitchFamily="18" charset="0"/>
              </a:rPr>
              <a:t>Metrics and Measurements</a:t>
            </a:r>
          </a:p>
        </p:txBody>
      </p:sp>
      <p:sp>
        <p:nvSpPr>
          <p:cNvPr id="3" name="Content Placeholder 2">
            <a:extLst>
              <a:ext uri="{FF2B5EF4-FFF2-40B4-BE49-F238E27FC236}">
                <a16:creationId xmlns:a16="http://schemas.microsoft.com/office/drawing/2014/main" id="{80446642-DAC5-9D05-27D4-FD662C01BB12}"/>
              </a:ext>
            </a:extLst>
          </p:cNvPr>
          <p:cNvSpPr>
            <a:spLocks noGrp="1"/>
          </p:cNvSpPr>
          <p:nvPr>
            <p:ph idx="1"/>
          </p:nvPr>
        </p:nvSpPr>
        <p:spPr>
          <a:xfrm>
            <a:off x="1484310" y="1391921"/>
            <a:ext cx="10018713" cy="4399279"/>
          </a:xfrm>
        </p:spPr>
        <p:txBody>
          <a:bodyPr>
            <a:normAutofit/>
          </a:bodyPr>
          <a:lstStyle/>
          <a:p>
            <a:r>
              <a:rPr lang="en-US" dirty="0">
                <a:latin typeface="Times New Roman" panose="02020603050405020304" pitchFamily="18" charset="0"/>
                <a:ea typeface="Verdana" panose="020B0604030504040204" pitchFamily="34" charset="0"/>
                <a:cs typeface="Times New Roman" panose="02020603050405020304" pitchFamily="18" charset="0"/>
              </a:rPr>
              <a:t>Metrics is a standard of measurements.</a:t>
            </a:r>
          </a:p>
          <a:p>
            <a:r>
              <a:rPr lang="en-US" dirty="0">
                <a:latin typeface="Times New Roman" panose="02020603050405020304" pitchFamily="18" charset="0"/>
                <a:ea typeface="Verdana" panose="020B0604030504040204" pitchFamily="34" charset="0"/>
                <a:cs typeface="Times New Roman" panose="02020603050405020304" pitchFamily="18" charset="0"/>
              </a:rPr>
              <a:t> Green IT metrics provide data that can be used in support of a formal business case for green transformations.</a:t>
            </a:r>
          </a:p>
          <a:p>
            <a:r>
              <a:rPr lang="en-US" dirty="0">
                <a:latin typeface="Times New Roman" panose="02020603050405020304" pitchFamily="18" charset="0"/>
                <a:ea typeface="Verdana" panose="020B0604030504040204" pitchFamily="34" charset="0"/>
                <a:cs typeface="Times New Roman" panose="02020603050405020304" pitchFamily="18" charset="0"/>
              </a:rPr>
              <a:t>Metrics are the means to ascertaining whether a green program has actually fulfilled a policy goal.</a:t>
            </a:r>
          </a:p>
          <a:p>
            <a:r>
              <a:rPr lang="en-US" dirty="0">
                <a:latin typeface="Times New Roman" panose="02020603050405020304" pitchFamily="18" charset="0"/>
                <a:ea typeface="Verdana" panose="020B0604030504040204" pitchFamily="34" charset="0"/>
                <a:cs typeface="Times New Roman" panose="02020603050405020304" pitchFamily="18" charset="0"/>
              </a:rPr>
              <a:t> Green metrics can measure not only the reduction in the carbon emissions per process but also the lean-ness of the business </a:t>
            </a:r>
          </a:p>
        </p:txBody>
      </p:sp>
    </p:spTree>
    <p:extLst>
      <p:ext uri="{BB962C8B-B14F-4D97-AF65-F5344CB8AC3E}">
        <p14:creationId xmlns:p14="http://schemas.microsoft.com/office/powerpoint/2010/main" val="7292048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F4BF-4E7C-DB43-2557-32DC930E0E59}"/>
              </a:ext>
            </a:extLst>
          </p:cNvPr>
          <p:cNvSpPr>
            <a:spLocks noGrp="1"/>
          </p:cNvSpPr>
          <p:nvPr>
            <p:ph type="title"/>
          </p:nvPr>
        </p:nvSpPr>
        <p:spPr>
          <a:xfrm>
            <a:off x="1484311" y="685801"/>
            <a:ext cx="10018713" cy="787400"/>
          </a:xfrm>
        </p:spPr>
        <p:txBody>
          <a:bodyPr>
            <a:normAutofit/>
          </a:bodyPr>
          <a:lstStyle/>
          <a:p>
            <a:pPr marL="457200" indent="-457200" algn="l">
              <a:buFont typeface="Wingdings" panose="05000000000000000000" pitchFamily="2" charset="2"/>
              <a:buChar char="v"/>
            </a:pPr>
            <a:r>
              <a:rPr lang="en-US" sz="2800" b="1" dirty="0">
                <a:latin typeface="Times New Roman" panose="02020603050405020304" pitchFamily="18" charset="0"/>
                <a:ea typeface="Verdana" panose="020B0604030504040204" pitchFamily="34" charset="0"/>
                <a:cs typeface="Times New Roman" panose="02020603050405020304" pitchFamily="18" charset="0"/>
              </a:rPr>
              <a:t>Carbon Metrics Coverage </a:t>
            </a:r>
          </a:p>
        </p:txBody>
      </p:sp>
      <p:sp>
        <p:nvSpPr>
          <p:cNvPr id="3" name="Content Placeholder 2">
            <a:extLst>
              <a:ext uri="{FF2B5EF4-FFF2-40B4-BE49-F238E27FC236}">
                <a16:creationId xmlns:a16="http://schemas.microsoft.com/office/drawing/2014/main" id="{747BEA48-BF3B-0774-7D1F-EA8D3E779E0F}"/>
              </a:ext>
            </a:extLst>
          </p:cNvPr>
          <p:cNvSpPr>
            <a:spLocks noGrp="1"/>
          </p:cNvSpPr>
          <p:nvPr>
            <p:ph idx="1"/>
          </p:nvPr>
        </p:nvSpPr>
        <p:spPr>
          <a:xfrm>
            <a:off x="1751010" y="1717041"/>
            <a:ext cx="10018713" cy="4074160"/>
          </a:xfrm>
        </p:spPr>
        <p:txBody>
          <a:bodyPr/>
          <a:lstStyle/>
          <a:p>
            <a:pPr>
              <a:buFont typeface="Wingdings" panose="05000000000000000000" pitchFamily="2" charset="2"/>
              <a:buChar char="q"/>
            </a:pPr>
            <a:r>
              <a:rPr lang="en-US" dirty="0">
                <a:latin typeface="Times New Roman" panose="02020603050405020304" pitchFamily="18" charset="0"/>
                <a:ea typeface="Verdana" panose="020B0604030504040204" pitchFamily="34" charset="0"/>
                <a:cs typeface="Times New Roman" panose="02020603050405020304" pitchFamily="18" charset="0"/>
              </a:rPr>
              <a:t>Measure </a:t>
            </a:r>
          </a:p>
          <a:p>
            <a:pPr>
              <a:buFont typeface="Wingdings" panose="05000000000000000000" pitchFamily="2" charset="2"/>
              <a:buChar char="q"/>
            </a:pPr>
            <a:r>
              <a:rPr lang="en-US" dirty="0">
                <a:latin typeface="Times New Roman" panose="02020603050405020304" pitchFamily="18" charset="0"/>
                <a:ea typeface="Verdana" panose="020B0604030504040204" pitchFamily="34" charset="0"/>
                <a:cs typeface="Times New Roman" panose="02020603050405020304" pitchFamily="18" charset="0"/>
              </a:rPr>
              <a:t>Monitor</a:t>
            </a:r>
          </a:p>
          <a:p>
            <a:pPr>
              <a:buFont typeface="Wingdings" panose="05000000000000000000" pitchFamily="2" charset="2"/>
              <a:buChar char="q"/>
            </a:pPr>
            <a:r>
              <a:rPr lang="en-US" dirty="0">
                <a:latin typeface="Times New Roman" panose="02020603050405020304" pitchFamily="18" charset="0"/>
                <a:ea typeface="Verdana" panose="020B0604030504040204" pitchFamily="34" charset="0"/>
                <a:cs typeface="Times New Roman" panose="02020603050405020304" pitchFamily="18" charset="0"/>
              </a:rPr>
              <a:t>Manage</a:t>
            </a:r>
          </a:p>
          <a:p>
            <a:pPr>
              <a:buFont typeface="Wingdings" panose="05000000000000000000" pitchFamily="2" charset="2"/>
              <a:buChar char="q"/>
            </a:pPr>
            <a:r>
              <a:rPr lang="en-US" dirty="0">
                <a:latin typeface="Times New Roman" panose="02020603050405020304" pitchFamily="18" charset="0"/>
                <a:ea typeface="Verdana" panose="020B0604030504040204" pitchFamily="34" charset="0"/>
                <a:cs typeface="Times New Roman" panose="02020603050405020304" pitchFamily="18" charset="0"/>
              </a:rPr>
              <a:t>Mitigate</a:t>
            </a:r>
          </a:p>
          <a:p>
            <a:pPr>
              <a:buFont typeface="Wingdings" panose="05000000000000000000" pitchFamily="2" charset="2"/>
              <a:buChar char="q"/>
            </a:pPr>
            <a:r>
              <a:rPr lang="en-US" dirty="0">
                <a:latin typeface="Times New Roman" panose="02020603050405020304" pitchFamily="18" charset="0"/>
                <a:ea typeface="Verdana" panose="020B0604030504040204" pitchFamily="34" charset="0"/>
                <a:cs typeface="Times New Roman" panose="02020603050405020304" pitchFamily="18" charset="0"/>
              </a:rPr>
              <a:t>Monetize</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7495CBE7-9AF3-7CEA-F38D-BF5C2730575B}"/>
              </a:ext>
            </a:extLst>
          </p:cNvPr>
          <p:cNvPicPr>
            <a:picLocks noChangeAspect="1"/>
          </p:cNvPicPr>
          <p:nvPr/>
        </p:nvPicPr>
        <p:blipFill rotWithShape="1">
          <a:blip r:embed="rId2">
            <a:extLst>
              <a:ext uri="{28A0092B-C50C-407E-A947-70E740481C1C}">
                <a14:useLocalDpi xmlns:a14="http://schemas.microsoft.com/office/drawing/2010/main" val="0"/>
              </a:ext>
            </a:extLst>
          </a:blip>
          <a:srcRect l="29453" t="31217" r="30937" b="17967"/>
          <a:stretch/>
        </p:blipFill>
        <p:spPr>
          <a:xfrm>
            <a:off x="4200525" y="1766887"/>
            <a:ext cx="7067550" cy="3910013"/>
          </a:xfrm>
          <a:prstGeom prst="rect">
            <a:avLst/>
          </a:prstGeom>
        </p:spPr>
      </p:pic>
    </p:spTree>
    <p:extLst>
      <p:ext uri="{BB962C8B-B14F-4D97-AF65-F5344CB8AC3E}">
        <p14:creationId xmlns:p14="http://schemas.microsoft.com/office/powerpoint/2010/main" val="19981411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389E-8893-5569-4855-708980175D46}"/>
              </a:ext>
            </a:extLst>
          </p:cNvPr>
          <p:cNvSpPr>
            <a:spLocks noGrp="1"/>
          </p:cNvSpPr>
          <p:nvPr>
            <p:ph type="title"/>
          </p:nvPr>
        </p:nvSpPr>
        <p:spPr>
          <a:xfrm>
            <a:off x="1484311" y="685801"/>
            <a:ext cx="10018713" cy="1000124"/>
          </a:xfrm>
        </p:spPr>
        <p:txBody>
          <a:bodyPr>
            <a:normAutofit/>
          </a:bodyPr>
          <a:lstStyle/>
          <a:p>
            <a:pPr marL="457200" indent="-457200" algn="l">
              <a:buFont typeface="Wingdings" panose="05000000000000000000" pitchFamily="2" charset="2"/>
              <a:buChar char="v"/>
            </a:pPr>
            <a:r>
              <a:rPr lang="en-US" sz="2800" b="1" dirty="0">
                <a:latin typeface="Times New Roman" panose="02020603050405020304" pitchFamily="18" charset="0"/>
                <a:ea typeface="Verdana" panose="020B0604030504040204" pitchFamily="34" charset="0"/>
                <a:cs typeface="Times New Roman" panose="02020603050405020304" pitchFamily="18" charset="0"/>
              </a:rPr>
              <a:t>Green IT Measurement Challenges</a:t>
            </a:r>
          </a:p>
        </p:txBody>
      </p:sp>
      <p:sp>
        <p:nvSpPr>
          <p:cNvPr id="4" name="Content Placeholder 3">
            <a:extLst>
              <a:ext uri="{FF2B5EF4-FFF2-40B4-BE49-F238E27FC236}">
                <a16:creationId xmlns:a16="http://schemas.microsoft.com/office/drawing/2014/main" id="{A52105ED-491F-DBF9-549D-3907CD9EDFC4}"/>
              </a:ext>
            </a:extLst>
          </p:cNvPr>
          <p:cNvSpPr>
            <a:spLocks noGrp="1"/>
          </p:cNvSpPr>
          <p:nvPr>
            <p:ph idx="1"/>
          </p:nvPr>
        </p:nvSpPr>
        <p:spPr>
          <a:xfrm>
            <a:off x="1484310" y="1685925"/>
            <a:ext cx="10018713" cy="4105275"/>
          </a:xfrm>
        </p:spPr>
        <p:txBody>
          <a:bodyPr>
            <a:normAutofit/>
          </a:bodyPr>
          <a:lstStyle/>
          <a:p>
            <a:pPr>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Having discussed the Green IT metrics and measurements, it is also important to identify and deal with the challenges organizations are likely to face in implementing them in practice.</a:t>
            </a:r>
          </a:p>
          <a:p>
            <a:pPr marL="0" indent="0">
              <a:buNone/>
            </a:pP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Following are the specific challenges and issues relating to the use of Green IT metrics and measurements within organizations:</a:t>
            </a:r>
          </a:p>
        </p:txBody>
      </p:sp>
    </p:spTree>
    <p:extLst>
      <p:ext uri="{BB962C8B-B14F-4D97-AF65-F5344CB8AC3E}">
        <p14:creationId xmlns:p14="http://schemas.microsoft.com/office/powerpoint/2010/main" val="153001963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B577-90FE-1B56-21A5-43ED1EEF5D58}"/>
              </a:ext>
            </a:extLst>
          </p:cNvPr>
          <p:cNvSpPr>
            <a:spLocks noGrp="1"/>
          </p:cNvSpPr>
          <p:nvPr>
            <p:ph type="title"/>
          </p:nvPr>
        </p:nvSpPr>
        <p:spPr>
          <a:xfrm>
            <a:off x="1484311" y="685800"/>
            <a:ext cx="10018713" cy="1323975"/>
          </a:xfrm>
        </p:spPr>
        <p:txBody>
          <a:bodyPr>
            <a:normAutofit/>
          </a:bodyPr>
          <a:lstStyle/>
          <a:p>
            <a:pPr marL="342900" indent="-342900" algn="l">
              <a:buFont typeface="Wingdings" panose="05000000000000000000" pitchFamily="2" charset="2"/>
              <a:buChar char="Ø"/>
            </a:pPr>
            <a:r>
              <a:rPr lang="en-US" sz="2400" b="1" dirty="0">
                <a:latin typeface="Times New Roman" panose="02020603050405020304" pitchFamily="18" charset="0"/>
                <a:ea typeface="Verdana" panose="020B0604030504040204" pitchFamily="34"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6A2750A4-DEAC-FBBF-FBBF-B97C30A42F58}"/>
              </a:ext>
            </a:extLst>
          </p:cNvPr>
          <p:cNvSpPr>
            <a:spLocks noGrp="1"/>
          </p:cNvSpPr>
          <p:nvPr>
            <p:ph idx="1"/>
          </p:nvPr>
        </p:nvSpPr>
        <p:spPr>
          <a:xfrm>
            <a:off x="1484310" y="1800225"/>
            <a:ext cx="10018713" cy="3990975"/>
          </a:xfrm>
        </p:spPr>
        <p:txBody>
          <a:bodyPr>
            <a:normAutofit/>
          </a:bodyPr>
          <a:lstStyle/>
          <a:p>
            <a:r>
              <a:rPr lang="en-US" dirty="0">
                <a:latin typeface="Times New Roman" panose="02020603050405020304" pitchFamily="18" charset="0"/>
                <a:ea typeface="Verdana" panose="020B0604030504040204" pitchFamily="34" charset="0"/>
                <a:cs typeface="Times New Roman" panose="02020603050405020304" pitchFamily="18" charset="0"/>
              </a:rPr>
              <a:t>Lack of formal metrics and associated measurements related to carbon performance of an organization.</a:t>
            </a:r>
          </a:p>
          <a:p>
            <a:r>
              <a:rPr lang="en-US" dirty="0">
                <a:latin typeface="Times New Roman" panose="02020603050405020304" pitchFamily="18" charset="0"/>
                <a:ea typeface="Verdana" panose="020B0604030504040204" pitchFamily="34" charset="0"/>
                <a:cs typeface="Times New Roman" panose="02020603050405020304" pitchFamily="18" charset="0"/>
              </a:rPr>
              <a:t>Lack of availability of real-time data and corresponding defined metrics to calculate carbon performance </a:t>
            </a:r>
          </a:p>
          <a:p>
            <a:r>
              <a:rPr lang="en-US" dirty="0">
                <a:latin typeface="Times New Roman" panose="02020603050405020304" pitchFamily="18" charset="0"/>
                <a:ea typeface="Verdana" panose="020B0604030504040204" pitchFamily="34" charset="0"/>
                <a:cs typeface="Times New Roman" panose="02020603050405020304" pitchFamily="18" charset="0"/>
              </a:rPr>
              <a:t>Difference in calculations of carbon emission based on electricity consumed from different source </a:t>
            </a:r>
          </a:p>
          <a:p>
            <a:r>
              <a:rPr lang="en-US" dirty="0">
                <a:latin typeface="Times New Roman" panose="02020603050405020304" pitchFamily="18" charset="0"/>
                <a:ea typeface="Verdana" panose="020B0604030504040204" pitchFamily="34" charset="0"/>
                <a:cs typeface="Times New Roman" panose="02020603050405020304" pitchFamily="18" charset="0"/>
              </a:rPr>
              <a:t>Assumptions </a:t>
            </a:r>
          </a:p>
        </p:txBody>
      </p:sp>
    </p:spTree>
    <p:extLst>
      <p:ext uri="{BB962C8B-B14F-4D97-AF65-F5344CB8AC3E}">
        <p14:creationId xmlns:p14="http://schemas.microsoft.com/office/powerpoint/2010/main" val="10674277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4C46-D4F5-1A62-2BA1-C008519710C0}"/>
              </a:ext>
            </a:extLst>
          </p:cNvPr>
          <p:cNvSpPr>
            <a:spLocks noGrp="1"/>
          </p:cNvSpPr>
          <p:nvPr>
            <p:ph type="title"/>
          </p:nvPr>
        </p:nvSpPr>
        <p:spPr>
          <a:xfrm>
            <a:off x="1484311" y="685800"/>
            <a:ext cx="10018713" cy="638175"/>
          </a:xfrm>
        </p:spPr>
        <p:txBody>
          <a:bodyPr>
            <a:normAutofit/>
          </a:bodyPr>
          <a:lstStyle/>
          <a:p>
            <a:pPr marL="457200" indent="-457200" algn="l">
              <a:buFont typeface="Wingdings" panose="05000000000000000000" pitchFamily="2" charset="2"/>
              <a:buChar char="v"/>
            </a:pPr>
            <a:r>
              <a:rPr lang="en-US" sz="2800" b="1" dirty="0">
                <a:latin typeface="Times New Roman" panose="02020603050405020304" pitchFamily="18" charset="0"/>
                <a:ea typeface="Verdana" panose="020B0604030504040204" pitchFamily="34" charset="0"/>
                <a:cs typeface="Times New Roman" panose="02020603050405020304" pitchFamily="18" charset="0"/>
              </a:rPr>
              <a:t>Measuring Carbon Footprint of an Organization</a:t>
            </a: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EDDE1D-0E8A-0EC0-F6E5-6BADCBD7B5E6}"/>
              </a:ext>
            </a:extLst>
          </p:cNvPr>
          <p:cNvSpPr>
            <a:spLocks noGrp="1"/>
          </p:cNvSpPr>
          <p:nvPr>
            <p:ph idx="1"/>
          </p:nvPr>
        </p:nvSpPr>
        <p:spPr>
          <a:xfrm>
            <a:off x="1484310" y="1752600"/>
            <a:ext cx="10018713" cy="4038600"/>
          </a:xfrm>
        </p:spPr>
        <p:txBody>
          <a:bodyPr>
            <a:normAutofit fontScale="92500" lnSpcReduction="20000"/>
          </a:bodyPr>
          <a:lstStyle/>
          <a:p>
            <a:pPr>
              <a:buFont typeface="Wingdings" panose="05000000000000000000" pitchFamily="2" charset="2"/>
              <a:buChar char="Ø"/>
            </a:pPr>
            <a:r>
              <a:rPr lang="en-US" b="1" dirty="0">
                <a:latin typeface="Times New Roman" panose="02020603050405020304" pitchFamily="18" charset="0"/>
                <a:ea typeface="Verdana" panose="020B0604030504040204" pitchFamily="34" charset="0"/>
                <a:cs typeface="Times New Roman" panose="02020603050405020304" pitchFamily="18" charset="0"/>
              </a:rPr>
              <a:t>Dynamic Measures</a:t>
            </a:r>
          </a:p>
          <a:p>
            <a:pPr>
              <a:buFont typeface="Wingdings" panose="05000000000000000000" pitchFamily="2" charset="2"/>
              <a:buChar char="Ø"/>
            </a:pPr>
            <a:endParaRPr lang="en-US" sz="2000" dirty="0"/>
          </a:p>
          <a:p>
            <a:pPr>
              <a:buFont typeface="Arial" panose="020B0604020202020204" pitchFamily="34" charset="0"/>
              <a:buChar char="•"/>
            </a:pPr>
            <a:r>
              <a:rPr lang="en-US" sz="2600" dirty="0">
                <a:latin typeface="Times New Roman" panose="02020603050405020304" pitchFamily="18" charset="0"/>
                <a:ea typeface="Verdana" panose="020B0604030504040204" pitchFamily="34" charset="0"/>
                <a:cs typeface="Times New Roman" panose="02020603050405020304" pitchFamily="18" charset="0"/>
              </a:rPr>
              <a:t>The dynamic measure are the measure of energy consumed during the day-to-day operation of the organization.</a:t>
            </a:r>
          </a:p>
          <a:p>
            <a:pPr>
              <a:buFont typeface="Arial" panose="020B0604020202020204" pitchFamily="34" charset="0"/>
              <a:buChar char="•"/>
            </a:pPr>
            <a:r>
              <a:rPr lang="en-US" sz="2600" dirty="0">
                <a:latin typeface="Times New Roman" panose="02020603050405020304" pitchFamily="18" charset="0"/>
                <a:ea typeface="Verdana" panose="020B0604030504040204" pitchFamily="34" charset="0"/>
                <a:cs typeface="Times New Roman" panose="02020603050405020304" pitchFamily="18" charset="0"/>
              </a:rPr>
              <a:t>The dynamic measures change on a daily basis, and are made up of the emissions of the organization in its production line, service processes, and also include the impact of attitude and behavior of the people working within the organization.</a:t>
            </a:r>
          </a:p>
          <a:p>
            <a:pPr>
              <a:buFont typeface="Arial" panose="020B0604020202020204" pitchFamily="34" charset="0"/>
              <a:buChar char="•"/>
            </a:pPr>
            <a:r>
              <a:rPr lang="en-US" sz="2600" dirty="0">
                <a:latin typeface="Times New Roman" panose="02020603050405020304" pitchFamily="18" charset="0"/>
                <a:ea typeface="Verdana" panose="020B0604030504040204" pitchFamily="34" charset="0"/>
                <a:cs typeface="Times New Roman" panose="02020603050405020304" pitchFamily="18" charset="0"/>
              </a:rPr>
              <a:t>The dynamic measure is an ongoing measure that needs to be computed over a specific period of time(e.g. one month, one year) to ascertain the emissions of the organization</a:t>
            </a:r>
          </a:p>
        </p:txBody>
      </p:sp>
    </p:spTree>
    <p:extLst>
      <p:ext uri="{BB962C8B-B14F-4D97-AF65-F5344CB8AC3E}">
        <p14:creationId xmlns:p14="http://schemas.microsoft.com/office/powerpoint/2010/main" val="16898022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B32-1D47-258F-753F-60E15EC484B4}"/>
              </a:ext>
            </a:extLst>
          </p:cNvPr>
          <p:cNvSpPr>
            <a:spLocks noGrp="1"/>
          </p:cNvSpPr>
          <p:nvPr>
            <p:ph type="title"/>
          </p:nvPr>
        </p:nvSpPr>
        <p:spPr>
          <a:xfrm>
            <a:off x="1484311" y="685801"/>
            <a:ext cx="10018713" cy="990599"/>
          </a:xfrm>
        </p:spPr>
        <p:txBody>
          <a:bodyPr>
            <a:normAutofit/>
          </a:bodyPr>
          <a:lstStyle/>
          <a:p>
            <a:pPr marL="342900" indent="-342900" algn="l">
              <a:buFont typeface="Wingdings" panose="05000000000000000000" pitchFamily="2" charset="2"/>
              <a:buChar char="Ø"/>
            </a:pPr>
            <a:r>
              <a:rPr lang="en-US" sz="2400" b="1" dirty="0">
                <a:latin typeface="Times New Roman" panose="02020603050405020304" pitchFamily="18" charset="0"/>
                <a:ea typeface="Verdana" panose="020B0604030504040204" pitchFamily="34" charset="0"/>
                <a:cs typeface="Times New Roman" panose="02020603050405020304" pitchFamily="18" charset="0"/>
              </a:rPr>
              <a:t>Static Measures</a:t>
            </a:r>
          </a:p>
        </p:txBody>
      </p:sp>
      <p:sp>
        <p:nvSpPr>
          <p:cNvPr id="3" name="Content Placeholder 2">
            <a:extLst>
              <a:ext uri="{FF2B5EF4-FFF2-40B4-BE49-F238E27FC236}">
                <a16:creationId xmlns:a16="http://schemas.microsoft.com/office/drawing/2014/main" id="{037FDE4B-F164-6073-5469-8EB206206335}"/>
              </a:ext>
            </a:extLst>
          </p:cNvPr>
          <p:cNvSpPr>
            <a:spLocks noGrp="1"/>
          </p:cNvSpPr>
          <p:nvPr>
            <p:ph idx="1"/>
          </p:nvPr>
        </p:nvSpPr>
        <p:spPr>
          <a:xfrm>
            <a:off x="1484310" y="1676401"/>
            <a:ext cx="10018713" cy="4114800"/>
          </a:xfrm>
        </p:spPr>
        <p:txBody>
          <a:bodyPr>
            <a:normAutofit/>
          </a:bodyPr>
          <a:lstStyle/>
          <a:p>
            <a:pPr>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static measures are a group of measures that are ascertained based on the procurement, design and also the disposal aspect of materials and equipment's in the organization</a:t>
            </a:r>
          </a:p>
          <a:p>
            <a:pPr>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These measures also include the buildings, infrastructures, and all such procurements that are one-off, usually undertaken of the start of a project within the organization and do not change during the course of the usage.</a:t>
            </a:r>
          </a:p>
          <a:p>
            <a:pPr>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For example, the carbon emission associated with the construction of a data center from occur only once at the start of the data center. </a:t>
            </a:r>
          </a:p>
        </p:txBody>
      </p:sp>
    </p:spTree>
    <p:extLst>
      <p:ext uri="{BB962C8B-B14F-4D97-AF65-F5344CB8AC3E}">
        <p14:creationId xmlns:p14="http://schemas.microsoft.com/office/powerpoint/2010/main" val="17489617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B1F34-ABF3-56BC-D8C3-4A2A88C13D7D}"/>
              </a:ext>
            </a:extLst>
          </p:cNvPr>
          <p:cNvSpPr>
            <a:spLocks noGrp="1"/>
          </p:cNvSpPr>
          <p:nvPr>
            <p:ph type="title"/>
          </p:nvPr>
        </p:nvSpPr>
        <p:spPr>
          <a:xfrm>
            <a:off x="1484311" y="685800"/>
            <a:ext cx="10018713" cy="4705350"/>
          </a:xfrm>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98330356"/>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gChart06_16x9.potx" id="{3C4BC011-9EDC-4DFB-8A68-37DEDDFE6C2B}" vid="{D35E8C47-702A-41D1-BDB4-1DA9434A1E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1669306</Value>
      <Value>1669445</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2013-01-21T07:54:00+00:00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875887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CCCEA7-1327-49DD-AC35-4264F7CCB5D7}">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095EAC7E-3670-4A33-88E9-089AAE82E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D8FEBD-5ABD-4CF4-8A24-EAAA08BD57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Organizational chart (gray, green, widescreen)</Template>
  <TotalTime>4104</TotalTime>
  <Words>395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Times New Roman</vt:lpstr>
      <vt:lpstr>Verdana</vt:lpstr>
      <vt:lpstr>Wingdings</vt:lpstr>
      <vt:lpstr>Parallax</vt:lpstr>
      <vt:lpstr>Green IT Metrics And Measurements                 </vt:lpstr>
      <vt:lpstr>Metrics and Measurements</vt:lpstr>
      <vt:lpstr>Carbon Metrics Coverage </vt:lpstr>
      <vt:lpstr>Green IT Measurement Challenges</vt:lpstr>
      <vt:lpstr>Challenges:-</vt:lpstr>
      <vt:lpstr>Measuring Carbon Footprint of an Organization</vt:lpstr>
      <vt:lpstr>Static Measures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Metrics And Measurments</dc:title>
  <dc:creator>Rahul varma</dc:creator>
  <cp:lastModifiedBy>Atharva Patil</cp:lastModifiedBy>
  <cp:revision>2</cp:revision>
  <dcterms:created xsi:type="dcterms:W3CDTF">2022-08-25T15:00:33Z</dcterms:created>
  <dcterms:modified xsi:type="dcterms:W3CDTF">2022-10-20T05:00:26Z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